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8"/>
  </p:notesMasterIdLst>
  <p:sldIdLst>
    <p:sldId id="256" r:id="rId2"/>
    <p:sldId id="257" r:id="rId3"/>
    <p:sldId id="258" r:id="rId4"/>
    <p:sldId id="277" r:id="rId5"/>
    <p:sldId id="341" r:id="rId6"/>
    <p:sldId id="342" r:id="rId7"/>
    <p:sldId id="308" r:id="rId8"/>
    <p:sldId id="309" r:id="rId9"/>
    <p:sldId id="348" r:id="rId10"/>
    <p:sldId id="349" r:id="rId11"/>
    <p:sldId id="311" r:id="rId12"/>
    <p:sldId id="345" r:id="rId13"/>
    <p:sldId id="346" r:id="rId14"/>
    <p:sldId id="347" r:id="rId15"/>
    <p:sldId id="317" r:id="rId16"/>
    <p:sldId id="352" r:id="rId17"/>
    <p:sldId id="350" r:id="rId18"/>
    <p:sldId id="351" r:id="rId19"/>
    <p:sldId id="353" r:id="rId20"/>
    <p:sldId id="343" r:id="rId21"/>
    <p:sldId id="344" r:id="rId22"/>
    <p:sldId id="278" r:id="rId23"/>
    <p:sldId id="261" r:id="rId24"/>
    <p:sldId id="273" r:id="rId25"/>
    <p:sldId id="274" r:id="rId26"/>
    <p:sldId id="275" r:id="rId27"/>
    <p:sldId id="281" r:id="rId28"/>
    <p:sldId id="355" r:id="rId29"/>
    <p:sldId id="282" r:id="rId30"/>
    <p:sldId id="283" r:id="rId31"/>
    <p:sldId id="284" r:id="rId32"/>
    <p:sldId id="312" r:id="rId33"/>
    <p:sldId id="318" r:id="rId34"/>
    <p:sldId id="319" r:id="rId35"/>
    <p:sldId id="320" r:id="rId36"/>
    <p:sldId id="271" r:id="rId37"/>
    <p:sldId id="267" r:id="rId38"/>
    <p:sldId id="357" r:id="rId39"/>
    <p:sldId id="268" r:id="rId40"/>
    <p:sldId id="358" r:id="rId41"/>
    <p:sldId id="276" r:id="rId42"/>
    <p:sldId id="285" r:id="rId43"/>
    <p:sldId id="286" r:id="rId44"/>
    <p:sldId id="360" r:id="rId45"/>
    <p:sldId id="361" r:id="rId46"/>
    <p:sldId id="362" r:id="rId47"/>
    <p:sldId id="363" r:id="rId48"/>
    <p:sldId id="364" r:id="rId49"/>
    <p:sldId id="365" r:id="rId50"/>
    <p:sldId id="366" r:id="rId51"/>
    <p:sldId id="367" r:id="rId52"/>
    <p:sldId id="368" r:id="rId53"/>
    <p:sldId id="370" r:id="rId54"/>
    <p:sldId id="340" r:id="rId55"/>
    <p:sldId id="297" r:id="rId56"/>
    <p:sldId id="279" r:id="rId57"/>
    <p:sldId id="321" r:id="rId58"/>
    <p:sldId id="322" r:id="rId59"/>
    <p:sldId id="325" r:id="rId60"/>
    <p:sldId id="326" r:id="rId61"/>
    <p:sldId id="299" r:id="rId62"/>
    <p:sldId id="333" r:id="rId63"/>
    <p:sldId id="371" r:id="rId64"/>
    <p:sldId id="300" r:id="rId65"/>
    <p:sldId id="335" r:id="rId66"/>
    <p:sldId id="336" r:id="rId67"/>
    <p:sldId id="339" r:id="rId68"/>
    <p:sldId id="301" r:id="rId69"/>
    <p:sldId id="359" r:id="rId70"/>
    <p:sldId id="337" r:id="rId71"/>
    <p:sldId id="338" r:id="rId72"/>
    <p:sldId id="372" r:id="rId73"/>
    <p:sldId id="332" r:id="rId74"/>
    <p:sldId id="330" r:id="rId75"/>
    <p:sldId id="324" r:id="rId76"/>
    <p:sldId id="323"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5 min)" id="{1218E389-80CD-4A3B-861E-138682140CCD}">
          <p14:sldIdLst>
            <p14:sldId id="256"/>
            <p14:sldId id="257"/>
            <p14:sldId id="258"/>
            <p14:sldId id="277"/>
            <p14:sldId id="341"/>
            <p14:sldId id="342"/>
            <p14:sldId id="308"/>
          </p14:sldIdLst>
        </p14:section>
        <p14:section name="Performance overview (5 min)" id="{22F02539-CF99-49B0-B7F5-9ED222C90752}">
          <p14:sldIdLst>
            <p14:sldId id="309"/>
            <p14:sldId id="348"/>
            <p14:sldId id="349"/>
            <p14:sldId id="311"/>
            <p14:sldId id="345"/>
            <p14:sldId id="346"/>
            <p14:sldId id="347"/>
            <p14:sldId id="317"/>
            <p14:sldId id="352"/>
            <p14:sldId id="350"/>
            <p14:sldId id="351"/>
            <p14:sldId id="353"/>
            <p14:sldId id="343"/>
            <p14:sldId id="344"/>
          </p14:sldIdLst>
        </p14:section>
        <p14:section name="Two-stage blur (5 min)" id="{FFAC6E33-AAA6-4DCC-A2DE-19EC8E8536C6}">
          <p14:sldIdLst>
            <p14:sldId id="278"/>
            <p14:sldId id="261"/>
            <p14:sldId id="273"/>
            <p14:sldId id="274"/>
            <p14:sldId id="275"/>
            <p14:sldId id="281"/>
            <p14:sldId id="355"/>
            <p14:sldId id="282"/>
            <p14:sldId id="283"/>
            <p14:sldId id="284"/>
            <p14:sldId id="312"/>
            <p14:sldId id="318"/>
            <p14:sldId id="319"/>
            <p14:sldId id="320"/>
          </p14:sldIdLst>
        </p14:section>
        <p14:section name="Algorithm (3 min + 2min Q&amp;A)" id="{B4BF1713-AE47-4A79-A5D6-DCA42310D545}">
          <p14:sldIdLst>
            <p14:sldId id="271"/>
            <p14:sldId id="267"/>
            <p14:sldId id="357"/>
            <p14:sldId id="268"/>
            <p14:sldId id="358"/>
          </p14:sldIdLst>
        </p14:section>
        <p14:section name="Scheduling (13 min + 2min Q&amp;A)" id="{E8ABB2CB-1C36-4161-8CCE-76418A79AE8F}">
          <p14:sldIdLst>
            <p14:sldId id="276"/>
            <p14:sldId id="285"/>
            <p14:sldId id="286"/>
            <p14:sldId id="360"/>
            <p14:sldId id="361"/>
            <p14:sldId id="362"/>
            <p14:sldId id="363"/>
            <p14:sldId id="364"/>
            <p14:sldId id="365"/>
            <p14:sldId id="366"/>
            <p14:sldId id="367"/>
            <p14:sldId id="368"/>
            <p14:sldId id="370"/>
            <p14:sldId id="340"/>
            <p14:sldId id="297"/>
            <p14:sldId id="279"/>
          </p14:sldIdLst>
        </p14:section>
        <p14:section name="Architecture (15 min + 10 min Q&amp;A)" id="{068E487E-C837-46A9-B243-DA9E8B3D3E02}">
          <p14:sldIdLst>
            <p14:sldId id="321"/>
            <p14:sldId id="322"/>
            <p14:sldId id="325"/>
            <p14:sldId id="326"/>
            <p14:sldId id="299"/>
            <p14:sldId id="333"/>
            <p14:sldId id="371"/>
            <p14:sldId id="300"/>
            <p14:sldId id="335"/>
            <p14:sldId id="336"/>
            <p14:sldId id="339"/>
            <p14:sldId id="301"/>
            <p14:sldId id="359"/>
            <p14:sldId id="337"/>
            <p14:sldId id="338"/>
            <p14:sldId id="372"/>
            <p14:sldId id="332"/>
            <p14:sldId id="330"/>
          </p14:sldIdLst>
        </p14:section>
        <p14:section name="Bonus slides" id="{FCA7F177-92CD-40FB-88B8-41BB02FA9E40}">
          <p14:sldIdLst>
            <p14:sldId id="324"/>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41ACC"/>
    <a:srgbClr val="7C76F6"/>
    <a:srgbClr val="2B2B2B"/>
    <a:srgbClr val="A9B7C6"/>
    <a:srgbClr val="2B29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493" autoAdjust="0"/>
    <p:restoredTop sz="64354" autoAdjust="0"/>
  </p:normalViewPr>
  <p:slideViewPr>
    <p:cSldViewPr snapToGrid="0">
      <p:cViewPr varScale="1">
        <p:scale>
          <a:sx n="75" d="100"/>
          <a:sy n="75" d="100"/>
        </p:scale>
        <p:origin x="72" y="1277"/>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A30AC-F583-4B8D-960D-9B420997914C}" type="datetimeFigureOut">
              <a:rPr lang="en-US" smtClean="0"/>
              <a:t>9/17/2020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479FA-98C3-44B0-8695-18854B05E003}" type="slidenum">
              <a:rPr lang="en-US" smtClean="0"/>
              <a:t>‹#›</a:t>
            </a:fld>
            <a:endParaRPr lang="en-US"/>
          </a:p>
        </p:txBody>
      </p:sp>
    </p:spTree>
    <p:extLst>
      <p:ext uri="{BB962C8B-B14F-4D97-AF65-F5344CB8AC3E}">
        <p14:creationId xmlns:p14="http://schemas.microsoft.com/office/powerpoint/2010/main" val="1062683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endParaRPr lang="en-US" dirty="0"/>
          </a:p>
          <a:p>
            <a:r>
              <a:rPr lang="en-US" dirty="0"/>
              <a:t>---</a:t>
            </a:r>
          </a:p>
          <a:p>
            <a:endParaRPr lang="en-US" dirty="0"/>
          </a:p>
          <a:p>
            <a:r>
              <a:rPr lang="en-US" dirty="0"/>
              <a:t>[t = 0 min – remember to reset]</a:t>
            </a:r>
          </a:p>
          <a:p>
            <a:r>
              <a:rPr lang="en-US" dirty="0"/>
              <a:t>[slides 1 – 7 = 5 min]</a:t>
            </a:r>
          </a:p>
        </p:txBody>
      </p:sp>
      <p:sp>
        <p:nvSpPr>
          <p:cNvPr id="4" name="Slide Number Placeholder 3"/>
          <p:cNvSpPr>
            <a:spLocks noGrp="1"/>
          </p:cNvSpPr>
          <p:nvPr>
            <p:ph type="sldNum" sz="quarter" idx="5"/>
          </p:nvPr>
        </p:nvSpPr>
        <p:spPr/>
        <p:txBody>
          <a:bodyPr/>
          <a:lstStyle/>
          <a:p>
            <a:fld id="{009479FA-98C3-44B0-8695-18854B05E003}" type="slidenum">
              <a:rPr lang="en-US" smtClean="0"/>
              <a:t>1</a:t>
            </a:fld>
            <a:endParaRPr lang="en-US"/>
          </a:p>
        </p:txBody>
      </p:sp>
    </p:spTree>
    <p:extLst>
      <p:ext uri="{BB962C8B-B14F-4D97-AF65-F5344CB8AC3E}">
        <p14:creationId xmlns:p14="http://schemas.microsoft.com/office/powerpoint/2010/main" val="3016598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independent CPU cores. Of course, you need to have opportunities for this in the first place, and there are issues with hidden dependencies, like false sharing, but by and large, if you add processors to a problem with enough independent work to keep them busy, you should expect a proportional speedup.</a:t>
            </a:r>
          </a:p>
        </p:txBody>
      </p:sp>
      <p:sp>
        <p:nvSpPr>
          <p:cNvPr id="4" name="Slide Number Placeholder 3"/>
          <p:cNvSpPr>
            <a:spLocks noGrp="1"/>
          </p:cNvSpPr>
          <p:nvPr>
            <p:ph type="sldNum" sz="quarter" idx="5"/>
          </p:nvPr>
        </p:nvSpPr>
        <p:spPr/>
        <p:txBody>
          <a:bodyPr/>
          <a:lstStyle/>
          <a:p>
            <a:fld id="{009479FA-98C3-44B0-8695-18854B05E003}" type="slidenum">
              <a:rPr lang="en-US" smtClean="0"/>
              <a:t>10</a:t>
            </a:fld>
            <a:endParaRPr lang="en-US"/>
          </a:p>
        </p:txBody>
      </p:sp>
    </p:spTree>
    <p:extLst>
      <p:ext uri="{BB962C8B-B14F-4D97-AF65-F5344CB8AC3E}">
        <p14:creationId xmlns:p14="http://schemas.microsoft.com/office/powerpoint/2010/main" val="2181455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optimization that might be less intuitive is to recompute values instead of loading them from memory. Remember that each level of cache is slower than the last until you hit DRAM (or main memory). So if your values aren’t cached, it can be a net win to do some extra work. This is an old idea, going back to </a:t>
            </a:r>
            <a:r>
              <a:rPr lang="en-US" dirty="0" err="1"/>
              <a:t>rematerialization</a:t>
            </a:r>
            <a:r>
              <a:rPr lang="en-US" dirty="0"/>
              <a:t> in register allocators in the 1970s, but it’s still very relevant to today’s vector instruction sets.</a:t>
            </a:r>
          </a:p>
          <a:p>
            <a:endParaRPr lang="en-US" dirty="0"/>
          </a:p>
          <a:p>
            <a:r>
              <a:rPr lang="en-US" dirty="0"/>
              <a:t>So suppose you’re modifying some array using vectors of width 4. If the array’s length isn’t an even multiple of four, like this one, which has 14 elements, then you’ll step one…</a:t>
            </a:r>
          </a:p>
        </p:txBody>
      </p:sp>
      <p:sp>
        <p:nvSpPr>
          <p:cNvPr id="4" name="Slide Number Placeholder 3"/>
          <p:cNvSpPr>
            <a:spLocks noGrp="1"/>
          </p:cNvSpPr>
          <p:nvPr>
            <p:ph type="sldNum" sz="quarter" idx="5"/>
          </p:nvPr>
        </p:nvSpPr>
        <p:spPr/>
        <p:txBody>
          <a:bodyPr/>
          <a:lstStyle/>
          <a:p>
            <a:fld id="{009479FA-98C3-44B0-8695-18854B05E003}" type="slidenum">
              <a:rPr lang="en-US" smtClean="0"/>
              <a:t>11</a:t>
            </a:fld>
            <a:endParaRPr lang="en-US"/>
          </a:p>
        </p:txBody>
      </p:sp>
    </p:spTree>
    <p:extLst>
      <p:ext uri="{BB962C8B-B14F-4D97-AF65-F5344CB8AC3E}">
        <p14:creationId xmlns:p14="http://schemas.microsoft.com/office/powerpoint/2010/main" val="1634872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p>
        </p:txBody>
      </p:sp>
      <p:sp>
        <p:nvSpPr>
          <p:cNvPr id="4" name="Slide Number Placeholder 3"/>
          <p:cNvSpPr>
            <a:spLocks noGrp="1"/>
          </p:cNvSpPr>
          <p:nvPr>
            <p:ph type="sldNum" sz="quarter" idx="5"/>
          </p:nvPr>
        </p:nvSpPr>
        <p:spPr/>
        <p:txBody>
          <a:bodyPr/>
          <a:lstStyle/>
          <a:p>
            <a:fld id="{009479FA-98C3-44B0-8695-18854B05E003}" type="slidenum">
              <a:rPr lang="en-US" smtClean="0"/>
              <a:t>12</a:t>
            </a:fld>
            <a:endParaRPr lang="en-US"/>
          </a:p>
        </p:txBody>
      </p:sp>
    </p:spTree>
    <p:extLst>
      <p:ext uri="{BB962C8B-B14F-4D97-AF65-F5344CB8AC3E}">
        <p14:creationId xmlns:p14="http://schemas.microsoft.com/office/powerpoint/2010/main" val="34568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vectors out</a:t>
            </a:r>
          </a:p>
        </p:txBody>
      </p:sp>
      <p:sp>
        <p:nvSpPr>
          <p:cNvPr id="4" name="Slide Number Placeholder 3"/>
          <p:cNvSpPr>
            <a:spLocks noGrp="1"/>
          </p:cNvSpPr>
          <p:nvPr>
            <p:ph type="sldNum" sz="quarter" idx="5"/>
          </p:nvPr>
        </p:nvSpPr>
        <p:spPr/>
        <p:txBody>
          <a:bodyPr/>
          <a:lstStyle/>
          <a:p>
            <a:fld id="{009479FA-98C3-44B0-8695-18854B05E003}" type="slidenum">
              <a:rPr lang="en-US" smtClean="0"/>
              <a:t>13</a:t>
            </a:fld>
            <a:endParaRPr lang="en-US"/>
          </a:p>
        </p:txBody>
      </p:sp>
    </p:spTree>
    <p:extLst>
      <p:ext uri="{BB962C8B-B14F-4D97-AF65-F5344CB8AC3E}">
        <p14:creationId xmlns:p14="http://schemas.microsoft.com/office/powerpoint/2010/main" val="426881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reaching the end. Now, with only two squares left you can either shift inwards and recompute a small amount of overlap (shown here in bright yellow), with a single vector instruction. </a:t>
            </a:r>
          </a:p>
          <a:p>
            <a:endParaRPr lang="en-US" dirty="0"/>
          </a:p>
          <a:p>
            <a:r>
              <a:rPr lang="en-US" dirty="0"/>
              <a:t>OR you can switch to serial code and execute two… slower… instructions in a different code path. Most of the time, we’ll prefer the former because the inwards shift can be computed without branches or bloating the code size.</a:t>
            </a:r>
          </a:p>
        </p:txBody>
      </p:sp>
      <p:sp>
        <p:nvSpPr>
          <p:cNvPr id="4" name="Slide Number Placeholder 3"/>
          <p:cNvSpPr>
            <a:spLocks noGrp="1"/>
          </p:cNvSpPr>
          <p:nvPr>
            <p:ph type="sldNum" sz="quarter" idx="5"/>
          </p:nvPr>
        </p:nvSpPr>
        <p:spPr/>
        <p:txBody>
          <a:bodyPr/>
          <a:lstStyle/>
          <a:p>
            <a:fld id="{009479FA-98C3-44B0-8695-18854B05E003}" type="slidenum">
              <a:rPr lang="en-US" smtClean="0"/>
              <a:t>14</a:t>
            </a:fld>
            <a:endParaRPr lang="en-US"/>
          </a:p>
        </p:txBody>
      </p:sp>
    </p:spTree>
    <p:extLst>
      <p:ext uri="{BB962C8B-B14F-4D97-AF65-F5344CB8AC3E}">
        <p14:creationId xmlns:p14="http://schemas.microsoft.com/office/powerpoint/2010/main" val="2071595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get to the last big optimization opportunity: cache locality. Suppose you have two stages of work, where the tasks are independent in each stage, but there are some dependencies between the tasks as shown by the arrows here. We could go breadth first and compute all…</a:t>
            </a:r>
          </a:p>
          <a:p>
            <a:endParaRPr lang="en-US" dirty="0"/>
          </a:p>
          <a:p>
            <a:r>
              <a:rPr lang="en-US" dirty="0"/>
              <a:t>…of the values in step 1 before any of the values in step 2, committing those all to memory in between…</a:t>
            </a:r>
          </a:p>
        </p:txBody>
      </p:sp>
      <p:sp>
        <p:nvSpPr>
          <p:cNvPr id="4" name="Slide Number Placeholder 3"/>
          <p:cNvSpPr>
            <a:spLocks noGrp="1"/>
          </p:cNvSpPr>
          <p:nvPr>
            <p:ph type="sldNum" sz="quarter" idx="5"/>
          </p:nvPr>
        </p:nvSpPr>
        <p:spPr/>
        <p:txBody>
          <a:bodyPr/>
          <a:lstStyle/>
          <a:p>
            <a:fld id="{009479FA-98C3-44B0-8695-18854B05E003}" type="slidenum">
              <a:rPr lang="en-US" smtClean="0"/>
              <a:t>15</a:t>
            </a:fld>
            <a:endParaRPr lang="en-US"/>
          </a:p>
        </p:txBody>
      </p:sp>
    </p:spTree>
    <p:extLst>
      <p:ext uri="{BB962C8B-B14F-4D97-AF65-F5344CB8AC3E}">
        <p14:creationId xmlns:p14="http://schemas.microsoft.com/office/powerpoint/2010/main" val="4145819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we could interleave the computations of step 1 and step 2, and then the memory written by step 1 will still be fresh in the cache when it’s read in step 2.</a:t>
            </a:r>
          </a:p>
          <a:p>
            <a:endParaRPr lang="en-US" dirty="0"/>
          </a:p>
          <a:p>
            <a:r>
              <a:rPr lang="en-US" dirty="0"/>
              <a:t>Ultimately, locality is a function of reuse distance. We want to reuse values as quickly as possible to optimize for the cache.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it isn’t obvious how you can parallelize this fused, two-step process. That interleaving looks really hopeless from a parallelization perspective. We can’t just “pragma </a:t>
            </a:r>
            <a:r>
              <a:rPr lang="en-US" dirty="0" err="1"/>
              <a:t>omp</a:t>
            </a:r>
            <a:r>
              <a:rPr lang="en-US" dirty="0"/>
              <a:t> parallel for” our way to victory here.</a:t>
            </a:r>
          </a:p>
        </p:txBody>
      </p:sp>
      <p:sp>
        <p:nvSpPr>
          <p:cNvPr id="4" name="Slide Number Placeholder 3"/>
          <p:cNvSpPr>
            <a:spLocks noGrp="1"/>
          </p:cNvSpPr>
          <p:nvPr>
            <p:ph type="sldNum" sz="quarter" idx="5"/>
          </p:nvPr>
        </p:nvSpPr>
        <p:spPr/>
        <p:txBody>
          <a:bodyPr/>
          <a:lstStyle/>
          <a:p>
            <a:fld id="{009479FA-98C3-44B0-8695-18854B05E003}" type="slidenum">
              <a:rPr lang="en-US" smtClean="0"/>
              <a:t>16</a:t>
            </a:fld>
            <a:endParaRPr lang="en-US"/>
          </a:p>
        </p:txBody>
      </p:sp>
    </p:spTree>
    <p:extLst>
      <p:ext uri="{BB962C8B-B14F-4D97-AF65-F5344CB8AC3E}">
        <p14:creationId xmlns:p14="http://schemas.microsoft.com/office/powerpoint/2010/main" val="453639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what we can do is break the dependency chain…</a:t>
            </a:r>
          </a:p>
        </p:txBody>
      </p:sp>
      <p:sp>
        <p:nvSpPr>
          <p:cNvPr id="4" name="Slide Number Placeholder 3"/>
          <p:cNvSpPr>
            <a:spLocks noGrp="1"/>
          </p:cNvSpPr>
          <p:nvPr>
            <p:ph type="sldNum" sz="quarter" idx="5"/>
          </p:nvPr>
        </p:nvSpPr>
        <p:spPr/>
        <p:txBody>
          <a:bodyPr/>
          <a:lstStyle/>
          <a:p>
            <a:fld id="{009479FA-98C3-44B0-8695-18854B05E003}" type="slidenum">
              <a:rPr lang="en-US" smtClean="0"/>
              <a:t>17</a:t>
            </a:fld>
            <a:endParaRPr lang="en-US"/>
          </a:p>
        </p:txBody>
      </p:sp>
    </p:spTree>
    <p:extLst>
      <p:ext uri="{BB962C8B-B14F-4D97-AF65-F5344CB8AC3E}">
        <p14:creationId xmlns:p14="http://schemas.microsoft.com/office/powerpoint/2010/main" val="379279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introducing some redundant work. The red squares here mark where work was duplicated from the other side. </a:t>
            </a:r>
          </a:p>
          <a:p>
            <a:endParaRPr lang="en-US" dirty="0"/>
          </a:p>
          <a:p>
            <a:r>
              <a:rPr lang="en-US" dirty="0"/>
              <a:t>And we can continue to break this problem down by introducing only a small amount of redundant overhead per thread we want to use.</a:t>
            </a:r>
          </a:p>
        </p:txBody>
      </p:sp>
      <p:sp>
        <p:nvSpPr>
          <p:cNvPr id="4" name="Slide Number Placeholder 3"/>
          <p:cNvSpPr>
            <a:spLocks noGrp="1"/>
          </p:cNvSpPr>
          <p:nvPr>
            <p:ph type="sldNum" sz="quarter" idx="5"/>
          </p:nvPr>
        </p:nvSpPr>
        <p:spPr/>
        <p:txBody>
          <a:bodyPr/>
          <a:lstStyle/>
          <a:p>
            <a:fld id="{009479FA-98C3-44B0-8695-18854B05E003}" type="slidenum">
              <a:rPr lang="en-US" smtClean="0"/>
              <a:t>18</a:t>
            </a:fld>
            <a:endParaRPr lang="en-US"/>
          </a:p>
        </p:txBody>
      </p:sp>
    </p:spTree>
    <p:extLst>
      <p:ext uri="{BB962C8B-B14F-4D97-AF65-F5344CB8AC3E}">
        <p14:creationId xmlns:p14="http://schemas.microsoft.com/office/powerpoint/2010/main" val="1982270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then gives us the best of all three worlds. We can keep multiple CPUs busy, each one accessing its caches in a nice, local way, and we didn’t have to introduce very much redundant work to do it.</a:t>
            </a:r>
          </a:p>
          <a:p>
            <a:endParaRPr lang="en-US" dirty="0"/>
          </a:p>
          <a:p>
            <a:r>
              <a:rPr lang="en-US" dirty="0"/>
              <a:t>Trading off between locality, parallelism, and redundant computation is at the heart of optimizing any numeric pipeline. The general principle is to strive for locality within threads and introduce redundant work strategically to break dependencies. It’s a delicate balancing act with no simple heuristics, but it’s the one that Halide helps you perform.</a:t>
            </a:r>
          </a:p>
        </p:txBody>
      </p:sp>
      <p:sp>
        <p:nvSpPr>
          <p:cNvPr id="4" name="Slide Number Placeholder 3"/>
          <p:cNvSpPr>
            <a:spLocks noGrp="1"/>
          </p:cNvSpPr>
          <p:nvPr>
            <p:ph type="sldNum" sz="quarter" idx="5"/>
          </p:nvPr>
        </p:nvSpPr>
        <p:spPr/>
        <p:txBody>
          <a:bodyPr/>
          <a:lstStyle/>
          <a:p>
            <a:fld id="{009479FA-98C3-44B0-8695-18854B05E003}" type="slidenum">
              <a:rPr lang="en-US" smtClean="0"/>
              <a:t>19</a:t>
            </a:fld>
            <a:endParaRPr lang="en-US"/>
          </a:p>
        </p:txBody>
      </p:sp>
    </p:spTree>
    <p:extLst>
      <p:ext uri="{BB962C8B-B14F-4D97-AF65-F5344CB8AC3E}">
        <p14:creationId xmlns:p14="http://schemas.microsoft.com/office/powerpoint/2010/main" val="762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coming!</a:t>
            </a:r>
          </a:p>
          <a:p>
            <a:endParaRPr lang="en-US" dirty="0"/>
          </a:p>
          <a:p>
            <a:r>
              <a:rPr lang="en-US" dirty="0"/>
              <a:t>I’m Alex Reinking and I’m very excited and honored to be presenting at my very first </a:t>
            </a:r>
            <a:r>
              <a:rPr lang="en-US" dirty="0" err="1"/>
              <a:t>CppCon</a:t>
            </a:r>
            <a:r>
              <a:rPr lang="en-US" dirty="0"/>
              <a:t>! If we haven’t already met in the Hallway Track, you might be wondering who I am and what I do. Well, I’m a programming languages and compilers researcher at UC Berkeley. I’m still working on my PhD, and in a nutshell, I design and analyze domain-specific languages (or DSLs) with high performance in mind.</a:t>
            </a:r>
          </a:p>
        </p:txBody>
      </p:sp>
      <p:sp>
        <p:nvSpPr>
          <p:cNvPr id="4" name="Slide Number Placeholder 3"/>
          <p:cNvSpPr>
            <a:spLocks noGrp="1"/>
          </p:cNvSpPr>
          <p:nvPr>
            <p:ph type="sldNum" sz="quarter" idx="5"/>
          </p:nvPr>
        </p:nvSpPr>
        <p:spPr/>
        <p:txBody>
          <a:bodyPr/>
          <a:lstStyle/>
          <a:p>
            <a:fld id="{009479FA-98C3-44B0-8695-18854B05E003}" type="slidenum">
              <a:rPr lang="en-US" smtClean="0"/>
              <a:t>2</a:t>
            </a:fld>
            <a:endParaRPr lang="en-US"/>
          </a:p>
        </p:txBody>
      </p:sp>
    </p:spTree>
    <p:extLst>
      <p:ext uri="{BB962C8B-B14F-4D97-AF65-F5344CB8AC3E}">
        <p14:creationId xmlns:p14="http://schemas.microsoft.com/office/powerpoint/2010/main" val="2861733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might be thinking: “this is great knowledge for library writers, but application developers can still get great performance by composing routines from highly optimized libraries like Intel’s Math Kernel Library or OpenCV, right?”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 short answer is “no” because there’s no way to fuse across the stages of computation. Every time you finish calling a function, you sync all your data back to RAM before calling the next one. This is slow for the same reason we just saw with the locality example. There’s no way to rearrange the computation between the stages and get small reuse distances. Optimized kernels compose into inefficient pipelines in general.</a:t>
            </a:r>
          </a:p>
          <a:p>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20</a:t>
            </a:fld>
            <a:endParaRPr lang="en-US"/>
          </a:p>
        </p:txBody>
      </p:sp>
    </p:spTree>
    <p:extLst>
      <p:ext uri="{BB962C8B-B14F-4D97-AF65-F5344CB8AC3E}">
        <p14:creationId xmlns:p14="http://schemas.microsoft.com/office/powerpoint/2010/main" val="3126935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why not make C++ compilers do this work for us? There are a few good reasons.</a:t>
            </a:r>
          </a:p>
          <a:p>
            <a:endParaRPr lang="en-US" dirty="0"/>
          </a:p>
          <a:p>
            <a:r>
              <a:rPr lang="en-US" dirty="0"/>
              <a:t>The first is that the space of possible optimizations is extraordinarily large and complex. Making one decision that looks good locally might make the optimizer miss a much better opportunity down the line. Experts optimizing code by hand try countless alternatives before landing on the one that works the best.</a:t>
            </a:r>
          </a:p>
          <a:p>
            <a:endParaRPr lang="en-US" dirty="0"/>
          </a:p>
          <a:p>
            <a:r>
              <a:rPr lang="en-US" dirty="0"/>
              <a:t>Second, some important optimizations are not legal in C++. Compilers aren’t allowed to simply change your malloc sizes or reorder calls to external functions, they have to obey the rules of the language.</a:t>
            </a:r>
          </a:p>
          <a:p>
            <a:endParaRPr lang="en-US" dirty="0"/>
          </a:p>
          <a:p>
            <a:r>
              <a:rPr lang="en-US" dirty="0"/>
              <a:t>The most beneficial optimizations are those that carefully fuse many stages of computation together; C++ compilers are not typically able to discover these sorts of global reorganizations on their own.</a:t>
            </a:r>
          </a:p>
          <a:p>
            <a:endParaRPr lang="en-US" dirty="0"/>
          </a:p>
          <a:p>
            <a:r>
              <a:rPr lang="en-US" dirty="0"/>
              <a:t>And finally, from a theoretical standpoint, C++ is rightly Turing-complete. That means that C++ can do absolutely anything. By contrast, all Halide can do is express feed-forward array programs. That makes it much easier to analyze.</a:t>
            </a:r>
          </a:p>
        </p:txBody>
      </p:sp>
      <p:sp>
        <p:nvSpPr>
          <p:cNvPr id="4" name="Slide Number Placeholder 3"/>
          <p:cNvSpPr>
            <a:spLocks noGrp="1"/>
          </p:cNvSpPr>
          <p:nvPr>
            <p:ph type="sldNum" sz="quarter" idx="5"/>
          </p:nvPr>
        </p:nvSpPr>
        <p:spPr/>
        <p:txBody>
          <a:bodyPr/>
          <a:lstStyle/>
          <a:p>
            <a:fld id="{009479FA-98C3-44B0-8695-18854B05E003}" type="slidenum">
              <a:rPr lang="en-US" smtClean="0"/>
              <a:t>21</a:t>
            </a:fld>
            <a:endParaRPr lang="en-US"/>
          </a:p>
        </p:txBody>
      </p:sp>
    </p:spTree>
    <p:extLst>
      <p:ext uri="{BB962C8B-B14F-4D97-AF65-F5344CB8AC3E}">
        <p14:creationId xmlns:p14="http://schemas.microsoft.com/office/powerpoint/2010/main" val="1214194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 rest of this talk, we’re going to use to this running example that sort of typifies the kind of program Halide helps you optimize.</a:t>
            </a:r>
          </a:p>
          <a:p>
            <a:endParaRPr lang="en-US" dirty="0"/>
          </a:p>
          <a:p>
            <a:r>
              <a:rPr lang="en-US" dirty="0"/>
              <a:t>---</a:t>
            </a:r>
          </a:p>
          <a:p>
            <a:endParaRPr lang="en-US" dirty="0"/>
          </a:p>
          <a:p>
            <a:r>
              <a:rPr lang="en-US" dirty="0"/>
              <a:t>[t = 10 min]</a:t>
            </a:r>
          </a:p>
          <a:p>
            <a:r>
              <a:rPr lang="en-US" dirty="0"/>
              <a:t>[slides 22 – 35 = 5 min – pace yourself!]</a:t>
            </a:r>
          </a:p>
          <a:p>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22</a:t>
            </a:fld>
            <a:endParaRPr lang="en-US"/>
          </a:p>
        </p:txBody>
      </p:sp>
    </p:spTree>
    <p:extLst>
      <p:ext uri="{BB962C8B-B14F-4D97-AF65-F5344CB8AC3E}">
        <p14:creationId xmlns:p14="http://schemas.microsoft.com/office/powerpoint/2010/main" val="1848597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called the two-stage blur and it’s a particular instance of the abstract example we saw earlier. As the name suggests, it’s going to take an input image and make it blurry. No surprises there. But what might be a bit unconventional is that it’s going to first…</a:t>
            </a:r>
          </a:p>
        </p:txBody>
      </p:sp>
      <p:sp>
        <p:nvSpPr>
          <p:cNvPr id="4" name="Slide Number Placeholder 3"/>
          <p:cNvSpPr>
            <a:spLocks noGrp="1"/>
          </p:cNvSpPr>
          <p:nvPr>
            <p:ph type="sldNum" sz="quarter" idx="5"/>
          </p:nvPr>
        </p:nvSpPr>
        <p:spPr/>
        <p:txBody>
          <a:bodyPr/>
          <a:lstStyle/>
          <a:p>
            <a:fld id="{009479FA-98C3-44B0-8695-18854B05E003}" type="slidenum">
              <a:rPr lang="en-US" smtClean="0"/>
              <a:t>23</a:t>
            </a:fld>
            <a:endParaRPr lang="en-US"/>
          </a:p>
        </p:txBody>
      </p:sp>
    </p:spTree>
    <p:extLst>
      <p:ext uri="{BB962C8B-B14F-4D97-AF65-F5344CB8AC3E}">
        <p14:creationId xmlns:p14="http://schemas.microsoft.com/office/powerpoint/2010/main" val="336846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…blur horizontally. In code, we blur a pixel by computing an average of the pixels around it. In this first step, we compute the horizonal blur by averaging a pixel with its neighbors to the left and right. That gives us this intermediate step here. Then…</a:t>
            </a:r>
          </a:p>
        </p:txBody>
      </p:sp>
      <p:sp>
        <p:nvSpPr>
          <p:cNvPr id="4" name="Slide Number Placeholder 3"/>
          <p:cNvSpPr>
            <a:spLocks noGrp="1"/>
          </p:cNvSpPr>
          <p:nvPr>
            <p:ph type="sldNum" sz="quarter" idx="5"/>
          </p:nvPr>
        </p:nvSpPr>
        <p:spPr/>
        <p:txBody>
          <a:bodyPr/>
          <a:lstStyle/>
          <a:p>
            <a:fld id="{009479FA-98C3-44B0-8695-18854B05E003}" type="slidenum">
              <a:rPr lang="en-US" smtClean="0"/>
              <a:t>24</a:t>
            </a:fld>
            <a:endParaRPr lang="en-US"/>
          </a:p>
        </p:txBody>
      </p:sp>
    </p:spTree>
    <p:extLst>
      <p:ext uri="{BB962C8B-B14F-4D97-AF65-F5344CB8AC3E}">
        <p14:creationId xmlns:p14="http://schemas.microsoft.com/office/powerpoint/2010/main" val="857568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the same thing on the horizontally blurred image, but vertically. So now we average the neighbors above and below the final pixel. In the end, this is effectively the same as blurring the full three-by-three box around a pixel in one giant step but splitting it up into two steps does less arithmetic overall.</a:t>
            </a:r>
          </a:p>
        </p:txBody>
      </p:sp>
      <p:sp>
        <p:nvSpPr>
          <p:cNvPr id="4" name="Slide Number Placeholder 3"/>
          <p:cNvSpPr>
            <a:spLocks noGrp="1"/>
          </p:cNvSpPr>
          <p:nvPr>
            <p:ph type="sldNum" sz="quarter" idx="5"/>
          </p:nvPr>
        </p:nvSpPr>
        <p:spPr/>
        <p:txBody>
          <a:bodyPr/>
          <a:lstStyle/>
          <a:p>
            <a:fld id="{009479FA-98C3-44B0-8695-18854B05E003}" type="slidenum">
              <a:rPr lang="en-US" smtClean="0"/>
              <a:t>25</a:t>
            </a:fld>
            <a:endParaRPr lang="en-US"/>
          </a:p>
        </p:txBody>
      </p:sp>
    </p:spTree>
    <p:extLst>
      <p:ext uri="{BB962C8B-B14F-4D97-AF65-F5344CB8AC3E}">
        <p14:creationId xmlns:p14="http://schemas.microsoft.com/office/powerpoint/2010/main" val="296482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with all things in computer science, there are edge cases. But in image processing, they’re very literal. If you’re trying to blur the pixels around the edge of the image, you’ll find that some values are missing. You could skip those pixels, but it would crop a 1-pixel border off the image. We don’t want that to happen, so we just extend the boundary by repeating the outer edge to keep the image size the same.</a:t>
            </a:r>
          </a:p>
        </p:txBody>
      </p:sp>
      <p:sp>
        <p:nvSpPr>
          <p:cNvPr id="4" name="Slide Number Placeholder 3"/>
          <p:cNvSpPr>
            <a:spLocks noGrp="1"/>
          </p:cNvSpPr>
          <p:nvPr>
            <p:ph type="sldNum" sz="quarter" idx="5"/>
          </p:nvPr>
        </p:nvSpPr>
        <p:spPr/>
        <p:txBody>
          <a:bodyPr/>
          <a:lstStyle/>
          <a:p>
            <a:fld id="{009479FA-98C3-44B0-8695-18854B05E003}" type="slidenum">
              <a:rPr lang="en-US" smtClean="0"/>
              <a:t>26</a:t>
            </a:fld>
            <a:endParaRPr lang="en-US"/>
          </a:p>
        </p:txBody>
      </p:sp>
    </p:spTree>
    <p:extLst>
      <p:ext uri="{BB962C8B-B14F-4D97-AF65-F5344CB8AC3E}">
        <p14:creationId xmlns:p14="http://schemas.microsoft.com/office/powerpoint/2010/main" val="1143800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try to write this in C++. Imagine we’ve already got a struct called Image that wraps a std::vector and exposes a two-dimensional operator </a:t>
            </a:r>
            <a:r>
              <a:rPr lang="en-US" dirty="0" err="1"/>
              <a:t>parens</a:t>
            </a:r>
            <a:r>
              <a:rPr lang="en-US" dirty="0"/>
              <a:t> to access its elements according to the width and height. This is definitely slide code and I don’t want to dwell too much on it. Just assume that the Image struct does the right thing. </a:t>
            </a:r>
          </a:p>
        </p:txBody>
      </p:sp>
      <p:sp>
        <p:nvSpPr>
          <p:cNvPr id="4" name="Slide Number Placeholder 3"/>
          <p:cNvSpPr>
            <a:spLocks noGrp="1"/>
          </p:cNvSpPr>
          <p:nvPr>
            <p:ph type="sldNum" sz="quarter" idx="5"/>
          </p:nvPr>
        </p:nvSpPr>
        <p:spPr/>
        <p:txBody>
          <a:bodyPr/>
          <a:lstStyle/>
          <a:p>
            <a:fld id="{009479FA-98C3-44B0-8695-18854B05E003}" type="slidenum">
              <a:rPr lang="en-US" smtClean="0"/>
              <a:t>27</a:t>
            </a:fld>
            <a:endParaRPr lang="en-US"/>
          </a:p>
        </p:txBody>
      </p:sp>
    </p:spTree>
    <p:extLst>
      <p:ext uri="{BB962C8B-B14F-4D97-AF65-F5344CB8AC3E}">
        <p14:creationId xmlns:p14="http://schemas.microsoft.com/office/powerpoint/2010/main" val="1840899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will be represented by a const reference to such an image struct.</a:t>
            </a:r>
          </a:p>
          <a:p>
            <a:endParaRPr lang="en-US" dirty="0"/>
          </a:p>
          <a:p>
            <a:r>
              <a:rPr lang="en-US" dirty="0"/>
              <a:t>Then we can get started with the boundary extending step. We create an intermediate image that’s got extra space for the border. We make it uint16 instead of uint8 because we don’t want the addition in the averages to overflow later. Then we loop over all the uninitialized points in the padded image and assign them to the closest values from the input. C++17 makes that easy since it adds the clamp algorithm we use here. Clamp simply compares the first value to the next two arguments, which are a lower and an upper bound. If it’s less than the lower bound, it returns the lower bound and if the value is greater than the upper bound, then it uses the upper bound instead. It’s a super useful algorithm for ensuring you don’t read out of bounds.</a:t>
            </a:r>
          </a:p>
          <a:p>
            <a:endParaRPr lang="en-US" dirty="0"/>
          </a:p>
          <a:p>
            <a:r>
              <a:rPr lang="en-US" dirty="0"/>
              <a:t>Then in the horizontal blur step, we create another intermediate image, this time a bit narrower than the padded image to account for the shrinking boundary. We loop over all the points again and average the neighbors like I explained before. Pay careful attention to the loop bounds. We iterate from x=1 to x equals the width of the image since we’re always writing to “x-1” in the body of the loop.</a:t>
            </a:r>
          </a:p>
          <a:p>
            <a:endParaRPr lang="en-US" dirty="0"/>
          </a:p>
          <a:p>
            <a:r>
              <a:rPr lang="en-US" dirty="0"/>
              <a:t>Finally, we do the same sort of pattern for the vertical blur.</a:t>
            </a:r>
          </a:p>
        </p:txBody>
      </p:sp>
      <p:sp>
        <p:nvSpPr>
          <p:cNvPr id="4" name="Slide Number Placeholder 3"/>
          <p:cNvSpPr>
            <a:spLocks noGrp="1"/>
          </p:cNvSpPr>
          <p:nvPr>
            <p:ph type="sldNum" sz="quarter" idx="5"/>
          </p:nvPr>
        </p:nvSpPr>
        <p:spPr/>
        <p:txBody>
          <a:bodyPr/>
          <a:lstStyle/>
          <a:p>
            <a:fld id="{009479FA-98C3-44B0-8695-18854B05E003}" type="slidenum">
              <a:rPr lang="en-US" smtClean="0"/>
              <a:t>28</a:t>
            </a:fld>
            <a:endParaRPr lang="en-US"/>
          </a:p>
        </p:txBody>
      </p:sp>
    </p:spTree>
    <p:extLst>
      <p:ext uri="{BB962C8B-B14F-4D97-AF65-F5344CB8AC3E}">
        <p14:creationId xmlns:p14="http://schemas.microsoft.com/office/powerpoint/2010/main" val="928229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it really isn’t too much trouble to glue this together. I’ll give you a second to take it all in.</a:t>
            </a:r>
          </a:p>
          <a:p>
            <a:endParaRPr lang="en-US" dirty="0"/>
          </a:p>
          <a:p>
            <a:r>
              <a:rPr lang="en-US" dirty="0"/>
              <a:t>Now, we’re writing C++ so this should be fast, right?  We take the input by reference so no copy there, we get NRVO for the result, so no copy there either. We’ve got loops that can probably be automatically vectorized. The stars should align for us.</a:t>
            </a:r>
          </a:p>
        </p:txBody>
      </p:sp>
      <p:sp>
        <p:nvSpPr>
          <p:cNvPr id="4" name="Slide Number Placeholder 3"/>
          <p:cNvSpPr>
            <a:spLocks noGrp="1"/>
          </p:cNvSpPr>
          <p:nvPr>
            <p:ph type="sldNum" sz="quarter" idx="5"/>
          </p:nvPr>
        </p:nvSpPr>
        <p:spPr/>
        <p:txBody>
          <a:bodyPr/>
          <a:lstStyle/>
          <a:p>
            <a:fld id="{009479FA-98C3-44B0-8695-18854B05E003}" type="slidenum">
              <a:rPr lang="en-US" smtClean="0"/>
              <a:t>29</a:t>
            </a:fld>
            <a:endParaRPr lang="en-US"/>
          </a:p>
        </p:txBody>
      </p:sp>
    </p:spTree>
    <p:extLst>
      <p:ext uri="{BB962C8B-B14F-4D97-AF65-F5344CB8AC3E}">
        <p14:creationId xmlns:p14="http://schemas.microsoft.com/office/powerpoint/2010/main" val="4225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aren’t sure what I mean by that, just know DSLs are programming languages that are </a:t>
            </a:r>
            <a:r>
              <a:rPr lang="en-US" b="1" dirty="0"/>
              <a:t>specialized</a:t>
            </a:r>
            <a:r>
              <a:rPr lang="en-US" dirty="0"/>
              <a:t> and </a:t>
            </a:r>
            <a:r>
              <a:rPr lang="en-US" b="1" dirty="0"/>
              <a:t>restricted</a:t>
            </a:r>
            <a:r>
              <a:rPr lang="en-US" dirty="0"/>
              <a:t> to best meet the needs of a particular domain. The goal of a DSL is to exploit those restrictions to give programmers faster performance, easier maintenance, safety guarantees, and so on. Importantly, DSLs won’t let you write just anything. I don’t think you can write a web server in </a:t>
            </a:r>
            <a:r>
              <a:rPr lang="en-US" dirty="0" err="1"/>
              <a:t>CMake</a:t>
            </a:r>
            <a:r>
              <a:rPr lang="en-US" dirty="0"/>
              <a:t>, and if by chance you can, then you probably shouldn’t. Instead, DSLs really focus on making some part of a larger software system easier to handle. It’s nicer and more portable to write </a:t>
            </a:r>
            <a:r>
              <a:rPr lang="en-US" dirty="0" err="1"/>
              <a:t>CMake</a:t>
            </a:r>
            <a:r>
              <a:rPr lang="en-US" dirty="0"/>
              <a:t> than raw shell scripts and batch files. It’s also more efficient to use a well-engineered parser generator than to read a bunch of textbooks and write down parsing tables yourself.</a:t>
            </a:r>
          </a:p>
          <a:p>
            <a:endParaRPr lang="en-US" dirty="0"/>
          </a:p>
          <a:p>
            <a:r>
              <a:rPr lang="en-US" dirty="0"/>
              <a:t>In the programming languages world, we draw a distinction between internal DSLs that borrow the host language’s syntax and toolchain and external DSLs that supply their own. But in either case, you’ve probably used a few. Eigen3 and </a:t>
            </a:r>
            <a:r>
              <a:rPr lang="en-US" dirty="0" err="1"/>
              <a:t>Boost.Spirit</a:t>
            </a:r>
            <a:r>
              <a:rPr lang="en-US" dirty="0"/>
              <a:t> are popular C++ internal DSLs for linear algebra and writing parsers, respectively. And then </a:t>
            </a:r>
            <a:r>
              <a:rPr lang="en-US" dirty="0" err="1"/>
              <a:t>Cmake</a:t>
            </a:r>
            <a:r>
              <a:rPr lang="en-US" dirty="0"/>
              <a:t>, </a:t>
            </a:r>
            <a:r>
              <a:rPr lang="en-US" dirty="0" err="1"/>
              <a:t>Makefiles</a:t>
            </a:r>
            <a:r>
              <a:rPr lang="en-US" dirty="0"/>
              <a:t>, Bison, SQL, and even Regex are external DSLs most of us have encountered at some point or another.</a:t>
            </a:r>
          </a:p>
        </p:txBody>
      </p:sp>
      <p:sp>
        <p:nvSpPr>
          <p:cNvPr id="4" name="Slide Number Placeholder 3"/>
          <p:cNvSpPr>
            <a:spLocks noGrp="1"/>
          </p:cNvSpPr>
          <p:nvPr>
            <p:ph type="sldNum" sz="quarter" idx="5"/>
          </p:nvPr>
        </p:nvSpPr>
        <p:spPr/>
        <p:txBody>
          <a:bodyPr/>
          <a:lstStyle/>
          <a:p>
            <a:fld id="{009479FA-98C3-44B0-8695-18854B05E003}" type="slidenum">
              <a:rPr lang="en-US" smtClean="0"/>
              <a:t>3</a:t>
            </a:fld>
            <a:endParaRPr lang="en-US"/>
          </a:p>
        </p:txBody>
      </p:sp>
    </p:spTree>
    <p:extLst>
      <p:ext uri="{BB962C8B-B14F-4D97-AF65-F5344CB8AC3E}">
        <p14:creationId xmlns:p14="http://schemas.microsoft.com/office/powerpoint/2010/main" val="3358123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 isn’t so simple. If the Image struct uses a row-major memory layout, so that adding one to “x” adds one to the pointer into </a:t>
            </a:r>
            <a:r>
              <a:rPr lang="en-US" dirty="0" err="1"/>
              <a:t>blur_x</a:t>
            </a:r>
            <a:r>
              <a:rPr lang="en-US" dirty="0"/>
              <a:t>, this code will write a pixel value to a different cache line on every iteration. This is about the worst performance you can get on this example without going out of your way to do something weird.</a:t>
            </a:r>
          </a:p>
          <a:p>
            <a:endParaRPr lang="en-US" dirty="0"/>
          </a:p>
          <a:p>
            <a:r>
              <a:rPr lang="en-US" dirty="0"/>
              <a:t>On my machine, running this on a 4-megapixel image takes about 100 milliseconds. Not very fast at all.</a:t>
            </a:r>
          </a:p>
        </p:txBody>
      </p:sp>
      <p:sp>
        <p:nvSpPr>
          <p:cNvPr id="4" name="Slide Number Placeholder 3"/>
          <p:cNvSpPr>
            <a:spLocks noGrp="1"/>
          </p:cNvSpPr>
          <p:nvPr>
            <p:ph type="sldNum" sz="quarter" idx="5"/>
          </p:nvPr>
        </p:nvSpPr>
        <p:spPr/>
        <p:txBody>
          <a:bodyPr/>
          <a:lstStyle/>
          <a:p>
            <a:fld id="{009479FA-98C3-44B0-8695-18854B05E003}" type="slidenum">
              <a:rPr lang="en-US" smtClean="0"/>
              <a:t>30</a:t>
            </a:fld>
            <a:endParaRPr lang="en-US"/>
          </a:p>
        </p:txBody>
      </p:sp>
    </p:spTree>
    <p:extLst>
      <p:ext uri="{BB962C8B-B14F-4D97-AF65-F5344CB8AC3E}">
        <p14:creationId xmlns:p14="http://schemas.microsoft.com/office/powerpoint/2010/main" val="752035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there’s a simple fix. Just swap the loops. You don’t need to make any changes to the assignment since all the loop iterations are independent. Now you’ll access consecutive cache lines which is much better for the CPU. If you do this, then it drops to 8ms on the same image, a 12-13x speedup. A full order of magnitude! If you imagine memory being laid out left to right and top to bottom, then you can clearly see the issue with the traversal order. This is one of the few times you can tell something will be slow at a glance since it never accesses memory in a nice, local way.</a:t>
            </a:r>
          </a:p>
        </p:txBody>
      </p:sp>
      <p:sp>
        <p:nvSpPr>
          <p:cNvPr id="4" name="Slide Number Placeholder 3"/>
          <p:cNvSpPr>
            <a:spLocks noGrp="1"/>
          </p:cNvSpPr>
          <p:nvPr>
            <p:ph type="sldNum" sz="quarter" idx="5"/>
          </p:nvPr>
        </p:nvSpPr>
        <p:spPr/>
        <p:txBody>
          <a:bodyPr/>
          <a:lstStyle/>
          <a:p>
            <a:fld id="{009479FA-98C3-44B0-8695-18854B05E003}" type="slidenum">
              <a:rPr lang="en-US" smtClean="0"/>
              <a:t>31</a:t>
            </a:fld>
            <a:endParaRPr lang="en-US"/>
          </a:p>
        </p:txBody>
      </p:sp>
    </p:spTree>
    <p:extLst>
      <p:ext uri="{BB962C8B-B14F-4D97-AF65-F5344CB8AC3E}">
        <p14:creationId xmlns:p14="http://schemas.microsoft.com/office/powerpoint/2010/main" val="159046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kept on optimizing, you might eventually end up with a mess that looks like this program. You’ll have to trust me that it does the same thing, but it does it with..</a:t>
            </a:r>
          </a:p>
        </p:txBody>
      </p:sp>
      <p:sp>
        <p:nvSpPr>
          <p:cNvPr id="4" name="Slide Number Placeholder 3"/>
          <p:cNvSpPr>
            <a:spLocks noGrp="1"/>
          </p:cNvSpPr>
          <p:nvPr>
            <p:ph type="sldNum" sz="quarter" idx="5"/>
          </p:nvPr>
        </p:nvSpPr>
        <p:spPr/>
        <p:txBody>
          <a:bodyPr/>
          <a:lstStyle/>
          <a:p>
            <a:fld id="{009479FA-98C3-44B0-8695-18854B05E003}" type="slidenum">
              <a:rPr lang="en-US" smtClean="0"/>
              <a:t>32</a:t>
            </a:fld>
            <a:endParaRPr lang="en-US"/>
          </a:p>
        </p:txBody>
      </p:sp>
    </p:spTree>
    <p:extLst>
      <p:ext uri="{BB962C8B-B14F-4D97-AF65-F5344CB8AC3E}">
        <p14:creationId xmlns:p14="http://schemas.microsoft.com/office/powerpoint/2010/main" val="2914282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parallelism from OpenMP (that’s the “pragma </a:t>
            </a:r>
            <a:r>
              <a:rPr lang="en-US" dirty="0" err="1"/>
              <a:t>omp</a:t>
            </a:r>
            <a:r>
              <a:rPr lang="en-US" dirty="0"/>
              <a:t> parallel for” at the top) and SSE </a:t>
            </a:r>
            <a:r>
              <a:rPr lang="en-US" dirty="0" err="1"/>
              <a:t>intrinsics</a:t>
            </a:r>
            <a:r>
              <a:rPr lang="en-US" dirty="0"/>
              <a:t> inside the loops.</a:t>
            </a:r>
          </a:p>
        </p:txBody>
      </p:sp>
      <p:sp>
        <p:nvSpPr>
          <p:cNvPr id="4" name="Slide Number Placeholder 3"/>
          <p:cNvSpPr>
            <a:spLocks noGrp="1"/>
          </p:cNvSpPr>
          <p:nvPr>
            <p:ph type="sldNum" sz="quarter" idx="5"/>
          </p:nvPr>
        </p:nvSpPr>
        <p:spPr/>
        <p:txBody>
          <a:bodyPr/>
          <a:lstStyle/>
          <a:p>
            <a:fld id="{009479FA-98C3-44B0-8695-18854B05E003}" type="slidenum">
              <a:rPr lang="en-US" smtClean="0"/>
              <a:t>33</a:t>
            </a:fld>
            <a:endParaRPr lang="en-US"/>
          </a:p>
        </p:txBody>
      </p:sp>
    </p:spTree>
    <p:extLst>
      <p:ext uri="{BB962C8B-B14F-4D97-AF65-F5344CB8AC3E}">
        <p14:creationId xmlns:p14="http://schemas.microsoft.com/office/powerpoint/2010/main" val="1906264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also locality optimized by fusing the stages together and tiling so that we can cut down on memory usage and have simpler for loop extents. But rather than pick this code apart, I want you to think about three questions.</a:t>
            </a:r>
          </a:p>
        </p:txBody>
      </p:sp>
      <p:sp>
        <p:nvSpPr>
          <p:cNvPr id="4" name="Slide Number Placeholder 3"/>
          <p:cNvSpPr>
            <a:spLocks noGrp="1"/>
          </p:cNvSpPr>
          <p:nvPr>
            <p:ph type="sldNum" sz="quarter" idx="5"/>
          </p:nvPr>
        </p:nvSpPr>
        <p:spPr/>
        <p:txBody>
          <a:bodyPr/>
          <a:lstStyle/>
          <a:p>
            <a:fld id="{009479FA-98C3-44B0-8695-18854B05E003}" type="slidenum">
              <a:rPr lang="en-US" smtClean="0"/>
              <a:t>34</a:t>
            </a:fld>
            <a:endParaRPr lang="en-US"/>
          </a:p>
        </p:txBody>
      </p:sp>
    </p:spTree>
    <p:extLst>
      <p:ext uri="{BB962C8B-B14F-4D97-AF65-F5344CB8AC3E}">
        <p14:creationId xmlns:p14="http://schemas.microsoft.com/office/powerpoint/2010/main" val="4184809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it portable? And I don’t mean across compilers or CPU architectures because we already know that it isn’t. It uses x86 and compiler-specific </a:t>
            </a:r>
            <a:r>
              <a:rPr lang="en-US" dirty="0" err="1"/>
              <a:t>intrinsics</a:t>
            </a:r>
            <a:r>
              <a:rPr lang="en-US" dirty="0"/>
              <a:t> and OpenMP, none of which are standard C++. But is it portable across different x86 CPUs with the same compiler? Also no. Different CPUs even in the same generation have different cache sizes. What’s fast on a consumer grade i5 will not be optimal for a Xeon released the same year.</a:t>
            </a:r>
          </a:p>
          <a:p>
            <a:endParaRPr lang="en-US" dirty="0"/>
          </a:p>
          <a:p>
            <a:r>
              <a:rPr lang="en-US" dirty="0"/>
              <a:t>Next, is it correct? How could you tell? There is actually a subtle rounding error here. Did you spot it? What would it take for you to notice and how long would it take to fix?</a:t>
            </a:r>
          </a:p>
          <a:p>
            <a:endParaRPr lang="en-US" dirty="0"/>
          </a:p>
          <a:p>
            <a:r>
              <a:rPr lang="en-US" dirty="0"/>
              <a:t>Finally, is this code maintainable? Based on the previous two questions, I hope you’ll agree that the answer is “no”. This code has already bit-rotted. It’s using SSE, not AVX. It has fixed tile sizes. When it was written in 2011 it was pretty good, but you shouldn’t copy it into your own program today.</a:t>
            </a:r>
          </a:p>
          <a:p>
            <a:endParaRPr lang="en-US" dirty="0"/>
          </a:p>
          <a:p>
            <a:r>
              <a:rPr lang="en-US" dirty="0"/>
              <a:t>---</a:t>
            </a:r>
          </a:p>
          <a:p>
            <a:endParaRPr lang="en-US" dirty="0"/>
          </a:p>
          <a:p>
            <a:r>
              <a:rPr lang="en-US" dirty="0"/>
              <a:t>The rounding error is with the </a:t>
            </a:r>
            <a:r>
              <a:rPr lang="en-US" dirty="0" err="1"/>
              <a:t>mul</a:t>
            </a:r>
            <a:r>
              <a:rPr lang="en-US" dirty="0"/>
              <a:t>/div replacement, it’s wrong for some values.</a:t>
            </a:r>
          </a:p>
        </p:txBody>
      </p:sp>
      <p:sp>
        <p:nvSpPr>
          <p:cNvPr id="4" name="Slide Number Placeholder 3"/>
          <p:cNvSpPr>
            <a:spLocks noGrp="1"/>
          </p:cNvSpPr>
          <p:nvPr>
            <p:ph type="sldNum" sz="quarter" idx="5"/>
          </p:nvPr>
        </p:nvSpPr>
        <p:spPr/>
        <p:txBody>
          <a:bodyPr/>
          <a:lstStyle/>
          <a:p>
            <a:fld id="{009479FA-98C3-44B0-8695-18854B05E003}" type="slidenum">
              <a:rPr lang="en-US" smtClean="0"/>
              <a:t>35</a:t>
            </a:fld>
            <a:endParaRPr lang="en-US"/>
          </a:p>
        </p:txBody>
      </p:sp>
    </p:spTree>
    <p:extLst>
      <p:ext uri="{BB962C8B-B14F-4D97-AF65-F5344CB8AC3E}">
        <p14:creationId xmlns:p14="http://schemas.microsoft.com/office/powerpoint/2010/main" val="634159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sets Halide apart is that it has good answers to all three of those questions. And it does it through a really clever separation of concerns. The first thing you do when writing a Halide program is define the algorithm, which specifies </a:t>
            </a:r>
            <a:r>
              <a:rPr lang="en-US" b="1" i="1" dirty="0"/>
              <a:t>what </a:t>
            </a:r>
            <a:r>
              <a:rPr lang="en-US" dirty="0"/>
              <a:t>to compute. It’s a declarative specification of what to do, not code that will immediately run. As such, it doesn’t care about loop bounds or memory, traversal orders, or anything else. It just serves as the single source of truth for what your pipeline should return. Later on, you’ll specify how you want to optimize it and then you get a chance to run it.</a:t>
            </a:r>
          </a:p>
          <a:p>
            <a:endParaRPr lang="en-US" dirty="0"/>
          </a:p>
          <a:p>
            <a:r>
              <a:rPr lang="en-US" dirty="0"/>
              <a:t>---</a:t>
            </a:r>
          </a:p>
          <a:p>
            <a:endParaRPr lang="en-US" dirty="0"/>
          </a:p>
          <a:p>
            <a:r>
              <a:rPr lang="en-US" dirty="0"/>
              <a:t>[t = 15 min]</a:t>
            </a:r>
          </a:p>
          <a:p>
            <a:r>
              <a:rPr lang="en-US" dirty="0"/>
              <a:t>[slides 36-40 = 3 min – pace yourself!]</a:t>
            </a:r>
          </a:p>
          <a:p>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36</a:t>
            </a:fld>
            <a:endParaRPr lang="en-US"/>
          </a:p>
        </p:txBody>
      </p:sp>
    </p:spTree>
    <p:extLst>
      <p:ext uri="{BB962C8B-B14F-4D97-AF65-F5344CB8AC3E}">
        <p14:creationId xmlns:p14="http://schemas.microsoft.com/office/powerpoint/2010/main" val="1698982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it in action on the blur pipeline. First, we’ll declare a “</a:t>
            </a:r>
            <a:r>
              <a:rPr lang="en-US" dirty="0" err="1"/>
              <a:t>func</a:t>
            </a:r>
            <a:r>
              <a:rPr lang="en-US" dirty="0"/>
              <a:t>” called “input”. A “</a:t>
            </a:r>
            <a:r>
              <a:rPr lang="en-US" dirty="0" err="1"/>
              <a:t>func</a:t>
            </a:r>
            <a:r>
              <a:rPr lang="en-US" dirty="0"/>
              <a:t>” in Halide is a mapping from array locations to values, but with indeterminate bounds. For the functional programmers among you, note that every </a:t>
            </a:r>
            <a:r>
              <a:rPr lang="en-US" dirty="0" err="1"/>
              <a:t>func</a:t>
            </a:r>
            <a:r>
              <a:rPr lang="en-US" dirty="0"/>
              <a:t> in Halide is pure. That is, it has no side-effects and always returns the same value.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boundary extending stage looks almost identical to what we saw earlier in C++, only it’s just the assignment statement. Again we use clamp to keep inside the bounds of the original input but remember that the input </a:t>
            </a:r>
            <a:r>
              <a:rPr lang="en-US" dirty="0" err="1"/>
              <a:t>func</a:t>
            </a:r>
            <a:r>
              <a:rPr lang="en-US" dirty="0"/>
              <a:t> is still a placeholder. The eventual width and height will be determined when we actually feed an image through the pipeline, not right now. Similarly, the variables “x” and “y” here are symbolic variables that don’t have specific integer values at this point.</a:t>
            </a:r>
          </a:p>
        </p:txBody>
      </p:sp>
      <p:sp>
        <p:nvSpPr>
          <p:cNvPr id="4" name="Slide Number Placeholder 3"/>
          <p:cNvSpPr>
            <a:spLocks noGrp="1"/>
          </p:cNvSpPr>
          <p:nvPr>
            <p:ph type="sldNum" sz="quarter" idx="5"/>
          </p:nvPr>
        </p:nvSpPr>
        <p:spPr/>
        <p:txBody>
          <a:bodyPr/>
          <a:lstStyle/>
          <a:p>
            <a:fld id="{009479FA-98C3-44B0-8695-18854B05E003}" type="slidenum">
              <a:rPr lang="en-US" smtClean="0"/>
              <a:t>37</a:t>
            </a:fld>
            <a:endParaRPr lang="en-US"/>
          </a:p>
        </p:txBody>
      </p:sp>
    </p:spTree>
    <p:extLst>
      <p:ext uri="{BB962C8B-B14F-4D97-AF65-F5344CB8AC3E}">
        <p14:creationId xmlns:p14="http://schemas.microsoft.com/office/powerpoint/2010/main" val="506711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Repeating the edge to extend the boundary is such a common thing to do in image processing that Halide provides a helper for it. So we’ll just go ahead and use that here to make things easier to read.</a:t>
            </a:r>
          </a:p>
          <a:p>
            <a:endParaRPr lang="en-US" dirty="0"/>
          </a:p>
          <a:p>
            <a:r>
              <a:rPr lang="en-US" dirty="0"/>
              <a:t>Now we define </a:t>
            </a:r>
            <a:r>
              <a:rPr lang="en-US" dirty="0" err="1"/>
              <a:t>funcs</a:t>
            </a:r>
            <a:r>
              <a:rPr lang="en-US" dirty="0"/>
              <a:t> for the horizontal… and vertical… blurs. The horizontal one reads from the upcast image, and the vertical one reads from the horizontal image. Same as before.</a:t>
            </a:r>
          </a:p>
        </p:txBody>
      </p:sp>
      <p:sp>
        <p:nvSpPr>
          <p:cNvPr id="4" name="Slide Number Placeholder 3"/>
          <p:cNvSpPr>
            <a:spLocks noGrp="1"/>
          </p:cNvSpPr>
          <p:nvPr>
            <p:ph type="sldNum" sz="quarter" idx="5"/>
          </p:nvPr>
        </p:nvSpPr>
        <p:spPr/>
        <p:txBody>
          <a:bodyPr/>
          <a:lstStyle/>
          <a:p>
            <a:fld id="{009479FA-98C3-44B0-8695-18854B05E003}" type="slidenum">
              <a:rPr lang="en-US" smtClean="0"/>
              <a:t>38</a:t>
            </a:fld>
            <a:endParaRPr lang="en-US"/>
          </a:p>
        </p:txBody>
      </p:sp>
    </p:spTree>
    <p:extLst>
      <p:ext uri="{BB962C8B-B14F-4D97-AF65-F5344CB8AC3E}">
        <p14:creationId xmlns:p14="http://schemas.microsoft.com/office/powerpoint/2010/main" val="620685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more, the glue code is fairly minimal. Nothing new besides the cast back down to 8-bit. Remember that since Halide is “just” a C++ library, this is valid C++ too. We’re just using operator overloading to get a natural syntax. The </a:t>
            </a:r>
            <a:r>
              <a:rPr lang="en-US" dirty="0" err="1"/>
              <a:t>Func</a:t>
            </a:r>
            <a:r>
              <a:rPr lang="en-US" dirty="0"/>
              <a:t> and Var types are normal C++ classes.</a:t>
            </a:r>
          </a:p>
        </p:txBody>
      </p:sp>
      <p:sp>
        <p:nvSpPr>
          <p:cNvPr id="4" name="Slide Number Placeholder 3"/>
          <p:cNvSpPr>
            <a:spLocks noGrp="1"/>
          </p:cNvSpPr>
          <p:nvPr>
            <p:ph type="sldNum" sz="quarter" idx="5"/>
          </p:nvPr>
        </p:nvSpPr>
        <p:spPr/>
        <p:txBody>
          <a:bodyPr/>
          <a:lstStyle/>
          <a:p>
            <a:fld id="{009479FA-98C3-44B0-8695-18854B05E003}" type="slidenum">
              <a:rPr lang="en-US" smtClean="0"/>
              <a:t>39</a:t>
            </a:fld>
            <a:endParaRPr lang="en-US"/>
          </a:p>
        </p:txBody>
      </p:sp>
    </p:spTree>
    <p:extLst>
      <p:ext uri="{BB962C8B-B14F-4D97-AF65-F5344CB8AC3E}">
        <p14:creationId xmlns:p14="http://schemas.microsoft.com/office/powerpoint/2010/main" val="314806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Halide, which is the subject of this talk. So Halide is a hybrid of the internal and external DSL approaches. It’s embedded in C++ so in that sense it’s “just” a library like Eigen is. But on the other hand, it executes code by </a:t>
            </a:r>
            <a:r>
              <a:rPr lang="en-US" dirty="0" err="1"/>
              <a:t>JITting</a:t>
            </a:r>
            <a:r>
              <a:rPr lang="en-US" dirty="0"/>
              <a:t> or by producing C-ABI compatible object files, so in that sense it’s more external.</a:t>
            </a:r>
          </a:p>
          <a:p>
            <a:endParaRPr lang="en-US" dirty="0"/>
          </a:p>
          <a:p>
            <a:r>
              <a:rPr lang="en-US" dirty="0"/>
              <a:t>The problem it helps you solve is optimizing dense numerical kernels like those found in image processing, computer vision, machine learning, and AI. It does this through a powerful application of separation of concerns. In Halide, you define what you want to compute separately from how you want to optimize it.</a:t>
            </a:r>
          </a:p>
        </p:txBody>
      </p:sp>
      <p:sp>
        <p:nvSpPr>
          <p:cNvPr id="4" name="Slide Number Placeholder 3"/>
          <p:cNvSpPr>
            <a:spLocks noGrp="1"/>
          </p:cNvSpPr>
          <p:nvPr>
            <p:ph type="sldNum" sz="quarter" idx="5"/>
          </p:nvPr>
        </p:nvSpPr>
        <p:spPr/>
        <p:txBody>
          <a:bodyPr/>
          <a:lstStyle/>
          <a:p>
            <a:fld id="{009479FA-98C3-44B0-8695-18854B05E003}" type="slidenum">
              <a:rPr lang="en-US" smtClean="0"/>
              <a:t>4</a:t>
            </a:fld>
            <a:endParaRPr lang="en-US"/>
          </a:p>
        </p:txBody>
      </p:sp>
    </p:spTree>
    <p:extLst>
      <p:ext uri="{BB962C8B-B14F-4D97-AF65-F5344CB8AC3E}">
        <p14:creationId xmlns:p14="http://schemas.microsoft.com/office/powerpoint/2010/main" val="1832495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great time to stop and answer any questions you might have because we’re about to jump in the deep end optimizing this. I’ll wait just a minute for some questions to roll in if there aren’t any and then we can move on.</a:t>
            </a:r>
          </a:p>
          <a:p>
            <a:endParaRPr lang="en-US" dirty="0"/>
          </a:p>
          <a:p>
            <a:r>
              <a:rPr lang="en-US" dirty="0"/>
              <a:t>[Wait up to 65 seconds for questions to come in]</a:t>
            </a:r>
          </a:p>
          <a:p>
            <a:endParaRPr lang="en-US" dirty="0"/>
          </a:p>
          <a:p>
            <a:r>
              <a:rPr lang="en-US" dirty="0"/>
              <a:t>[READ QUESTIONS OUT LOUD BEFORE YOU ANSWER THEM]</a:t>
            </a:r>
          </a:p>
          <a:p>
            <a:endParaRPr lang="en-US" dirty="0"/>
          </a:p>
          <a:p>
            <a:r>
              <a:rPr lang="en-US" dirty="0"/>
              <a:t>---</a:t>
            </a:r>
          </a:p>
          <a:p>
            <a:endParaRPr lang="en-US" dirty="0"/>
          </a:p>
          <a:p>
            <a:r>
              <a:rPr lang="en-US" dirty="0"/>
              <a:t>[t = 18 min]</a:t>
            </a:r>
          </a:p>
          <a:p>
            <a:r>
              <a:rPr lang="en-US" dirty="0"/>
              <a:t>[take at least 2 minutes for questions]</a:t>
            </a:r>
          </a:p>
          <a:p>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40</a:t>
            </a:fld>
            <a:endParaRPr lang="en-US"/>
          </a:p>
        </p:txBody>
      </p:sp>
    </p:spTree>
    <p:extLst>
      <p:ext uri="{BB962C8B-B14F-4D97-AF65-F5344CB8AC3E}">
        <p14:creationId xmlns:p14="http://schemas.microsoft.com/office/powerpoint/2010/main" val="536180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other side of the Halide coin is the schedule. The relationship between a schedule and an algorithm is pretty similar to the relationship between a CSS stylesheet and an HTML document. A schedule is a companion to the algorithm and defines an order of execution by referring to the </a:t>
            </a:r>
            <a:r>
              <a:rPr lang="en-US" dirty="0" err="1"/>
              <a:t>funcs</a:t>
            </a:r>
            <a:r>
              <a:rPr lang="en-US" dirty="0"/>
              <a:t> inside it. As we’ll see shortly, it controls vectorization, tiling, </a:t>
            </a:r>
            <a:r>
              <a:rPr lang="en-US" dirty="0" err="1"/>
              <a:t>inlining</a:t>
            </a:r>
            <a:r>
              <a:rPr lang="en-US" dirty="0"/>
              <a:t>, parallelism, and more. The scheduling language provides some strong guarantees. Applying a scheduling directive will never change your program’s output. And without manually disabling checks, your program will never crash either. </a:t>
            </a:r>
          </a:p>
          <a:p>
            <a:endParaRPr lang="en-US" dirty="0"/>
          </a:p>
          <a:p>
            <a:r>
              <a:rPr lang="en-US" dirty="0"/>
              <a:t>---</a:t>
            </a:r>
          </a:p>
          <a:p>
            <a:endParaRPr lang="en-US" dirty="0"/>
          </a:p>
          <a:p>
            <a:r>
              <a:rPr lang="en-US" dirty="0"/>
              <a:t>[t = 20 min]</a:t>
            </a:r>
          </a:p>
          <a:p>
            <a:r>
              <a:rPr lang="en-US" dirty="0"/>
              <a:t>[slides 41-56 = 13 min – SLLLOOOOOWWWW DOWN. You know what you’re talking about but the audience doesn’t.]</a:t>
            </a:r>
          </a:p>
        </p:txBody>
      </p:sp>
      <p:sp>
        <p:nvSpPr>
          <p:cNvPr id="4" name="Slide Number Placeholder 3"/>
          <p:cNvSpPr>
            <a:spLocks noGrp="1"/>
          </p:cNvSpPr>
          <p:nvPr>
            <p:ph type="sldNum" sz="quarter" idx="5"/>
          </p:nvPr>
        </p:nvSpPr>
        <p:spPr/>
        <p:txBody>
          <a:bodyPr/>
          <a:lstStyle/>
          <a:p>
            <a:fld id="{009479FA-98C3-44B0-8695-18854B05E003}" type="slidenum">
              <a:rPr lang="en-US" smtClean="0"/>
              <a:t>41</a:t>
            </a:fld>
            <a:endParaRPr lang="en-US"/>
          </a:p>
        </p:txBody>
      </p:sp>
    </p:spTree>
    <p:extLst>
      <p:ext uri="{BB962C8B-B14F-4D97-AF65-F5344CB8AC3E}">
        <p14:creationId xmlns:p14="http://schemas.microsoft.com/office/powerpoint/2010/main" val="14911124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keeping this code in mind, let’s talk about how to schedule it. And we’re going to focus in particular on the input_16, </a:t>
            </a:r>
            <a:r>
              <a:rPr lang="en-US" dirty="0" err="1"/>
              <a:t>blur_x</a:t>
            </a:r>
            <a:r>
              <a:rPr lang="en-US" dirty="0"/>
              <a:t>, and result </a:t>
            </a:r>
            <a:r>
              <a:rPr lang="en-US" dirty="0" err="1"/>
              <a:t>funcs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the audience a moment to find those </a:t>
            </a:r>
            <a:r>
              <a:rPr lang="en-US" dirty="0" err="1"/>
              <a:t>funcs</a:t>
            </a:r>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42</a:t>
            </a:fld>
            <a:endParaRPr lang="en-US"/>
          </a:p>
        </p:txBody>
      </p:sp>
    </p:spTree>
    <p:extLst>
      <p:ext uri="{BB962C8B-B14F-4D97-AF65-F5344CB8AC3E}">
        <p14:creationId xmlns:p14="http://schemas.microsoft.com/office/powerpoint/2010/main" val="23416359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few slides are all going to follow this same format. On the bottom left, we have the Halide schedule code that’s applied to our blur algorithm. On the right is imperative pseudocode corresponding to what Halide will generate based on that schedule. On the top is a visualization of the program running on a smaller image. The checkerboard pattern indicates an uninitialized buffer, and the blue and yellow rectangles track where the pipeline is reading and writing,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schedule is equivalent to the bad C++ code we saw earlier. It uses two directives, </a:t>
            </a:r>
            <a:r>
              <a:rPr lang="en-US" b="1" dirty="0" err="1"/>
              <a:t>compute_root</a:t>
            </a:r>
            <a:r>
              <a:rPr lang="en-US" b="1" dirty="0"/>
              <a:t>… </a:t>
            </a:r>
            <a:r>
              <a:rPr lang="en-US" dirty="0"/>
              <a:t>and </a:t>
            </a:r>
            <a:r>
              <a:rPr lang="en-US" b="1" dirty="0"/>
              <a:t>reorder…</a:t>
            </a:r>
            <a:r>
              <a:rPr lang="en-US" dirty="0"/>
              <a:t> </a:t>
            </a:r>
            <a:r>
              <a:rPr lang="en-US" dirty="0" err="1"/>
              <a:t>Compute_root</a:t>
            </a:r>
            <a:r>
              <a:rPr lang="en-US" dirty="0"/>
              <a:t> means that Halide should compute all the values of that </a:t>
            </a:r>
            <a:r>
              <a:rPr lang="en-US" dirty="0" err="1"/>
              <a:t>func</a:t>
            </a:r>
            <a:r>
              <a:rPr lang="en-US" dirty="0"/>
              <a:t> and store them in a big array before anything else tries to read from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reorder directive sets the loop order to y innermost and x outermost. We can watch the program run for a minute to see what it’s doing.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above so that it loops just when you start saying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can see “input” get copied, padded, and upcast into “input_16”.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can watch as wide rectangles of “input_16” are read to compute single pixels in “</a:t>
            </a:r>
            <a:r>
              <a:rPr lang="en-US" dirty="0" err="1"/>
              <a:t>blur_x</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can watch as tall rectangles of “</a:t>
            </a:r>
            <a:r>
              <a:rPr lang="en-US" dirty="0" err="1"/>
              <a:t>blur_x</a:t>
            </a:r>
            <a:r>
              <a:rPr lang="en-US" dirty="0"/>
              <a:t>” are read and down-cast to compute pixels in “result”.</a:t>
            </a:r>
          </a:p>
        </p:txBody>
      </p:sp>
      <p:sp>
        <p:nvSpPr>
          <p:cNvPr id="4" name="Slide Number Placeholder 3"/>
          <p:cNvSpPr>
            <a:spLocks noGrp="1"/>
          </p:cNvSpPr>
          <p:nvPr>
            <p:ph type="sldNum" sz="quarter" idx="5"/>
          </p:nvPr>
        </p:nvSpPr>
        <p:spPr/>
        <p:txBody>
          <a:bodyPr/>
          <a:lstStyle/>
          <a:p>
            <a:fld id="{009479FA-98C3-44B0-8695-18854B05E003}" type="slidenum">
              <a:rPr lang="en-US" smtClean="0"/>
              <a:t>43</a:t>
            </a:fld>
            <a:endParaRPr lang="en-US"/>
          </a:p>
        </p:txBody>
      </p:sp>
    </p:spTree>
    <p:extLst>
      <p:ext uri="{BB962C8B-B14F-4D97-AF65-F5344CB8AC3E}">
        <p14:creationId xmlns:p14="http://schemas.microsoft.com/office/powerpoint/2010/main" val="67944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this schedule is the same as the faster C++ code we saw earlier, with the corrected loop order. Because Halide either knows or controls the memory layout for every </a:t>
            </a:r>
            <a:r>
              <a:rPr lang="en-US" dirty="0" err="1"/>
              <a:t>func</a:t>
            </a:r>
            <a:r>
              <a:rPr lang="en-US" dirty="0"/>
              <a:t>, it gets traversal orders “right” by default.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we can watch as input gets copied and padded into input_16, but this time in a cache-friendly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can watch input_16 get blurred horizontally.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we can watch </a:t>
            </a:r>
            <a:r>
              <a:rPr lang="en-US" dirty="0" err="1"/>
              <a:t>blur_x</a:t>
            </a:r>
            <a:r>
              <a:rPr lang="en-US" dirty="0"/>
              <a:t> get blurred vertically, all using the straightforward memory access pattern.</a:t>
            </a:r>
          </a:p>
        </p:txBody>
      </p:sp>
      <p:sp>
        <p:nvSpPr>
          <p:cNvPr id="4" name="Slide Number Placeholder 3"/>
          <p:cNvSpPr>
            <a:spLocks noGrp="1"/>
          </p:cNvSpPr>
          <p:nvPr>
            <p:ph type="sldNum" sz="quarter" idx="5"/>
          </p:nvPr>
        </p:nvSpPr>
        <p:spPr/>
        <p:txBody>
          <a:bodyPr/>
          <a:lstStyle/>
          <a:p>
            <a:fld id="{009479FA-98C3-44B0-8695-18854B05E003}" type="slidenum">
              <a:rPr lang="en-US" smtClean="0"/>
              <a:t>44</a:t>
            </a:fld>
            <a:endParaRPr lang="en-US"/>
          </a:p>
        </p:txBody>
      </p:sp>
    </p:spTree>
    <p:extLst>
      <p:ext uri="{BB962C8B-B14F-4D97-AF65-F5344CB8AC3E}">
        <p14:creationId xmlns:p14="http://schemas.microsoft.com/office/powerpoint/2010/main" val="7312434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you choose not to schedule your pipeline at all, then every </a:t>
            </a:r>
            <a:r>
              <a:rPr lang="en-US" dirty="0" err="1"/>
              <a:t>func</a:t>
            </a:r>
            <a:r>
              <a:rPr lang="en-US" dirty="0"/>
              <a:t> will be </a:t>
            </a:r>
            <a:r>
              <a:rPr lang="en-US" dirty="0" err="1"/>
              <a:t>inlined</a:t>
            </a:r>
            <a:r>
              <a:rPr lang="en-US" dirty="0"/>
              <a:t> into the result. Because this pipeline is short and memory-bound, this is actually not the worst schedule. It’s ever so slightly faster than the previous one, taking 7.5ms instead of 8ms.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a:t>
            </a:r>
            <a:r>
              <a:rPr lang="en-US" dirty="0" err="1"/>
              <a:t>inlining</a:t>
            </a:r>
            <a:r>
              <a:rPr lang="en-US" dirty="0"/>
              <a:t> as the default schedule in Halide because it encourages users to break down their algorithms into small </a:t>
            </a:r>
            <a:r>
              <a:rPr lang="en-US" dirty="0" err="1"/>
              <a:t>funcs</a:t>
            </a:r>
            <a:r>
              <a:rPr lang="en-US" dirty="0"/>
              <a:t> with zero overhead. This enables scheduling only the </a:t>
            </a:r>
            <a:r>
              <a:rPr lang="en-US" dirty="0" err="1"/>
              <a:t>funcs</a:t>
            </a:r>
            <a:r>
              <a:rPr lang="en-US" dirty="0"/>
              <a:t> that seem relevant up front, but still allows for incremental scheduling without being slow by default (which taking </a:t>
            </a:r>
            <a:r>
              <a:rPr lang="en-US" dirty="0" err="1"/>
              <a:t>compute_root</a:t>
            </a:r>
            <a:r>
              <a:rPr lang="en-US" dirty="0"/>
              <a:t> as the default would 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in this schedule, the intermediate buffers for input_16 and </a:t>
            </a:r>
            <a:r>
              <a:rPr lang="en-US" dirty="0" err="1"/>
              <a:t>blur_x</a:t>
            </a:r>
            <a:r>
              <a:rPr lang="en-US" dirty="0"/>
              <a:t> have disappeared completely. Now, nine pixels are read for each pixel of the result, which means considerably more computation than other schedules we’ll examine.</a:t>
            </a:r>
          </a:p>
        </p:txBody>
      </p:sp>
      <p:sp>
        <p:nvSpPr>
          <p:cNvPr id="4" name="Slide Number Placeholder 3"/>
          <p:cNvSpPr>
            <a:spLocks noGrp="1"/>
          </p:cNvSpPr>
          <p:nvPr>
            <p:ph type="sldNum" sz="quarter" idx="5"/>
          </p:nvPr>
        </p:nvSpPr>
        <p:spPr/>
        <p:txBody>
          <a:bodyPr/>
          <a:lstStyle/>
          <a:p>
            <a:fld id="{009479FA-98C3-44B0-8695-18854B05E003}" type="slidenum">
              <a:rPr lang="en-US" smtClean="0"/>
              <a:t>45</a:t>
            </a:fld>
            <a:endParaRPr lang="en-US"/>
          </a:p>
        </p:txBody>
      </p:sp>
    </p:spTree>
    <p:extLst>
      <p:ext uri="{BB962C8B-B14F-4D97-AF65-F5344CB8AC3E}">
        <p14:creationId xmlns:p14="http://schemas.microsoft.com/office/powerpoint/2010/main" val="12173063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Halide provides another directive that automatically vectorizes loops for a given vector width, helpfully named “vectorize”. In this case, we mark every inner loop to be vectorized with a 32-element-wide vector. Remember that our </a:t>
            </a:r>
            <a:r>
              <a:rPr lang="en-US" dirty="0" err="1"/>
              <a:t>funcs</a:t>
            </a:r>
            <a:r>
              <a:rPr lang="en-US" dirty="0"/>
              <a:t> operate on uint16’s, which are two bytes wide and AVX-512 has 64-byte wide vector registers. Halide transparently handles alignment and instruction selection issues for every supported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in the animation that for tail cases, Halide will do some redundant work. When padding and converting the input to the 16-bit form, the vector shifts inwards and overlaps the previous one on each row. This is the same optimization I described at the beginning of the talk, for free. Because these are vector instructions, this is more efficient than switching to serial code for the tail case. The generated assembly has fewer branches and is smaller overall.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schedule is already pretty good, and it clocks in around 3ms and a 30x boost over the most naïve code we’ve considered. This is the kind of performance you would expect to get if you were using a SIMD template library to optimize the inner loops</a:t>
            </a:r>
          </a:p>
        </p:txBody>
      </p:sp>
      <p:sp>
        <p:nvSpPr>
          <p:cNvPr id="4" name="Slide Number Placeholder 3"/>
          <p:cNvSpPr>
            <a:spLocks noGrp="1"/>
          </p:cNvSpPr>
          <p:nvPr>
            <p:ph type="sldNum" sz="quarter" idx="5"/>
          </p:nvPr>
        </p:nvSpPr>
        <p:spPr/>
        <p:txBody>
          <a:bodyPr/>
          <a:lstStyle/>
          <a:p>
            <a:fld id="{009479FA-98C3-44B0-8695-18854B05E003}" type="slidenum">
              <a:rPr lang="en-US" smtClean="0"/>
              <a:t>46</a:t>
            </a:fld>
            <a:endParaRPr lang="en-US"/>
          </a:p>
        </p:txBody>
      </p:sp>
    </p:spTree>
    <p:extLst>
      <p:ext uri="{BB962C8B-B14F-4D97-AF65-F5344CB8AC3E}">
        <p14:creationId xmlns:p14="http://schemas.microsoft.com/office/powerpoint/2010/main" val="32705074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there still aren’t any locality optimizations in that schedule. The first Halide directive we’re going to use to achieve this is called “tile”. It breaks up the “x” and “y” loops into four loops, “x”, “y”, “xi”, and “</a:t>
            </a:r>
            <a:r>
              <a:rPr lang="en-US" dirty="0" err="1"/>
              <a:t>yi</a:t>
            </a:r>
            <a:r>
              <a:rPr lang="en-US" dirty="0"/>
              <a:t>”, where “I” is short for “inner”. Notice in the imperative code that “xi” and “</a:t>
            </a:r>
            <a:r>
              <a:rPr lang="en-US" dirty="0" err="1"/>
              <a:t>yi</a:t>
            </a:r>
            <a:r>
              <a:rPr lang="en-US" dirty="0"/>
              <a:t>” have known extents. Halide will figure out the right bounds for “x” and “y” so that they iterate over the tiles.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chose to chop up the loops for the result into 128x24 pixel tiles. You might wonder how I picked the tile size. The answer is that I did it by trial and error, which is quick and easy to with Halide. I tried square tiles, tall tiles, and wide tiles, and manually tuned until I landed on this.</a:t>
            </a:r>
          </a:p>
        </p:txBody>
      </p:sp>
      <p:sp>
        <p:nvSpPr>
          <p:cNvPr id="4" name="Slide Number Placeholder 3"/>
          <p:cNvSpPr>
            <a:spLocks noGrp="1"/>
          </p:cNvSpPr>
          <p:nvPr>
            <p:ph type="sldNum" sz="quarter" idx="5"/>
          </p:nvPr>
        </p:nvSpPr>
        <p:spPr/>
        <p:txBody>
          <a:bodyPr/>
          <a:lstStyle/>
          <a:p>
            <a:fld id="{009479FA-98C3-44B0-8695-18854B05E003}" type="slidenum">
              <a:rPr lang="en-US" smtClean="0"/>
              <a:t>47</a:t>
            </a:fld>
            <a:endParaRPr lang="en-US"/>
          </a:p>
        </p:txBody>
      </p:sp>
    </p:spTree>
    <p:extLst>
      <p:ext uri="{BB962C8B-B14F-4D97-AF65-F5344CB8AC3E}">
        <p14:creationId xmlns:p14="http://schemas.microsoft.com/office/powerpoint/2010/main" val="1570640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tiling alone isn’t useful until we fuse the computation of earlier </a:t>
            </a:r>
            <a:r>
              <a:rPr lang="en-US" dirty="0" err="1"/>
              <a:t>funcs</a:t>
            </a:r>
            <a:r>
              <a:rPr lang="en-US" dirty="0"/>
              <a:t> into those tiles.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Halide provides a directive called “</a:t>
            </a:r>
            <a:r>
              <a:rPr lang="en-US" dirty="0" err="1"/>
              <a:t>compute_at</a:t>
            </a:r>
            <a:r>
              <a:rPr lang="en-US" dirty="0"/>
              <a:t>” that enables us to interleave the computations of two </a:t>
            </a:r>
            <a:r>
              <a:rPr lang="en-US" dirty="0" err="1"/>
              <a:t>funcs</a:t>
            </a:r>
            <a:r>
              <a:rPr lang="en-US" dirty="0"/>
              <a:t> by moving the loops for the producing </a:t>
            </a:r>
            <a:r>
              <a:rPr lang="en-US" dirty="0" err="1"/>
              <a:t>func</a:t>
            </a:r>
            <a:r>
              <a:rPr lang="en-US" dirty="0"/>
              <a:t> into the loops of the consuming </a:t>
            </a:r>
            <a:r>
              <a:rPr lang="en-US" dirty="0" err="1"/>
              <a:t>func</a:t>
            </a:r>
            <a:r>
              <a:rPr lang="en-US" dirty="0"/>
              <a:t>. First, we’ll move the “</a:t>
            </a:r>
            <a:r>
              <a:rPr lang="en-US" dirty="0" err="1"/>
              <a:t>blur_x</a:t>
            </a:r>
            <a:r>
              <a:rPr lang="en-US" dirty="0"/>
              <a:t>” </a:t>
            </a:r>
            <a:r>
              <a:rPr lang="en-US" dirty="0" err="1"/>
              <a:t>func</a:t>
            </a:r>
            <a:r>
              <a:rPr lang="en-US" dirty="0"/>
              <a:t> into the “x” loop for the result.</a:t>
            </a:r>
          </a:p>
        </p:txBody>
      </p:sp>
      <p:sp>
        <p:nvSpPr>
          <p:cNvPr id="4" name="Slide Number Placeholder 3"/>
          <p:cNvSpPr>
            <a:spLocks noGrp="1"/>
          </p:cNvSpPr>
          <p:nvPr>
            <p:ph type="sldNum" sz="quarter" idx="5"/>
          </p:nvPr>
        </p:nvSpPr>
        <p:spPr/>
        <p:txBody>
          <a:bodyPr/>
          <a:lstStyle/>
          <a:p>
            <a:fld id="{009479FA-98C3-44B0-8695-18854B05E003}" type="slidenum">
              <a:rPr lang="en-US" smtClean="0"/>
              <a:t>48</a:t>
            </a:fld>
            <a:endParaRPr lang="en-US"/>
          </a:p>
        </p:txBody>
      </p:sp>
    </p:spTree>
    <p:extLst>
      <p:ext uri="{BB962C8B-B14F-4D97-AF65-F5344CB8AC3E}">
        <p14:creationId xmlns:p14="http://schemas.microsoft.com/office/powerpoint/2010/main" val="33682470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qualify the names to avoid clashes. Halide does that automatically. We can see that </a:t>
            </a:r>
            <a:r>
              <a:rPr lang="en-US" dirty="0" err="1"/>
              <a:t>blur_x</a:t>
            </a:r>
            <a:r>
              <a:rPr lang="en-US" dirty="0"/>
              <a:t>… is computed just before the tile loops… for the result, and Halide will use this information to compute only the values of </a:t>
            </a:r>
            <a:r>
              <a:rPr lang="en-US" dirty="0" err="1"/>
              <a:t>blur_x</a:t>
            </a:r>
            <a:r>
              <a:rPr lang="en-US" dirty="0"/>
              <a:t> that are needed for those two innermost loops.</a:t>
            </a:r>
          </a:p>
        </p:txBody>
      </p:sp>
      <p:sp>
        <p:nvSpPr>
          <p:cNvPr id="4" name="Slide Number Placeholder 3"/>
          <p:cNvSpPr>
            <a:spLocks noGrp="1"/>
          </p:cNvSpPr>
          <p:nvPr>
            <p:ph type="sldNum" sz="quarter" idx="5"/>
          </p:nvPr>
        </p:nvSpPr>
        <p:spPr/>
        <p:txBody>
          <a:bodyPr/>
          <a:lstStyle/>
          <a:p>
            <a:fld id="{009479FA-98C3-44B0-8695-18854B05E003}" type="slidenum">
              <a:rPr lang="en-US" smtClean="0"/>
              <a:t>49</a:t>
            </a:fld>
            <a:endParaRPr lang="en-US"/>
          </a:p>
        </p:txBody>
      </p:sp>
    </p:spTree>
    <p:extLst>
      <p:ext uri="{BB962C8B-B14F-4D97-AF65-F5344CB8AC3E}">
        <p14:creationId xmlns:p14="http://schemas.microsoft.com/office/powerpoint/2010/main" val="2354171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before I accidentally take all the credit, I want to acknowledge the incredible open source team backing Halide. My adviser Jonathan, and my colleague Andrew created Halide in 2011 while they were at MIT. My own personal role in the team is twofold: first, as part of my PhD research I am working on publishing a mathematical proof that Halide programs will never crash and that its optimizations are safe. And then second, I work on the build system, testing, continuous integration, and the release cycle.</a:t>
            </a:r>
          </a:p>
        </p:txBody>
      </p:sp>
      <p:sp>
        <p:nvSpPr>
          <p:cNvPr id="4" name="Slide Number Placeholder 3"/>
          <p:cNvSpPr>
            <a:spLocks noGrp="1"/>
          </p:cNvSpPr>
          <p:nvPr>
            <p:ph type="sldNum" sz="quarter" idx="5"/>
          </p:nvPr>
        </p:nvSpPr>
        <p:spPr/>
        <p:txBody>
          <a:bodyPr/>
          <a:lstStyle/>
          <a:p>
            <a:fld id="{009479FA-98C3-44B0-8695-18854B05E003}" type="slidenum">
              <a:rPr lang="en-US" smtClean="0"/>
              <a:t>5</a:t>
            </a:fld>
            <a:endParaRPr lang="en-US"/>
          </a:p>
        </p:txBody>
      </p:sp>
    </p:spTree>
    <p:extLst>
      <p:ext uri="{BB962C8B-B14F-4D97-AF65-F5344CB8AC3E}">
        <p14:creationId xmlns:p14="http://schemas.microsoft.com/office/powerpoint/2010/main" val="1157979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do the same thing with “input_16” and we can see that it moves before the “</a:t>
            </a:r>
            <a:r>
              <a:rPr lang="en-US" dirty="0" err="1"/>
              <a:t>blur_x</a:t>
            </a:r>
            <a:r>
              <a:rPr lang="en-US" dirty="0"/>
              <a:t>” loops.</a:t>
            </a:r>
          </a:p>
        </p:txBody>
      </p:sp>
      <p:sp>
        <p:nvSpPr>
          <p:cNvPr id="4" name="Slide Number Placeholder 3"/>
          <p:cNvSpPr>
            <a:spLocks noGrp="1"/>
          </p:cNvSpPr>
          <p:nvPr>
            <p:ph type="sldNum" sz="quarter" idx="5"/>
          </p:nvPr>
        </p:nvSpPr>
        <p:spPr/>
        <p:txBody>
          <a:bodyPr/>
          <a:lstStyle/>
          <a:p>
            <a:fld id="{009479FA-98C3-44B0-8695-18854B05E003}" type="slidenum">
              <a:rPr lang="en-US" smtClean="0"/>
              <a:t>50</a:t>
            </a:fld>
            <a:endParaRPr lang="en-US"/>
          </a:p>
        </p:txBody>
      </p:sp>
    </p:spTree>
    <p:extLst>
      <p:ext uri="{BB962C8B-B14F-4D97-AF65-F5344CB8AC3E}">
        <p14:creationId xmlns:p14="http://schemas.microsoft.com/office/powerpoint/2010/main" val="34059847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disambiguate variable names again and like before only what is needed for the current computation of “</a:t>
            </a:r>
            <a:r>
              <a:rPr lang="en-US" dirty="0" err="1"/>
              <a:t>blur_x</a:t>
            </a:r>
            <a:r>
              <a:rPr lang="en-US" dirty="0"/>
              <a:t>” will be computed in “input_16”.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51</a:t>
            </a:fld>
            <a:endParaRPr lang="en-US"/>
          </a:p>
        </p:txBody>
      </p:sp>
    </p:spTree>
    <p:extLst>
      <p:ext uri="{BB962C8B-B14F-4D97-AF65-F5344CB8AC3E}">
        <p14:creationId xmlns:p14="http://schemas.microsoft.com/office/powerpoint/2010/main" val="7377414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bonus, Halide’s bound inference engine is able to determine that fixed size allocations are suitable for the intermediate buffers because the tile size is fixed. It will malloc them at the start of the pipeline, but because they are constant size, you could ask for them to be placed on the stack with a special directive.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let this play for a minute. You should notice that the overall pattern of computation resembles the abstracted one we saw earlier on in the talk. Within each tile, we go left to right and top to bottom by vectors and overall, we process tiles in the same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schedule is as fast as I could find for a single core on my workstation CPU. It processes an image in 1.2 milliseconds, or 86 times faster than the worst schedule we saw.</a:t>
            </a:r>
          </a:p>
        </p:txBody>
      </p:sp>
      <p:sp>
        <p:nvSpPr>
          <p:cNvPr id="4" name="Slide Number Placeholder 3"/>
          <p:cNvSpPr>
            <a:spLocks noGrp="1"/>
          </p:cNvSpPr>
          <p:nvPr>
            <p:ph type="sldNum" sz="quarter" idx="5"/>
          </p:nvPr>
        </p:nvSpPr>
        <p:spPr/>
        <p:txBody>
          <a:bodyPr/>
          <a:lstStyle/>
          <a:p>
            <a:fld id="{009479FA-98C3-44B0-8695-18854B05E003}" type="slidenum">
              <a:rPr lang="en-US" smtClean="0"/>
              <a:t>52</a:t>
            </a:fld>
            <a:endParaRPr lang="en-US"/>
          </a:p>
        </p:txBody>
      </p:sp>
    </p:spTree>
    <p:extLst>
      <p:ext uri="{BB962C8B-B14F-4D97-AF65-F5344CB8AC3E}">
        <p14:creationId xmlns:p14="http://schemas.microsoft.com/office/powerpoint/2010/main" val="109824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this is the fastest schedule that I could find for four cores. It processes rows of tiles in parallel (remember that result’s “y” indexes tiles)… This is a big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move the “</a:t>
            </a:r>
            <a:r>
              <a:rPr lang="en-US" dirty="0" err="1"/>
              <a:t>blur_x</a:t>
            </a:r>
            <a:r>
              <a:rPr lang="en-US" dirty="0"/>
              <a:t>” computation closer to its usage site… This improves locality at the cost of more compute. This one was a particularly small optimization, but I think it’s due to multiple threads accessing the same memory at the tile boundaries.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can process this image in a mere 0.4ms or 251x faster than what we started with. That’s three whole orders of magnitude.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this schedules makes use of every optimization we discussed at the beginning of the talk. It uses redundant </a:t>
            </a:r>
            <a:r>
              <a:rPr lang="en-US" dirty="0" err="1"/>
              <a:t>recomputation</a:t>
            </a:r>
            <a:r>
              <a:rPr lang="en-US" dirty="0"/>
              <a:t> both to avoid slow serial code paths and to break dependencies. The independent tiles are computed in parallel and the access patterns within those tiles are cache-friendly. The reason this code runs so fast is because it’s found a sweet spot in the three-way trade off between compute, locality, and parallelism that’s specific to my CPU. It might be the case that a different schedule will be better on your CPU. But this schedule code is only nine lines long. It isn’t a large maintenance burden anymore to write many schedules, each optimized for different hardware.</a:t>
            </a:r>
          </a:p>
        </p:txBody>
      </p:sp>
      <p:sp>
        <p:nvSpPr>
          <p:cNvPr id="4" name="Slide Number Placeholder 3"/>
          <p:cNvSpPr>
            <a:spLocks noGrp="1"/>
          </p:cNvSpPr>
          <p:nvPr>
            <p:ph type="sldNum" sz="quarter" idx="5"/>
          </p:nvPr>
        </p:nvSpPr>
        <p:spPr/>
        <p:txBody>
          <a:bodyPr/>
          <a:lstStyle/>
          <a:p>
            <a:fld id="{009479FA-98C3-44B0-8695-18854B05E003}" type="slidenum">
              <a:rPr lang="en-US" smtClean="0"/>
              <a:t>53</a:t>
            </a:fld>
            <a:endParaRPr lang="en-US"/>
          </a:p>
        </p:txBody>
      </p:sp>
    </p:spTree>
    <p:extLst>
      <p:ext uri="{BB962C8B-B14F-4D97-AF65-F5344CB8AC3E}">
        <p14:creationId xmlns:p14="http://schemas.microsoft.com/office/powerpoint/2010/main" val="25956589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finding these schedules is a bit of an art form and does require some expert knowledge to understand what is fast or slow about a schedule. But a nice feature of having a decoupled scheduling language is that we can define a search space over those schedules and write programs called </a:t>
            </a:r>
            <a:r>
              <a:rPr lang="en-US" dirty="0" err="1"/>
              <a:t>autoschedulers</a:t>
            </a:r>
            <a:r>
              <a:rPr lang="en-US" dirty="0"/>
              <a:t> to go through them automatically. The current release of Halide has three and they’re all named after the academic papers that published the algorithms.</a:t>
            </a:r>
          </a:p>
          <a:p>
            <a:endParaRPr lang="en-US" dirty="0"/>
          </a:p>
          <a:p>
            <a:r>
              <a:rPr lang="en-US" dirty="0"/>
              <a:t>One that’s been around for a while is called </a:t>
            </a:r>
            <a:r>
              <a:rPr lang="en-US" dirty="0" err="1"/>
              <a:t>Mullapudi</a:t>
            </a:r>
            <a:r>
              <a:rPr lang="en-US" dirty="0"/>
              <a:t> 2016 and gives you a decent schedule very quickly. It’s good to use while you’re still developing the algorithm and making sure that it’s correct.</a:t>
            </a:r>
          </a:p>
          <a:p>
            <a:endParaRPr lang="en-US" dirty="0"/>
          </a:p>
          <a:p>
            <a:r>
              <a:rPr lang="en-US" dirty="0"/>
              <a:t>The next one, Li 2018, is optimized for machine learning and optimization tasks where you use Halide’s automatic differentiation features to perform gradient descent. This is a more advanced use case, but it’s currently the only </a:t>
            </a:r>
            <a:r>
              <a:rPr lang="en-US" dirty="0" err="1"/>
              <a:t>autoscheduler</a:t>
            </a:r>
            <a:r>
              <a:rPr lang="en-US" dirty="0"/>
              <a:t> that searches for GPU schedules.</a:t>
            </a:r>
          </a:p>
          <a:p>
            <a:endParaRPr lang="en-US" dirty="0"/>
          </a:p>
          <a:p>
            <a:r>
              <a:rPr lang="en-US" dirty="0"/>
              <a:t>Finally, there’s the Adams 2019 </a:t>
            </a:r>
            <a:r>
              <a:rPr lang="en-US" dirty="0" err="1"/>
              <a:t>autoscheduler</a:t>
            </a:r>
            <a:r>
              <a:rPr lang="en-US" dirty="0"/>
              <a:t> that uses deep learning to produce CPU schedules that are competitive with human experts in x86. There’s ongoing work to bring it to ARM and GPUs, too.</a:t>
            </a:r>
          </a:p>
        </p:txBody>
      </p:sp>
      <p:sp>
        <p:nvSpPr>
          <p:cNvPr id="4" name="Slide Number Placeholder 3"/>
          <p:cNvSpPr>
            <a:spLocks noGrp="1"/>
          </p:cNvSpPr>
          <p:nvPr>
            <p:ph type="sldNum" sz="quarter" idx="5"/>
          </p:nvPr>
        </p:nvSpPr>
        <p:spPr/>
        <p:txBody>
          <a:bodyPr/>
          <a:lstStyle/>
          <a:p>
            <a:fld id="{009479FA-98C3-44B0-8695-18854B05E003}" type="slidenum">
              <a:rPr lang="en-US" smtClean="0"/>
              <a:t>54</a:t>
            </a:fld>
            <a:endParaRPr lang="en-US"/>
          </a:p>
        </p:txBody>
      </p:sp>
    </p:spTree>
    <p:extLst>
      <p:ext uri="{BB962C8B-B14F-4D97-AF65-F5344CB8AC3E}">
        <p14:creationId xmlns:p14="http://schemas.microsoft.com/office/powerpoint/2010/main" val="11776207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blur pipeline, Adams 2019 finds a schedule that runs in 0.6 </a:t>
            </a:r>
            <a:r>
              <a:rPr lang="en-US" dirty="0" err="1"/>
              <a:t>ms</a:t>
            </a:r>
            <a:r>
              <a:rPr lang="en-US" dirty="0"/>
              <a:t> instead of the ever-so-slightly better 0.4 </a:t>
            </a:r>
            <a:r>
              <a:rPr lang="en-US" dirty="0" err="1"/>
              <a:t>ms</a:t>
            </a:r>
            <a:r>
              <a:rPr lang="en-US" dirty="0"/>
              <a:t> schedule we found, but we got it for zero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quite fair to the Adams </a:t>
            </a:r>
            <a:r>
              <a:rPr lang="en-US" dirty="0" err="1"/>
              <a:t>autoscheduler</a:t>
            </a:r>
            <a:r>
              <a:rPr lang="en-US" dirty="0"/>
              <a:t> either because this is just the first schedule it returned. It can be run in a tuning or profile-guided mode where it learns by observing your pipeline. This enables you to trade significant compile time for better runtime performance, but it’s already competitive on its first attempt.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I haven’t analyzed this schedule in detail, but I do notice that it uses three levels of tiling, rather than the one that I used earlier. In all likelihood this schedule will beat mine on a larger image because it will optimize the DRAM-to-L3 cache interface better. It also makes use of some more scheduling features than we have time to discuss, like the manual loop unrolling directive, or the </a:t>
            </a:r>
            <a:r>
              <a:rPr lang="en-US" dirty="0" err="1"/>
              <a:t>store_at</a:t>
            </a:r>
            <a:r>
              <a:rPr lang="en-US" dirty="0"/>
              <a:t> directive which enables finer-grained reuse-distance trade-offs.</a:t>
            </a:r>
          </a:p>
        </p:txBody>
      </p:sp>
      <p:sp>
        <p:nvSpPr>
          <p:cNvPr id="4" name="Slide Number Placeholder 3"/>
          <p:cNvSpPr>
            <a:spLocks noGrp="1"/>
          </p:cNvSpPr>
          <p:nvPr>
            <p:ph type="sldNum" sz="quarter" idx="5"/>
          </p:nvPr>
        </p:nvSpPr>
        <p:spPr/>
        <p:txBody>
          <a:bodyPr/>
          <a:lstStyle/>
          <a:p>
            <a:fld id="{009479FA-98C3-44B0-8695-18854B05E003}" type="slidenum">
              <a:rPr lang="en-US" smtClean="0"/>
              <a:t>55</a:t>
            </a:fld>
            <a:endParaRPr lang="en-US"/>
          </a:p>
        </p:txBody>
      </p:sp>
    </p:spTree>
    <p:extLst>
      <p:ext uri="{BB962C8B-B14F-4D97-AF65-F5344CB8AC3E}">
        <p14:creationId xmlns:p14="http://schemas.microsoft.com/office/powerpoint/2010/main" val="37246664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bit more than halfway through the talk now, so before we dive into Halide’s implementation, let me pause and answer questions.</a:t>
            </a:r>
          </a:p>
          <a:p>
            <a:endParaRPr lang="en-US" dirty="0"/>
          </a:p>
          <a:p>
            <a:r>
              <a:rPr lang="en-US" dirty="0"/>
              <a:t>[Wait up to 65 seconds for questions to come in]</a:t>
            </a:r>
          </a:p>
          <a:p>
            <a:endParaRPr lang="en-US" dirty="0"/>
          </a:p>
          <a:p>
            <a:r>
              <a:rPr lang="en-US" dirty="0"/>
              <a:t>[READ QUESTIONS OUT LOUD BEFORE YOU ANSWER THEM]</a:t>
            </a:r>
          </a:p>
          <a:p>
            <a:endParaRPr lang="en-US" dirty="0"/>
          </a:p>
          <a:p>
            <a:r>
              <a:rPr lang="en-US" dirty="0"/>
              <a:t>---</a:t>
            </a:r>
          </a:p>
          <a:p>
            <a:endParaRPr lang="en-US" dirty="0"/>
          </a:p>
          <a:p>
            <a:r>
              <a:rPr lang="en-US" dirty="0"/>
              <a:t>[t = 33 min]</a:t>
            </a:r>
          </a:p>
          <a:p>
            <a:r>
              <a:rPr lang="en-US" dirty="0"/>
              <a:t>[take at least two minutes for questions]</a:t>
            </a:r>
          </a:p>
          <a:p>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56</a:t>
            </a:fld>
            <a:endParaRPr lang="en-US"/>
          </a:p>
        </p:txBody>
      </p:sp>
    </p:spTree>
    <p:extLst>
      <p:ext uri="{BB962C8B-B14F-4D97-AF65-F5344CB8AC3E}">
        <p14:creationId xmlns:p14="http://schemas.microsoft.com/office/powerpoint/2010/main" val="990143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2400">
                <a:latin typeface="Helvetica Neue"/>
                <a:ea typeface="Helvetica Neue"/>
                <a:cs typeface="Helvetica Neue"/>
                <a:sym typeface="Helvetica Neue"/>
              </a:defRPr>
            </a:pPr>
            <a:r>
              <a:rPr lang="en-US" dirty="0"/>
              <a:t>Okay, so Halide leans heavily on the LLVM compiler infrastructure, so you can expect all the good research that’s gone into Clang to apply to Halide code as well. We take the Halide algorithm and the schedule, and combine those into a single function in our IR. After some optimization passes, this is translated to LLVM’s IR to compile to vectorized X86 or ARM code, or to graphs of CUDA kernels and the CPU code required to launch and manage them.</a:t>
            </a:r>
          </a:p>
          <a:p>
            <a:endParaRPr lang="en-US" dirty="0"/>
          </a:p>
          <a:p>
            <a:r>
              <a:rPr lang="en-US" dirty="0"/>
              <a:t>---</a:t>
            </a:r>
          </a:p>
          <a:p>
            <a:endParaRPr lang="en-US" dirty="0"/>
          </a:p>
          <a:p>
            <a:r>
              <a:rPr lang="en-US" dirty="0"/>
              <a:t>[t = 35 min]</a:t>
            </a:r>
          </a:p>
          <a:p>
            <a:r>
              <a:rPr lang="en-US" dirty="0"/>
              <a:t>[slides 57-72 = 15 min – REMEMBER TO PAUSE ON SLIDES WITH CODE]</a:t>
            </a:r>
          </a:p>
          <a:p>
            <a:endParaRPr lang="en-US" dirty="0"/>
          </a:p>
          <a:p>
            <a:r>
              <a:rPr lang="en-US" dirty="0"/>
              <a:t>[Took 11 minutes in rehearsal. Don’t go 1.5x speed]</a:t>
            </a:r>
          </a:p>
        </p:txBody>
      </p:sp>
      <p:sp>
        <p:nvSpPr>
          <p:cNvPr id="4" name="Slide Number Placeholder 3"/>
          <p:cNvSpPr>
            <a:spLocks noGrp="1"/>
          </p:cNvSpPr>
          <p:nvPr>
            <p:ph type="sldNum" sz="quarter" idx="5"/>
          </p:nvPr>
        </p:nvSpPr>
        <p:spPr/>
        <p:txBody>
          <a:bodyPr/>
          <a:lstStyle/>
          <a:p>
            <a:fld id="{009479FA-98C3-44B0-8695-18854B05E003}" type="slidenum">
              <a:rPr lang="en-US" smtClean="0"/>
              <a:t>57</a:t>
            </a:fld>
            <a:endParaRPr lang="en-US"/>
          </a:p>
        </p:txBody>
      </p:sp>
    </p:spTree>
    <p:extLst>
      <p:ext uri="{BB962C8B-B14F-4D97-AF65-F5344CB8AC3E}">
        <p14:creationId xmlns:p14="http://schemas.microsoft.com/office/powerpoint/2010/main" val="22080872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2400">
                <a:latin typeface="Helvetica Neue"/>
                <a:ea typeface="Helvetica Neue"/>
                <a:cs typeface="Helvetica Neue"/>
                <a:sym typeface="Helvetica Neue"/>
              </a:defRPr>
            </a:pPr>
            <a:r>
              <a:rPr lang="en-US" dirty="0"/>
              <a:t>The full picture is a bit messier. We keep adding backends, not all of which go through LLVM. But at this point, if there’s a commercial architecture you can think of, we either support it already, or it would be easy to add support either through a custom backend or by extending LLVM.</a:t>
            </a:r>
          </a:p>
        </p:txBody>
      </p:sp>
      <p:sp>
        <p:nvSpPr>
          <p:cNvPr id="4" name="Slide Number Placeholder 3"/>
          <p:cNvSpPr>
            <a:spLocks noGrp="1"/>
          </p:cNvSpPr>
          <p:nvPr>
            <p:ph type="sldNum" sz="quarter" idx="5"/>
          </p:nvPr>
        </p:nvSpPr>
        <p:spPr/>
        <p:txBody>
          <a:bodyPr/>
          <a:lstStyle/>
          <a:p>
            <a:fld id="{009479FA-98C3-44B0-8695-18854B05E003}" type="slidenum">
              <a:rPr lang="en-US" smtClean="0"/>
              <a:t>58</a:t>
            </a:fld>
            <a:endParaRPr lang="en-US"/>
          </a:p>
        </p:txBody>
      </p:sp>
    </p:spTree>
    <p:extLst>
      <p:ext uri="{BB962C8B-B14F-4D97-AF65-F5344CB8AC3E}">
        <p14:creationId xmlns:p14="http://schemas.microsoft.com/office/powerpoint/2010/main" val="40750564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a good bit of the frontend already. The basic way that it works is that we overload operators to simplify the creation of syntax trees for specifying the algorithms. Because Halide code doesn’t run until you schedule it, from the point of view of a Halide algorithm, the whole C++ language is </a:t>
            </a:r>
            <a:r>
              <a:rPr lang="en-US" dirty="0" err="1"/>
              <a:t>constexpr</a:t>
            </a:r>
            <a:r>
              <a:rPr lang="en-US" dirty="0"/>
              <a:t>. For loops in C++ get unrolled into Halide syntax fragments, if statements in C++ let you conditionally include code in the pipeline, etc.</a:t>
            </a:r>
          </a:p>
          <a:p>
            <a:endParaRPr lang="en-US" dirty="0"/>
          </a:p>
          <a:p>
            <a:r>
              <a:rPr lang="en-US" dirty="0"/>
              <a:t>Using C++ as a host language means that we get all the benefits of C++ for debugging Halide programs. This is a good sort of design for a DSL because it avoids the chicken-egg issue of tooling and developer communities. Developers don’t want to use languages without good tools, and no one wants to write tools for a language that no one uses. Staging Halide in C++ means that most of the time I get to work in </a:t>
            </a:r>
            <a:r>
              <a:rPr lang="en-US" dirty="0" err="1"/>
              <a:t>CLion</a:t>
            </a:r>
            <a:r>
              <a:rPr lang="en-US" dirty="0"/>
              <a:t> or Visual Studio and use the fantastic debugging, code completion, and static analysis tools there.</a:t>
            </a:r>
          </a:p>
        </p:txBody>
      </p:sp>
      <p:sp>
        <p:nvSpPr>
          <p:cNvPr id="4" name="Slide Number Placeholder 3"/>
          <p:cNvSpPr>
            <a:spLocks noGrp="1"/>
          </p:cNvSpPr>
          <p:nvPr>
            <p:ph type="sldNum" sz="quarter" idx="5"/>
          </p:nvPr>
        </p:nvSpPr>
        <p:spPr/>
        <p:txBody>
          <a:bodyPr/>
          <a:lstStyle/>
          <a:p>
            <a:fld id="{009479FA-98C3-44B0-8695-18854B05E003}" type="slidenum">
              <a:rPr lang="en-US" smtClean="0"/>
              <a:t>59</a:t>
            </a:fld>
            <a:endParaRPr lang="en-US"/>
          </a:p>
        </p:txBody>
      </p:sp>
    </p:spTree>
    <p:extLst>
      <p:ext uri="{BB962C8B-B14F-4D97-AF65-F5344CB8AC3E}">
        <p14:creationId xmlns:p14="http://schemas.microsoft.com/office/powerpoint/2010/main" val="169813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emphasize that this isn’t a talk about some new or unproven technology. The amazing people I work with have made Halide into the system of choice for the Google Pixel camera and the Adobe Photoshop layer compositor. When you snap a photo on a Pixel phone or edit a Photoshop document, you’re using Halide. We have implemented faster neural network layers than TensorFlow, faster blurs than OpenCV, faster matrix multiplies than Eigen, and a faster Fourier Transform than FFTW (which styles itself the Fastest Fourier Transform in the West). In fact, because YouTube uses Halide at scale to re-encode video, when this talk and all the other </a:t>
            </a:r>
            <a:r>
              <a:rPr lang="en-US" dirty="0" err="1"/>
              <a:t>CppCon</a:t>
            </a:r>
            <a:r>
              <a:rPr lang="en-US" dirty="0"/>
              <a:t> talks get uploaded, they will be processed by Halide.</a:t>
            </a:r>
          </a:p>
          <a:p>
            <a:endParaRPr lang="en-US" dirty="0"/>
          </a:p>
          <a:p>
            <a:r>
              <a:rPr lang="en-US" dirty="0"/>
              <a:t>---</a:t>
            </a:r>
          </a:p>
          <a:p>
            <a:endParaRPr lang="en-US" dirty="0"/>
          </a:p>
          <a:p>
            <a:r>
              <a:rPr lang="en-US" dirty="0"/>
              <a:t>Google Pixel smartphone photo: https://commons.wikimedia.org/wiki/File:Google_Pixel_and_Pixel_XL_smartphones_(30120254046).jpg</a:t>
            </a:r>
          </a:p>
          <a:p>
            <a:r>
              <a:rPr lang="en-US" dirty="0"/>
              <a:t>Photoshop icon public domain: https://commons.wikimedia.org/wiki/File:Adobe_Photoshop_CS3_icon.png</a:t>
            </a:r>
          </a:p>
          <a:p>
            <a:r>
              <a:rPr lang="en-US" dirty="0"/>
              <a:t>Spectrogram public domain: https://commons.wikimedia.org/wiki/File:MP3_192kbps_vs_PCM.png</a:t>
            </a:r>
          </a:p>
          <a:p>
            <a:r>
              <a:rPr lang="en-US" dirty="0"/>
              <a:t>Deep learning picture public domain: https://commons.wikimedia.org/wiki/File:Deep_learning.png</a:t>
            </a:r>
          </a:p>
        </p:txBody>
      </p:sp>
      <p:sp>
        <p:nvSpPr>
          <p:cNvPr id="4" name="Slide Number Placeholder 3"/>
          <p:cNvSpPr>
            <a:spLocks noGrp="1"/>
          </p:cNvSpPr>
          <p:nvPr>
            <p:ph type="sldNum" sz="quarter" idx="5"/>
          </p:nvPr>
        </p:nvSpPr>
        <p:spPr/>
        <p:txBody>
          <a:bodyPr/>
          <a:lstStyle/>
          <a:p>
            <a:fld id="{009479FA-98C3-44B0-8695-18854B05E003}" type="slidenum">
              <a:rPr lang="en-US" smtClean="0"/>
              <a:t>6</a:t>
            </a:fld>
            <a:endParaRPr lang="en-US"/>
          </a:p>
        </p:txBody>
      </p:sp>
    </p:spTree>
    <p:extLst>
      <p:ext uri="{BB962C8B-B14F-4D97-AF65-F5344CB8AC3E}">
        <p14:creationId xmlns:p14="http://schemas.microsoft.com/office/powerpoint/2010/main" val="38833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scheduled your pipelines, we translate it to an internal IR which is suitable for bounds inference and then we apply some more domain-specific optimizations before moving on to LLVM. The Halide library contains LLVM inside it so you don’t need to install or deploy it yourself. We then either JIT compile or output an object file and header for future linking. Because we’re using LLVM, Halide pipelines are already compatible with all the popular sanitizers, including thread, memory, and address sanitizers. </a:t>
            </a:r>
          </a:p>
        </p:txBody>
      </p:sp>
      <p:sp>
        <p:nvSpPr>
          <p:cNvPr id="4" name="Slide Number Placeholder 3"/>
          <p:cNvSpPr>
            <a:spLocks noGrp="1"/>
          </p:cNvSpPr>
          <p:nvPr>
            <p:ph type="sldNum" sz="quarter" idx="5"/>
          </p:nvPr>
        </p:nvSpPr>
        <p:spPr/>
        <p:txBody>
          <a:bodyPr/>
          <a:lstStyle/>
          <a:p>
            <a:fld id="{009479FA-98C3-44B0-8695-18854B05E003}" type="slidenum">
              <a:rPr lang="en-US" smtClean="0"/>
              <a:t>60</a:t>
            </a:fld>
            <a:endParaRPr lang="en-US"/>
          </a:p>
        </p:txBody>
      </p:sp>
    </p:spTree>
    <p:extLst>
      <p:ext uri="{BB962C8B-B14F-4D97-AF65-F5344CB8AC3E}">
        <p14:creationId xmlns:p14="http://schemas.microsoft.com/office/powerpoint/2010/main" val="38978680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 bit about JIT mode. LLVM has a very robust JIT module called MCJIT that we use. It’s cross platform and well-tested. But JIT mode is mostly useful when the structure of your pipeline might vary at runtime. This is because LLVM’s optimization passes are slow and this introduces a good bit of latency. We have caching mechanism that offset this a bit but if you don’t need dynamic pipelines then the ahead of time mode I’ll discuss in a minute might better suit your needs.</a:t>
            </a:r>
          </a:p>
        </p:txBody>
      </p:sp>
      <p:sp>
        <p:nvSpPr>
          <p:cNvPr id="4" name="Slide Number Placeholder 3"/>
          <p:cNvSpPr>
            <a:spLocks noGrp="1"/>
          </p:cNvSpPr>
          <p:nvPr>
            <p:ph type="sldNum" sz="quarter" idx="5"/>
          </p:nvPr>
        </p:nvSpPr>
        <p:spPr/>
        <p:txBody>
          <a:bodyPr/>
          <a:lstStyle/>
          <a:p>
            <a:fld id="{009479FA-98C3-44B0-8695-18854B05E003}" type="slidenum">
              <a:rPr lang="en-US" smtClean="0"/>
              <a:t>61</a:t>
            </a:fld>
            <a:endParaRPr lang="en-US"/>
          </a:p>
        </p:txBody>
      </p:sp>
    </p:spTree>
    <p:extLst>
      <p:ext uri="{BB962C8B-B14F-4D97-AF65-F5344CB8AC3E}">
        <p14:creationId xmlns:p14="http://schemas.microsoft.com/office/powerpoint/2010/main" val="41956759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fully working Halide program for the blur we looked at earlier. I left the schedule out to fit it on the slide, but this should give you a sense of just how little code is needed to get something working.</a:t>
            </a:r>
          </a:p>
          <a:p>
            <a:endParaRPr lang="en-US" dirty="0"/>
          </a:p>
          <a:p>
            <a:r>
              <a:rPr lang="en-US" dirty="0"/>
              <a:t>You really do just include a few headers, check your arguments, and get off to the races.</a:t>
            </a:r>
          </a:p>
          <a:p>
            <a:endParaRPr lang="en-US" dirty="0"/>
          </a:p>
          <a:p>
            <a:r>
              <a:rPr lang="en-US" dirty="0"/>
              <a:t>There’s code in here for loading and converting images. Halide supports a wide variety of image formats including PNG, JPEG, TIFF, and even </a:t>
            </a:r>
            <a:r>
              <a:rPr lang="en-US" dirty="0" err="1"/>
              <a:t>Matlab</a:t>
            </a:r>
            <a:r>
              <a:rPr lang="en-US" dirty="0"/>
              <a:t> arrays. Then most of the rest of the code is the same as we saw before.</a:t>
            </a:r>
          </a:p>
          <a:p>
            <a:endParaRPr lang="en-US" dirty="0"/>
          </a:p>
          <a:p>
            <a:r>
              <a:rPr lang="en-US" dirty="0"/>
              <a:t>I’ll give you all a chance to take this in. </a:t>
            </a:r>
          </a:p>
          <a:p>
            <a:endParaRPr lang="en-US" dirty="0"/>
          </a:p>
          <a:p>
            <a:r>
              <a:rPr lang="en-US" dirty="0"/>
              <a:t>---</a:t>
            </a:r>
          </a:p>
          <a:p>
            <a:endParaRPr lang="en-US" dirty="0"/>
          </a:p>
          <a:p>
            <a:r>
              <a:rPr lang="en-US" dirty="0"/>
              <a:t>[PAUSE. Give the audience a good 45-60 seconds to read through this]</a:t>
            </a:r>
          </a:p>
        </p:txBody>
      </p:sp>
      <p:sp>
        <p:nvSpPr>
          <p:cNvPr id="4" name="Slide Number Placeholder 3"/>
          <p:cNvSpPr>
            <a:spLocks noGrp="1"/>
          </p:cNvSpPr>
          <p:nvPr>
            <p:ph type="sldNum" sz="quarter" idx="5"/>
          </p:nvPr>
        </p:nvSpPr>
        <p:spPr/>
        <p:txBody>
          <a:bodyPr/>
          <a:lstStyle/>
          <a:p>
            <a:fld id="{009479FA-98C3-44B0-8695-18854B05E003}" type="slidenum">
              <a:rPr lang="en-US" smtClean="0"/>
              <a:t>62</a:t>
            </a:fld>
            <a:endParaRPr lang="en-US"/>
          </a:p>
        </p:txBody>
      </p:sp>
    </p:spTree>
    <p:extLst>
      <p:ext uri="{BB962C8B-B14F-4D97-AF65-F5344CB8AC3E}">
        <p14:creationId xmlns:p14="http://schemas.microsoft.com/office/powerpoint/2010/main" val="11215054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want to call out this bit of code that actually runs the pipeline. First, we call </a:t>
            </a:r>
            <a:r>
              <a:rPr lang="en-US" dirty="0" err="1"/>
              <a:t>compile_jit</a:t>
            </a:r>
            <a:r>
              <a:rPr lang="en-US" dirty="0"/>
              <a:t> to invoke LLVM, but it’s on the second line that we actually run the pipeline. The realize function takes a window of the </a:t>
            </a:r>
            <a:r>
              <a:rPr lang="en-US" i="1" dirty="0"/>
              <a:t>output</a:t>
            </a:r>
            <a:r>
              <a:rPr lang="en-US" i="0" dirty="0"/>
              <a:t> to compute. Halide pipelines have a demand-driven execution model. You’ll notice that we don’t explicitly pass the input </a:t>
            </a:r>
            <a:r>
              <a:rPr lang="en-US" i="1" dirty="0"/>
              <a:t>to</a:t>
            </a:r>
            <a:r>
              <a:rPr lang="en-US" i="0" dirty="0"/>
              <a:t> the result </a:t>
            </a:r>
            <a:r>
              <a:rPr lang="en-US" i="0" dirty="0" err="1"/>
              <a:t>func</a:t>
            </a:r>
            <a:r>
              <a:rPr lang="en-US" i="0" dirty="0"/>
              <a:t>, but instead build the whole pipeline around it and then just use its size information to determine what window of the result to compute.</a:t>
            </a:r>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63</a:t>
            </a:fld>
            <a:endParaRPr lang="en-US"/>
          </a:p>
        </p:txBody>
      </p:sp>
    </p:spTree>
    <p:extLst>
      <p:ext uri="{BB962C8B-B14F-4D97-AF65-F5344CB8AC3E}">
        <p14:creationId xmlns:p14="http://schemas.microsoft.com/office/powerpoint/2010/main" val="16026600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don’t need to pay the JIT overhead, you can use the ahead of time compilation mode. Conceptually this is more like a traditional compiler invocation, but since Halide is just C++ and has LLVM inside it, you have to do it in two stages. First you write a “Generator” subclass and link to a special main function we provide. This is a fairly similar set-up to Google Test. This gives you a </a:t>
            </a:r>
            <a:r>
              <a:rPr lang="en-US" i="1" dirty="0"/>
              <a:t>generator binary </a:t>
            </a:r>
            <a:r>
              <a:rPr lang="en-US" i="0" dirty="0"/>
              <a:t>that you </a:t>
            </a:r>
            <a:r>
              <a:rPr lang="en-US" dirty="0"/>
              <a:t>run to get an object file and header. That object file can be linked to your final application, included in a static library, or linked to a generic runner that sniffs metadata about the pipeline to aid in benchmarking and testing.</a:t>
            </a:r>
          </a:p>
        </p:txBody>
      </p:sp>
      <p:sp>
        <p:nvSpPr>
          <p:cNvPr id="4" name="Slide Number Placeholder 3"/>
          <p:cNvSpPr>
            <a:spLocks noGrp="1"/>
          </p:cNvSpPr>
          <p:nvPr>
            <p:ph type="sldNum" sz="quarter" idx="5"/>
          </p:nvPr>
        </p:nvSpPr>
        <p:spPr/>
        <p:txBody>
          <a:bodyPr/>
          <a:lstStyle/>
          <a:p>
            <a:fld id="{009479FA-98C3-44B0-8695-18854B05E003}" type="slidenum">
              <a:rPr lang="en-US" smtClean="0"/>
              <a:t>64</a:t>
            </a:fld>
            <a:endParaRPr lang="en-US"/>
          </a:p>
        </p:txBody>
      </p:sp>
    </p:spTree>
    <p:extLst>
      <p:ext uri="{BB962C8B-B14F-4D97-AF65-F5344CB8AC3E}">
        <p14:creationId xmlns:p14="http://schemas.microsoft.com/office/powerpoint/2010/main" val="37056413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generator code is even shorter because it can exclude the image loading and saving boilerplate that’s provided for us by the generic runner. Again, there’s very little magic here. We have to name the input and output </a:t>
            </a:r>
            <a:r>
              <a:rPr lang="en-US" dirty="0" err="1"/>
              <a:t>funcs</a:t>
            </a:r>
            <a:r>
              <a:rPr lang="en-US" dirty="0"/>
              <a:t> explicitly as fields of the Generator. There’s some C++ template magic going on here that allows the Generator base class to locate those variables. Notice that the struct Blur is passed as a template argument to Generator. This is called the Curiously Recurrent Template Pattern (CRTP for short) and it’s really cool. If you haven’t seen it before, Google it after this talk.</a:t>
            </a:r>
          </a:p>
          <a:p>
            <a:endParaRPr lang="en-US" dirty="0"/>
          </a:p>
          <a:p>
            <a:r>
              <a:rPr lang="en-US" dirty="0"/>
              <a:t>The only other bit of magic here is the HALIDE_REGISTER_GENERATOR macro that communicates the class name and the intended C-ABI function name to the special main function you link against.</a:t>
            </a:r>
          </a:p>
          <a:p>
            <a:endParaRPr lang="en-US" dirty="0"/>
          </a:p>
          <a:p>
            <a:r>
              <a:rPr lang="en-US" dirty="0"/>
              <a:t>---</a:t>
            </a:r>
          </a:p>
          <a:p>
            <a:endParaRPr lang="en-US" dirty="0"/>
          </a:p>
          <a:p>
            <a:r>
              <a:rPr lang="en-US" dirty="0"/>
              <a:t>[PAUSE. Give the audience a good 45-60 seconds to read through this]</a:t>
            </a:r>
          </a:p>
          <a:p>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65</a:t>
            </a:fld>
            <a:endParaRPr lang="en-US"/>
          </a:p>
        </p:txBody>
      </p:sp>
    </p:spTree>
    <p:extLst>
      <p:ext uri="{BB962C8B-B14F-4D97-AF65-F5344CB8AC3E}">
        <p14:creationId xmlns:p14="http://schemas.microsoft.com/office/powerpoint/2010/main" val="319650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build perspective, there’s nothing up our sleeves here, really. You just need to step through and compile the special main and the generator, link them together and to Halide, run that program and then link the resulting registration file to our special runner. These commands are for a GCC-compatible compiler, but the process is essentially the same for MSVC. Imagine that the environment variable HL_ROOT points to the Halide installation path.</a:t>
            </a:r>
          </a:p>
          <a:p>
            <a:endParaRPr lang="en-US" dirty="0"/>
          </a:p>
          <a:p>
            <a:r>
              <a:rPr lang="en-US" dirty="0"/>
              <a:t>---</a:t>
            </a:r>
          </a:p>
          <a:p>
            <a:endParaRPr lang="en-US" dirty="0"/>
          </a:p>
          <a:p>
            <a:r>
              <a:rPr lang="en-US" dirty="0"/>
              <a:t>[PAUSE. Give the audience a good 45-60 seconds to read through this]</a:t>
            </a:r>
          </a:p>
          <a:p>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66</a:t>
            </a:fld>
            <a:endParaRPr lang="en-US"/>
          </a:p>
        </p:txBody>
      </p:sp>
    </p:spTree>
    <p:extLst>
      <p:ext uri="{BB962C8B-B14F-4D97-AF65-F5344CB8AC3E}">
        <p14:creationId xmlns:p14="http://schemas.microsoft.com/office/powerpoint/2010/main" val="1938365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only pain point when it comes to build systems. You need to run a binary you built in order to get a binary you’ll eventually link against. Also, since Halide is a natural cross compiler, we have to specify the target to be the same as the host, but we could also put a different target here. We support cross OS and cross architecture builds. You can compile to ARM from x86 or vice-versa, you can compile to Linux from Windows, too. Your machines don’t need to have CUDA installed or even a GPU to generate CUDA code. And so on.</a:t>
            </a:r>
          </a:p>
        </p:txBody>
      </p:sp>
      <p:sp>
        <p:nvSpPr>
          <p:cNvPr id="4" name="Slide Number Placeholder 3"/>
          <p:cNvSpPr>
            <a:spLocks noGrp="1"/>
          </p:cNvSpPr>
          <p:nvPr>
            <p:ph type="sldNum" sz="quarter" idx="5"/>
          </p:nvPr>
        </p:nvSpPr>
        <p:spPr/>
        <p:txBody>
          <a:bodyPr/>
          <a:lstStyle/>
          <a:p>
            <a:fld id="{009479FA-98C3-44B0-8695-18854B05E003}" type="slidenum">
              <a:rPr lang="en-US" smtClean="0"/>
              <a:t>67</a:t>
            </a:fld>
            <a:endParaRPr lang="en-US"/>
          </a:p>
        </p:txBody>
      </p:sp>
    </p:spTree>
    <p:extLst>
      <p:ext uri="{BB962C8B-B14F-4D97-AF65-F5344CB8AC3E}">
        <p14:creationId xmlns:p14="http://schemas.microsoft.com/office/powerpoint/2010/main" val="2020248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not a </a:t>
            </a:r>
            <a:r>
              <a:rPr lang="en-US" dirty="0" err="1"/>
              <a:t>Cmake</a:t>
            </a:r>
            <a:r>
              <a:rPr lang="en-US" dirty="0"/>
              <a:t> talk, but if that sounded scary, I really want to put your mind at ease. I’ve personally put a </a:t>
            </a:r>
            <a:r>
              <a:rPr lang="en-US" b="1" i="1" dirty="0"/>
              <a:t>lot</a:t>
            </a:r>
            <a:r>
              <a:rPr lang="en-US" dirty="0"/>
              <a:t> of effort into making the build story as seamless as possible. Halide is built with </a:t>
            </a:r>
            <a:r>
              <a:rPr lang="en-US" dirty="0" err="1"/>
              <a:t>Cmake</a:t>
            </a:r>
            <a:r>
              <a:rPr lang="en-US" dirty="0"/>
              <a:t> and we provide a </a:t>
            </a:r>
            <a:r>
              <a:rPr lang="en-US" dirty="0" err="1"/>
              <a:t>Cmake</a:t>
            </a:r>
            <a:r>
              <a:rPr lang="en-US" dirty="0"/>
              <a:t> package, too. Generators are still a bit of a square peg in a round hole for </a:t>
            </a:r>
            <a:r>
              <a:rPr lang="en-US" dirty="0" err="1"/>
              <a:t>Cmake</a:t>
            </a:r>
            <a:r>
              <a:rPr lang="en-US" dirty="0"/>
              <a:t>, but for most common cases, it’s quite easy.</a:t>
            </a:r>
          </a:p>
        </p:txBody>
      </p:sp>
      <p:sp>
        <p:nvSpPr>
          <p:cNvPr id="4" name="Slide Number Placeholder 3"/>
          <p:cNvSpPr>
            <a:spLocks noGrp="1"/>
          </p:cNvSpPr>
          <p:nvPr>
            <p:ph type="sldNum" sz="quarter" idx="5"/>
          </p:nvPr>
        </p:nvSpPr>
        <p:spPr/>
        <p:txBody>
          <a:bodyPr/>
          <a:lstStyle/>
          <a:p>
            <a:fld id="{009479FA-98C3-44B0-8695-18854B05E003}" type="slidenum">
              <a:rPr lang="en-US" smtClean="0"/>
              <a:t>68</a:t>
            </a:fld>
            <a:endParaRPr lang="en-US"/>
          </a:p>
        </p:txBody>
      </p:sp>
    </p:spTree>
    <p:extLst>
      <p:ext uri="{BB962C8B-B14F-4D97-AF65-F5344CB8AC3E}">
        <p14:creationId xmlns:p14="http://schemas.microsoft.com/office/powerpoint/2010/main" val="1689552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you do is create a generator executable by linking the Halide::Generator target to your sources.</a:t>
            </a:r>
          </a:p>
        </p:txBody>
      </p:sp>
      <p:sp>
        <p:nvSpPr>
          <p:cNvPr id="4" name="Slide Number Placeholder 3"/>
          <p:cNvSpPr>
            <a:spLocks noGrp="1"/>
          </p:cNvSpPr>
          <p:nvPr>
            <p:ph type="sldNum" sz="quarter" idx="5"/>
          </p:nvPr>
        </p:nvSpPr>
        <p:spPr/>
        <p:txBody>
          <a:bodyPr/>
          <a:lstStyle/>
          <a:p>
            <a:fld id="{009479FA-98C3-44B0-8695-18854B05E003}" type="slidenum">
              <a:rPr lang="en-US" smtClean="0"/>
              <a:t>69</a:t>
            </a:fld>
            <a:endParaRPr lang="en-US"/>
          </a:p>
        </p:txBody>
      </p:sp>
    </p:spTree>
    <p:extLst>
      <p:ext uri="{BB962C8B-B14F-4D97-AF65-F5344CB8AC3E}">
        <p14:creationId xmlns:p14="http://schemas.microsoft.com/office/powerpoint/2010/main" val="56033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that out of the way, let me briefly summarize the rest of the talk. We’re going to discuss the main challenges in fast array processing, what matters for performance, what trade-offs we make, and how Halide helps you optimize for those factors. Then we’re going to talk a bit about Halide’s architecture and how it integrates into your programs and builds. But we’re not going to be diving deep into architecture-specific details or picking apart assembly sequences. We’re also not going to cover every feature in Halide. We only have an hour, so I want you to take something away from this talk that applies outside of Halide, too. There will also be a few times when I will pause for questions. Please don’t hesitate to ask!</a:t>
            </a:r>
          </a:p>
        </p:txBody>
      </p:sp>
      <p:sp>
        <p:nvSpPr>
          <p:cNvPr id="4" name="Slide Number Placeholder 3"/>
          <p:cNvSpPr>
            <a:spLocks noGrp="1"/>
          </p:cNvSpPr>
          <p:nvPr>
            <p:ph type="sldNum" sz="quarter" idx="5"/>
          </p:nvPr>
        </p:nvSpPr>
        <p:spPr/>
        <p:txBody>
          <a:bodyPr/>
          <a:lstStyle/>
          <a:p>
            <a:fld id="{009479FA-98C3-44B0-8695-18854B05E003}" type="slidenum">
              <a:rPr lang="en-US" smtClean="0"/>
              <a:t>7</a:t>
            </a:fld>
            <a:endParaRPr lang="en-US"/>
          </a:p>
        </p:txBody>
      </p:sp>
    </p:spTree>
    <p:extLst>
      <p:ext uri="{BB962C8B-B14F-4D97-AF65-F5344CB8AC3E}">
        <p14:creationId xmlns:p14="http://schemas.microsoft.com/office/powerpoint/2010/main" val="207782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call the special </a:t>
            </a:r>
            <a:r>
              <a:rPr lang="en-US" dirty="0" err="1"/>
              <a:t>add_halide_library</a:t>
            </a:r>
            <a:r>
              <a:rPr lang="en-US" dirty="0"/>
              <a:t> function that our package supplies. It will create a static library for you from your generator executable. It has a wide variety of options for more advanced build scenarios, including running an </a:t>
            </a:r>
            <a:r>
              <a:rPr lang="en-US" dirty="0" err="1"/>
              <a:t>autoscheduler</a:t>
            </a:r>
            <a:r>
              <a:rPr lang="en-US" dirty="0"/>
              <a:t> on your pipeline, but this is all you need for standard cases.</a:t>
            </a:r>
          </a:p>
        </p:txBody>
      </p:sp>
      <p:sp>
        <p:nvSpPr>
          <p:cNvPr id="4" name="Slide Number Placeholder 3"/>
          <p:cNvSpPr>
            <a:spLocks noGrp="1"/>
          </p:cNvSpPr>
          <p:nvPr>
            <p:ph type="sldNum" sz="quarter" idx="5"/>
          </p:nvPr>
        </p:nvSpPr>
        <p:spPr/>
        <p:txBody>
          <a:bodyPr/>
          <a:lstStyle/>
          <a:p>
            <a:fld id="{009479FA-98C3-44B0-8695-18854B05E003}" type="slidenum">
              <a:rPr lang="en-US" smtClean="0"/>
              <a:t>70</a:t>
            </a:fld>
            <a:endParaRPr lang="en-US"/>
          </a:p>
        </p:txBody>
      </p:sp>
    </p:spTree>
    <p:extLst>
      <p:ext uri="{BB962C8B-B14F-4D97-AF65-F5344CB8AC3E}">
        <p14:creationId xmlns:p14="http://schemas.microsoft.com/office/powerpoint/2010/main" val="17862191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we link the generated blur library to the runner. The </a:t>
            </a:r>
            <a:r>
              <a:rPr lang="en-US" dirty="0" err="1"/>
              <a:t>add_halide_library</a:t>
            </a:r>
            <a:r>
              <a:rPr lang="en-US" dirty="0"/>
              <a:t> function populates a variable with a path to the generated registration code for the runner. </a:t>
            </a:r>
          </a:p>
        </p:txBody>
      </p:sp>
      <p:sp>
        <p:nvSpPr>
          <p:cNvPr id="4" name="Slide Number Placeholder 3"/>
          <p:cNvSpPr>
            <a:spLocks noGrp="1"/>
          </p:cNvSpPr>
          <p:nvPr>
            <p:ph type="sldNum" sz="quarter" idx="5"/>
          </p:nvPr>
        </p:nvSpPr>
        <p:spPr/>
        <p:txBody>
          <a:bodyPr/>
          <a:lstStyle/>
          <a:p>
            <a:fld id="{009479FA-98C3-44B0-8695-18854B05E003}" type="slidenum">
              <a:rPr lang="en-US" smtClean="0"/>
              <a:t>71</a:t>
            </a:fld>
            <a:endParaRPr lang="en-US"/>
          </a:p>
        </p:txBody>
      </p:sp>
    </p:spTree>
    <p:extLst>
      <p:ext uri="{BB962C8B-B14F-4D97-AF65-F5344CB8AC3E}">
        <p14:creationId xmlns:p14="http://schemas.microsoft.com/office/powerpoint/2010/main" val="3587635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bit of Halide’s engineering that I want to talk about is its runtime. Many DSLs have heavy runtime requirements, garbage collectors, and the like. Halide has none of that. It simply requires malloc and a threading implementation.</a:t>
            </a:r>
          </a:p>
          <a:p>
            <a:endParaRPr lang="en-US" dirty="0"/>
          </a:p>
          <a:p>
            <a:r>
              <a:rPr lang="en-US" dirty="0"/>
              <a:t>All the pieces of the runtime can be overridden bit by bit either through weak linking on supported platforms or explicitly calling a function that overwrites a function pointer. The malloc that it uses is the system one by default, but it can be replaced by your own implementation if you so choose. For each operating system we support, we provide a highly tuned thread pool that’s optimized for the types of contention patterns that Halide pipelines encounter. Clients have tried to replace it with, e.g. Intel’s Thread Building Blocks, but so far we haven’t encountered a faster one.</a:t>
            </a:r>
          </a:p>
          <a:p>
            <a:endParaRPr lang="en-US" dirty="0"/>
          </a:p>
          <a:p>
            <a:r>
              <a:rPr lang="en-US" dirty="0"/>
              <a:t>Finally, the runtime is sufficiently minimal that it is used in industry in embedded scenarios. Qualcomm actually provides an older version of Halide as part of their official Hexagon DSP software development kit.</a:t>
            </a:r>
          </a:p>
          <a:p>
            <a:endParaRPr lang="en-US" dirty="0"/>
          </a:p>
          <a:p>
            <a:r>
              <a:rPr lang="en-US" dirty="0"/>
              <a:t>---</a:t>
            </a:r>
          </a:p>
          <a:p>
            <a:endParaRPr lang="en-US" dirty="0"/>
          </a:p>
          <a:p>
            <a:r>
              <a:rPr lang="en-US" dirty="0"/>
              <a:t>https://developer.qualcomm.com/software/hexagon-dsp-sdk/tools</a:t>
            </a:r>
          </a:p>
        </p:txBody>
      </p:sp>
      <p:sp>
        <p:nvSpPr>
          <p:cNvPr id="4" name="Slide Number Placeholder 3"/>
          <p:cNvSpPr>
            <a:spLocks noGrp="1"/>
          </p:cNvSpPr>
          <p:nvPr>
            <p:ph type="sldNum" sz="quarter" idx="5"/>
          </p:nvPr>
        </p:nvSpPr>
        <p:spPr/>
        <p:txBody>
          <a:bodyPr/>
          <a:lstStyle/>
          <a:p>
            <a:fld id="{009479FA-98C3-44B0-8695-18854B05E003}" type="slidenum">
              <a:rPr lang="en-US" smtClean="0"/>
              <a:t>72</a:t>
            </a:fld>
            <a:endParaRPr lang="en-US"/>
          </a:p>
        </p:txBody>
      </p:sp>
    </p:spTree>
    <p:extLst>
      <p:ext uri="{BB962C8B-B14F-4D97-AF65-F5344CB8AC3E}">
        <p14:creationId xmlns:p14="http://schemas.microsoft.com/office/powerpoint/2010/main" val="31555137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about wraps thing up!</a:t>
            </a:r>
          </a:p>
          <a:p>
            <a:endParaRPr lang="en-US" dirty="0"/>
          </a:p>
          <a:p>
            <a:r>
              <a:rPr lang="en-US" dirty="0"/>
              <a:t>I hope you take away these things from my talk. First, performance in numerical pipelines is a complex trade-off between parallelism, locality, and redundant </a:t>
            </a:r>
            <a:r>
              <a:rPr lang="en-US" dirty="0" err="1"/>
              <a:t>recomputation</a:t>
            </a:r>
            <a:r>
              <a:rPr lang="en-US" dirty="0"/>
              <a:t>. Performance is counterintuitive and to achieve maximum performance, you’ll have to try many different strategies, most of which are either pointless or </a:t>
            </a:r>
            <a:r>
              <a:rPr lang="en-US" dirty="0" err="1"/>
              <a:t>pessimizing</a:t>
            </a:r>
            <a:r>
              <a:rPr lang="en-US" dirty="0"/>
              <a:t>.</a:t>
            </a:r>
          </a:p>
          <a:p>
            <a:endParaRPr lang="en-US" dirty="0"/>
          </a:p>
          <a:p>
            <a:r>
              <a:rPr lang="en-US" dirty="0"/>
              <a:t>I also hope you learned about some of the benefits Halide provides. By separating algorithms from their schedules, Halide code is easier to maintain, faster to iterate on, and more portable than manually optimizing C++. Also, we just released Halide 10, which includes the Adams2019 </a:t>
            </a:r>
            <a:r>
              <a:rPr lang="en-US" dirty="0" err="1"/>
              <a:t>autoscheduler</a:t>
            </a:r>
            <a:r>
              <a:rPr lang="en-US" dirty="0"/>
              <a:t> I showed earlier. I hope you give Halide a try!</a:t>
            </a:r>
          </a:p>
        </p:txBody>
      </p:sp>
      <p:sp>
        <p:nvSpPr>
          <p:cNvPr id="4" name="Slide Number Placeholder 3"/>
          <p:cNvSpPr>
            <a:spLocks noGrp="1"/>
          </p:cNvSpPr>
          <p:nvPr>
            <p:ph type="sldNum" sz="quarter" idx="5"/>
          </p:nvPr>
        </p:nvSpPr>
        <p:spPr/>
        <p:txBody>
          <a:bodyPr/>
          <a:lstStyle/>
          <a:p>
            <a:fld id="{009479FA-98C3-44B0-8695-18854B05E003}" type="slidenum">
              <a:rPr lang="en-US" smtClean="0"/>
              <a:t>73</a:t>
            </a:fld>
            <a:endParaRPr lang="en-US"/>
          </a:p>
        </p:txBody>
      </p:sp>
    </p:spTree>
    <p:extLst>
      <p:ext uri="{BB962C8B-B14F-4D97-AF65-F5344CB8AC3E}">
        <p14:creationId xmlns:p14="http://schemas.microsoft.com/office/powerpoint/2010/main" val="11531628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for listening to my talk. You can learn more at “halide DASH lang.org”, reach me via email at “</a:t>
            </a:r>
            <a:r>
              <a:rPr lang="en-US" dirty="0" err="1"/>
              <a:t>alex</a:t>
            </a:r>
            <a:r>
              <a:rPr lang="en-US" dirty="0"/>
              <a:t> UNDERSCORE reinking@berkeley.edu” or on LinkedIn or Twitter, where my username is just “</a:t>
            </a:r>
            <a:r>
              <a:rPr lang="en-US" dirty="0" err="1"/>
              <a:t>alexreinking</a:t>
            </a:r>
            <a:r>
              <a:rPr lang="en-US" dirty="0"/>
              <a:t>” on both.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use the remaining time to answer questions but afterwards, I’ll be hanging out in the Hallway track. Ideally on floor 4 table 2, but I’ll post the exact table in the Slack when I get there. Thanks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t>
            </a:r>
          </a:p>
          <a:p>
            <a:endParaRPr lang="en-US" dirty="0"/>
          </a:p>
          <a:p>
            <a:r>
              <a:rPr lang="en-US" dirty="0"/>
              <a:t>[t = 50 min]</a:t>
            </a:r>
          </a:p>
          <a:p>
            <a:r>
              <a:rPr lang="en-US" dirty="0"/>
              <a:t>[READ QUESTIONS OUT LOUD BEFORE YOU ANSWER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74</a:t>
            </a:fld>
            <a:endParaRPr lang="en-US"/>
          </a:p>
        </p:txBody>
      </p:sp>
    </p:spTree>
    <p:extLst>
      <p:ext uri="{BB962C8B-B14F-4D97-AF65-F5344CB8AC3E}">
        <p14:creationId xmlns:p14="http://schemas.microsoft.com/office/powerpoint/2010/main" val="17590377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75</a:t>
            </a:fld>
            <a:endParaRPr lang="en-US"/>
          </a:p>
        </p:txBody>
      </p:sp>
    </p:spTree>
    <p:extLst>
      <p:ext uri="{BB962C8B-B14F-4D97-AF65-F5344CB8AC3E}">
        <p14:creationId xmlns:p14="http://schemas.microsoft.com/office/powerpoint/2010/main" val="3178327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deficiencies in C++ for these purposes.</a:t>
            </a:r>
          </a:p>
          <a:p>
            <a:endParaRPr lang="en-US" dirty="0"/>
          </a:p>
          <a:p>
            <a:r>
              <a:rPr lang="en-US" dirty="0"/>
              <a:t>- Alias control matters a LOT for Halide.</a:t>
            </a:r>
          </a:p>
          <a:p>
            <a:r>
              <a:rPr lang="en-US" dirty="0"/>
              <a:t>  - There are some proposals for that already, </a:t>
            </a:r>
            <a:r>
              <a:rPr lang="en-US" dirty="0" err="1"/>
              <a:t>eg</a:t>
            </a:r>
            <a:r>
              <a:rPr lang="en-US" dirty="0"/>
              <a:t> n4150</a:t>
            </a:r>
          </a:p>
          <a:p>
            <a:r>
              <a:rPr lang="en-US" dirty="0"/>
              <a:t>  - LLVM IR gives us the controls we need, but restrict isn’t perfect</a:t>
            </a:r>
          </a:p>
          <a:p>
            <a:r>
              <a:rPr lang="en-US" dirty="0"/>
              <a:t>- C++ gives you a lot of control over performance, until it doesn't, like register allocation</a:t>
            </a:r>
          </a:p>
          <a:p>
            <a:r>
              <a:rPr lang="en-US" dirty="0"/>
              <a:t>  - GP compilers get it wrong for vectorized inner loops a lot of the time</a:t>
            </a:r>
          </a:p>
          <a:p>
            <a:r>
              <a:rPr lang="en-US" dirty="0"/>
              <a:t>  - The register keyword doesn’t do anything, but it should.</a:t>
            </a:r>
          </a:p>
          <a:p>
            <a:r>
              <a:rPr lang="en-US" dirty="0"/>
              <a:t>- C++ standard doesn't include </a:t>
            </a:r>
            <a:r>
              <a:rPr lang="en-US" dirty="0" err="1"/>
              <a:t>inlining</a:t>
            </a:r>
            <a:r>
              <a:rPr lang="en-US" dirty="0"/>
              <a:t> directives</a:t>
            </a:r>
          </a:p>
          <a:p>
            <a:r>
              <a:rPr lang="en-US" dirty="0"/>
              <a:t>  - “Static” keyword more reliable than “inline”</a:t>
            </a:r>
          </a:p>
          <a:p>
            <a:r>
              <a:rPr lang="en-US" dirty="0"/>
              <a:t>- These issues rule C++ out for implementing convolutions, which is the most important kernel in ML</a:t>
            </a:r>
          </a:p>
          <a:p>
            <a:endParaRPr lang="en-US" dirty="0"/>
          </a:p>
          <a:p>
            <a:r>
              <a:rPr lang="en-US" dirty="0"/>
              <a:t>http://open-std.org/JTC1/SC22/WG21/docs/papers/2014/n4150.pdf</a:t>
            </a:r>
          </a:p>
          <a:p>
            <a:endParaRPr lang="en-US" dirty="0"/>
          </a:p>
        </p:txBody>
      </p:sp>
      <p:sp>
        <p:nvSpPr>
          <p:cNvPr id="4" name="Slide Number Placeholder 3"/>
          <p:cNvSpPr>
            <a:spLocks noGrp="1"/>
          </p:cNvSpPr>
          <p:nvPr>
            <p:ph type="sldNum" sz="quarter" idx="5"/>
          </p:nvPr>
        </p:nvSpPr>
        <p:spPr/>
        <p:txBody>
          <a:bodyPr/>
          <a:lstStyle/>
          <a:p>
            <a:fld id="{009479FA-98C3-44B0-8695-18854B05E003}" type="slidenum">
              <a:rPr lang="en-US" smtClean="0"/>
              <a:t>76</a:t>
            </a:fld>
            <a:endParaRPr lang="en-US"/>
          </a:p>
        </p:txBody>
      </p:sp>
    </p:spTree>
    <p:extLst>
      <p:ext uri="{BB962C8B-B14F-4D97-AF65-F5344CB8AC3E}">
        <p14:creationId xmlns:p14="http://schemas.microsoft.com/office/powerpoint/2010/main" val="2625425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without even thinking about GPUs and digital signal processors and other specialized accelerator hardware, I want you to think about your CPU. It is incredibly complex.</a:t>
            </a:r>
          </a:p>
          <a:p>
            <a:endParaRPr lang="en-US" dirty="0"/>
          </a:p>
          <a:p>
            <a:r>
              <a:rPr lang="en-US" dirty="0"/>
              <a:t>To optimize your programs for it, you have to reason about multi-level caches, vector instructions, multiple cores and the costs and benefits of hyperthreading; you have to think about superscalar and out-of-order execution, branch prediction and the list goes on.</a:t>
            </a:r>
          </a:p>
          <a:p>
            <a:endParaRPr lang="en-US" dirty="0"/>
          </a:p>
          <a:p>
            <a:r>
              <a:rPr lang="en-US" dirty="0"/>
              <a:t>If you </a:t>
            </a:r>
            <a:r>
              <a:rPr lang="en-US" i="1" dirty="0"/>
              <a:t>do</a:t>
            </a:r>
            <a:r>
              <a:rPr lang="en-US" i="0" dirty="0"/>
              <a:t> throw a co-processor into the mix, then you have to think not only about how to optimize the code that runs on the other device, taking into account all of its architectural details, but you also have to think about how to optimize the communication between it and the CPU. And if there’s anything we know to be true in computer science it’s that programmers – even experts, even me – are notoriously bad at predicting performance. Half the time our optimization attempts do nothing and the other half they make things worse.</a:t>
            </a:r>
          </a:p>
          <a:p>
            <a:endParaRPr lang="en-US" i="0" dirty="0"/>
          </a:p>
          <a:p>
            <a:r>
              <a:rPr lang="en-US" i="0" dirty="0"/>
              <a:t>---</a:t>
            </a:r>
          </a:p>
          <a:p>
            <a:endParaRPr lang="en-US" i="0" dirty="0"/>
          </a:p>
          <a:p>
            <a:r>
              <a:rPr lang="en-US" dirty="0"/>
              <a:t>[t = 5 min]</a:t>
            </a:r>
          </a:p>
          <a:p>
            <a:r>
              <a:rPr lang="en-US" dirty="0"/>
              <a:t>[slides 8 – 21 = 5 min – pace yourself!]</a:t>
            </a:r>
          </a:p>
        </p:txBody>
      </p:sp>
      <p:sp>
        <p:nvSpPr>
          <p:cNvPr id="4" name="Slide Number Placeholder 3"/>
          <p:cNvSpPr>
            <a:spLocks noGrp="1"/>
          </p:cNvSpPr>
          <p:nvPr>
            <p:ph type="sldNum" sz="quarter" idx="5"/>
          </p:nvPr>
        </p:nvSpPr>
        <p:spPr/>
        <p:txBody>
          <a:bodyPr/>
          <a:lstStyle/>
          <a:p>
            <a:fld id="{009479FA-98C3-44B0-8695-18854B05E003}" type="slidenum">
              <a:rPr lang="en-US" smtClean="0"/>
              <a:t>8</a:t>
            </a:fld>
            <a:endParaRPr lang="en-US"/>
          </a:p>
        </p:txBody>
      </p:sp>
    </p:spTree>
    <p:extLst>
      <p:ext uri="{BB962C8B-B14F-4D97-AF65-F5344CB8AC3E}">
        <p14:creationId xmlns:p14="http://schemas.microsoft.com/office/powerpoint/2010/main" val="3926149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there are some go-to strategies we can look at. So imagine that each one of these squares is some unit of work that your program has to do. One of the simplest optimizations is to divide independent work…</a:t>
            </a:r>
          </a:p>
        </p:txBody>
      </p:sp>
      <p:sp>
        <p:nvSpPr>
          <p:cNvPr id="4" name="Slide Number Placeholder 3"/>
          <p:cNvSpPr>
            <a:spLocks noGrp="1"/>
          </p:cNvSpPr>
          <p:nvPr>
            <p:ph type="sldNum" sz="quarter" idx="5"/>
          </p:nvPr>
        </p:nvSpPr>
        <p:spPr/>
        <p:txBody>
          <a:bodyPr/>
          <a:lstStyle/>
          <a:p>
            <a:fld id="{009479FA-98C3-44B0-8695-18854B05E003}" type="slidenum">
              <a:rPr lang="en-US" smtClean="0"/>
              <a:t>9</a:t>
            </a:fld>
            <a:endParaRPr lang="en-US"/>
          </a:p>
        </p:txBody>
      </p:sp>
    </p:spTree>
    <p:extLst>
      <p:ext uri="{BB962C8B-B14F-4D97-AF65-F5344CB8AC3E}">
        <p14:creationId xmlns:p14="http://schemas.microsoft.com/office/powerpoint/2010/main" val="1239215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01D16B-C10B-4F39-A8F9-DA66CA78B948}" type="datetime1">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13213007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C3560-9F59-4CCE-9CB2-F3CC03831C87}" type="datetime1">
              <a:rPr lang="en-US" smtClean="0"/>
              <a:t>9/17/2020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38786503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EFD553-2547-49D6-B386-10AEFC938CAA}" type="datetime1">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26896682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1A0C17-BC47-4FB0-8BEE-3A212E84D479}" type="datetime1">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42574960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63EED7-06F4-4068-99C9-D35919F880F9}" type="datetime1">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5859496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84D8DA-AA7F-43D9-8EA3-8DD75005D71A}" type="datetime1">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31141266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A61CD6-A29F-4497-B290-768632D9A58C}" type="datetime1">
              <a:rPr lang="en-US" smtClean="0"/>
              <a:t>9/17/2020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156648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chedu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E173808-2E1C-4166-A202-4543067436B5}"/>
              </a:ext>
            </a:extLst>
          </p:cNvPr>
          <p:cNvSpPr>
            <a:spLocks noGrp="1"/>
          </p:cNvSpPr>
          <p:nvPr>
            <p:ph sz="half" idx="13"/>
          </p:nvPr>
        </p:nvSpPr>
        <p:spPr>
          <a:xfrm>
            <a:off x="0" y="567448"/>
            <a:ext cx="9144000" cy="29202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CC59637-8C30-4482-ADED-73E9393AC5FA}"/>
              </a:ext>
            </a:extLst>
          </p:cNvPr>
          <p:cNvSpPr>
            <a:spLocks noGrp="1"/>
          </p:cNvSpPr>
          <p:nvPr>
            <p:ph sz="half" idx="14" hasCustomPrompt="1"/>
          </p:nvPr>
        </p:nvSpPr>
        <p:spPr>
          <a:xfrm>
            <a:off x="6713750" y="117058"/>
            <a:ext cx="2330255" cy="360695"/>
          </a:xfrm>
          <a:solidFill>
            <a:schemeClr val="accent3">
              <a:lumMod val="50000"/>
            </a:schemeClr>
          </a:solidFill>
        </p:spPr>
        <p:txBody>
          <a:bodyPr anchor="ctr">
            <a:normAutofit/>
          </a:bodyPr>
          <a:lstStyle>
            <a:lvl1pPr marL="0" indent="0">
              <a:buNone/>
              <a:defRPr sz="1800" b="1">
                <a:solidFill>
                  <a:schemeClr val="accent4"/>
                </a:solidFill>
              </a:defRPr>
            </a:lvl1pPr>
          </a:lstStyle>
          <a:p>
            <a:pPr lvl="0"/>
            <a:r>
              <a:rPr lang="en-US" dirty="0"/>
              <a:t>Details</a:t>
            </a:r>
          </a:p>
        </p:txBody>
      </p:sp>
      <p:sp>
        <p:nvSpPr>
          <p:cNvPr id="3" name="Content Placeholder 2"/>
          <p:cNvSpPr>
            <a:spLocks noGrp="1"/>
          </p:cNvSpPr>
          <p:nvPr>
            <p:ph sz="half" idx="1"/>
          </p:nvPr>
        </p:nvSpPr>
        <p:spPr>
          <a:xfrm>
            <a:off x="628650" y="3577412"/>
            <a:ext cx="3886200" cy="2599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3577412"/>
            <a:ext cx="3886200" cy="259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12FDDB8-B4F5-4413-B520-69F2D01A350A}" type="datetime1">
              <a:rPr lang="en-US" smtClean="0"/>
              <a:t>9/17/2020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13846266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0781DF-036A-400B-AA9C-CA722F794F01}" type="datetime1">
              <a:rPr lang="en-US" smtClean="0"/>
              <a:t>9/17/2020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25273141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8A00DF-7D2B-4506-938F-A36BC0FF6515}" type="datetime1">
              <a:rPr lang="en-US" smtClean="0"/>
              <a:t>9/17/2020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2088004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58F9E5-34D6-45AB-B960-7C57BEAE0619}" type="datetime1">
              <a:rPr lang="en-US" smtClean="0"/>
              <a:t>9/17/2020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15081454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02A103-3D87-4C70-BE3D-10EFDA923896}" type="datetime1">
              <a:rPr lang="en-US" smtClean="0"/>
              <a:t>9/17/2020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B2865-9F4B-463A-924A-394C76877335}" type="slidenum">
              <a:rPr lang="en-US" smtClean="0"/>
              <a:t>‹#›</a:t>
            </a:fld>
            <a:endParaRPr lang="en-US"/>
          </a:p>
        </p:txBody>
      </p:sp>
    </p:spTree>
    <p:extLst>
      <p:ext uri="{BB962C8B-B14F-4D97-AF65-F5344CB8AC3E}">
        <p14:creationId xmlns:p14="http://schemas.microsoft.com/office/powerpoint/2010/main" val="41595383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3289B-0C95-4B51-81B8-9B17BC40A0A3}" type="datetime1">
              <a:rPr lang="en-US" smtClean="0"/>
              <a:t>9/17/2020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B2865-9F4B-463A-924A-394C76877335}" type="slidenum">
              <a:rPr lang="en-US" smtClean="0"/>
              <a:t>‹#›</a:t>
            </a:fld>
            <a:endParaRPr lang="en-US"/>
          </a:p>
        </p:txBody>
      </p:sp>
    </p:spTree>
    <p:extLst>
      <p:ext uri="{BB962C8B-B14F-4D97-AF65-F5344CB8AC3E}">
        <p14:creationId xmlns:p14="http://schemas.microsoft.com/office/powerpoint/2010/main" val="389416655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8" r:id="rId5"/>
    <p:sldLayoutId id="2147483701" r:id="rId6"/>
    <p:sldLayoutId id="2147483702" r:id="rId7"/>
    <p:sldLayoutId id="2147483703" r:id="rId8"/>
    <p:sldLayoutId id="2147483704" r:id="rId9"/>
    <p:sldLayoutId id="2147483705" r:id="rId10"/>
    <p:sldLayoutId id="2147483706" r:id="rId11"/>
    <p:sldLayoutId id="2147483707" r:id="rId12"/>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16.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2.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3.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4.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6.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7.pn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halide-lang.org/"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8D56F8-53ED-4F9B-BA8E-EEDECF35F796}"/>
              </a:ext>
            </a:extLst>
          </p:cNvPr>
          <p:cNvSpPr>
            <a:spLocks noGrp="1"/>
          </p:cNvSpPr>
          <p:nvPr>
            <p:ph type="title"/>
          </p:nvPr>
        </p:nvSpPr>
        <p:spPr>
          <a:xfrm>
            <a:off x="623888" y="1709739"/>
            <a:ext cx="7886700" cy="2852737"/>
          </a:xfrm>
        </p:spPr>
        <p:txBody>
          <a:bodyPr anchor="b">
            <a:normAutofit/>
          </a:bodyPr>
          <a:lstStyle/>
          <a:p>
            <a:r>
              <a:rPr lang="en-US" dirty="0"/>
              <a:t>Halide</a:t>
            </a:r>
          </a:p>
        </p:txBody>
      </p:sp>
      <p:sp>
        <p:nvSpPr>
          <p:cNvPr id="7" name="Subtitle 6">
            <a:extLst>
              <a:ext uri="{FF2B5EF4-FFF2-40B4-BE49-F238E27FC236}">
                <a16:creationId xmlns:a16="http://schemas.microsoft.com/office/drawing/2014/main" id="{851173E4-ED11-4BB1-9E20-C9BC7D7B7D51}"/>
              </a:ext>
            </a:extLst>
          </p:cNvPr>
          <p:cNvSpPr>
            <a:spLocks noGrp="1"/>
          </p:cNvSpPr>
          <p:nvPr>
            <p:ph type="body" idx="1"/>
          </p:nvPr>
        </p:nvSpPr>
        <p:spPr>
          <a:xfrm>
            <a:off x="623888" y="4589464"/>
            <a:ext cx="7886700" cy="1500187"/>
          </a:xfrm>
        </p:spPr>
        <p:txBody>
          <a:bodyPr>
            <a:normAutofit lnSpcReduction="10000"/>
          </a:bodyPr>
          <a:lstStyle/>
          <a:p>
            <a:r>
              <a:rPr lang="en-US" sz="2200" dirty="0"/>
              <a:t>A Language for Fast, Portable Computation on Images and Tensors</a:t>
            </a:r>
          </a:p>
          <a:p>
            <a:endParaRPr lang="en-US" sz="2200" dirty="0"/>
          </a:p>
          <a:p>
            <a:r>
              <a:rPr lang="en-US" sz="2200" dirty="0"/>
              <a:t>Speaker: </a:t>
            </a:r>
            <a:r>
              <a:rPr lang="en-US" sz="2200" b="1" dirty="0"/>
              <a:t>Alex Reinking</a:t>
            </a:r>
          </a:p>
        </p:txBody>
      </p:sp>
      <p:sp>
        <p:nvSpPr>
          <p:cNvPr id="2" name="Slide Number Placeholder 1">
            <a:extLst>
              <a:ext uri="{FF2B5EF4-FFF2-40B4-BE49-F238E27FC236}">
                <a16:creationId xmlns:a16="http://schemas.microsoft.com/office/drawing/2014/main" id="{6EB71324-A394-41E3-BC3D-5FADAE9EC521}"/>
              </a:ext>
            </a:extLst>
          </p:cNvPr>
          <p:cNvSpPr>
            <a:spLocks noGrp="1"/>
          </p:cNvSpPr>
          <p:nvPr>
            <p:ph type="sldNum" sz="quarter" idx="12"/>
          </p:nvPr>
        </p:nvSpPr>
        <p:spPr/>
        <p:txBody>
          <a:bodyPr/>
          <a:lstStyle/>
          <a:p>
            <a:fld id="{EE4B2865-9F4B-463A-924A-394C76877335}" type="slidenum">
              <a:rPr lang="en-US" smtClean="0"/>
              <a:t>1</a:t>
            </a:fld>
            <a:endParaRPr lang="en-US"/>
          </a:p>
        </p:txBody>
      </p:sp>
    </p:spTree>
    <p:extLst>
      <p:ext uri="{BB962C8B-B14F-4D97-AF65-F5344CB8AC3E}">
        <p14:creationId xmlns:p14="http://schemas.microsoft.com/office/powerpoint/2010/main" val="34215309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D97-BA7D-4D90-AE72-0A2DB7D60BC5}"/>
              </a:ext>
            </a:extLst>
          </p:cNvPr>
          <p:cNvSpPr>
            <a:spLocks noGrp="1"/>
          </p:cNvSpPr>
          <p:nvPr>
            <p:ph type="title"/>
          </p:nvPr>
        </p:nvSpPr>
        <p:spPr/>
        <p:txBody>
          <a:bodyPr/>
          <a:lstStyle/>
          <a:p>
            <a:r>
              <a:rPr lang="en-US" dirty="0"/>
              <a:t>Parallelism</a:t>
            </a:r>
          </a:p>
        </p:txBody>
      </p:sp>
      <p:sp>
        <p:nvSpPr>
          <p:cNvPr id="6" name="Slide Number Placeholder 5">
            <a:extLst>
              <a:ext uri="{FF2B5EF4-FFF2-40B4-BE49-F238E27FC236}">
                <a16:creationId xmlns:a16="http://schemas.microsoft.com/office/drawing/2014/main" id="{5D97DED1-0BA4-4C77-863B-EE42A2AE7AA0}"/>
              </a:ext>
            </a:extLst>
          </p:cNvPr>
          <p:cNvSpPr>
            <a:spLocks noGrp="1"/>
          </p:cNvSpPr>
          <p:nvPr>
            <p:ph type="sldNum" sz="quarter" idx="12"/>
          </p:nvPr>
        </p:nvSpPr>
        <p:spPr/>
        <p:txBody>
          <a:bodyPr/>
          <a:lstStyle/>
          <a:p>
            <a:fld id="{EE4B2865-9F4B-463A-924A-394C76877335}" type="slidenum">
              <a:rPr lang="en-US" smtClean="0"/>
              <a:t>10</a:t>
            </a:fld>
            <a:endParaRPr lang="en-US"/>
          </a:p>
        </p:txBody>
      </p:sp>
      <p:sp>
        <p:nvSpPr>
          <p:cNvPr id="8" name="Rectangle 7">
            <a:extLst>
              <a:ext uri="{FF2B5EF4-FFF2-40B4-BE49-F238E27FC236}">
                <a16:creationId xmlns:a16="http://schemas.microsoft.com/office/drawing/2014/main" id="{2FD3D54D-67D5-4A9B-A5EB-2E6FA98A6F2E}"/>
              </a:ext>
            </a:extLst>
          </p:cNvPr>
          <p:cNvSpPr/>
          <p:nvPr/>
        </p:nvSpPr>
        <p:spPr>
          <a:xfrm>
            <a:off x="3114998" y="199523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CF93A5-003A-4677-9BE1-86D25206FEB3}"/>
              </a:ext>
            </a:extLst>
          </p:cNvPr>
          <p:cNvSpPr/>
          <p:nvPr/>
        </p:nvSpPr>
        <p:spPr>
          <a:xfrm>
            <a:off x="3440367" y="199523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C97038-375F-489E-A802-3138F909D175}"/>
              </a:ext>
            </a:extLst>
          </p:cNvPr>
          <p:cNvSpPr/>
          <p:nvPr/>
        </p:nvSpPr>
        <p:spPr>
          <a:xfrm>
            <a:off x="3765736" y="199523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55F6EA5-DAC4-446F-92D0-330574D75A41}"/>
              </a:ext>
            </a:extLst>
          </p:cNvPr>
          <p:cNvSpPr/>
          <p:nvPr/>
        </p:nvSpPr>
        <p:spPr>
          <a:xfrm>
            <a:off x="4091105" y="199523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C78CB11-8552-4D72-B9B2-F238B8D306DE}"/>
              </a:ext>
            </a:extLst>
          </p:cNvPr>
          <p:cNvSpPr/>
          <p:nvPr/>
        </p:nvSpPr>
        <p:spPr>
          <a:xfrm>
            <a:off x="3114998" y="231527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DB952C-F158-4735-94A8-2D42C8B1E468}"/>
              </a:ext>
            </a:extLst>
          </p:cNvPr>
          <p:cNvSpPr/>
          <p:nvPr/>
        </p:nvSpPr>
        <p:spPr>
          <a:xfrm>
            <a:off x="3440367" y="231527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58DDB3B-5069-4142-80D5-94E8E86D14AF}"/>
              </a:ext>
            </a:extLst>
          </p:cNvPr>
          <p:cNvSpPr/>
          <p:nvPr/>
        </p:nvSpPr>
        <p:spPr>
          <a:xfrm>
            <a:off x="3765736" y="231527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63A9EB-C643-4DB4-BEAE-80440D1F85A3}"/>
              </a:ext>
            </a:extLst>
          </p:cNvPr>
          <p:cNvSpPr/>
          <p:nvPr/>
        </p:nvSpPr>
        <p:spPr>
          <a:xfrm>
            <a:off x="4091105" y="231527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C825CD-72D8-49F6-8D1E-C909DA1388E1}"/>
              </a:ext>
            </a:extLst>
          </p:cNvPr>
          <p:cNvSpPr/>
          <p:nvPr/>
        </p:nvSpPr>
        <p:spPr>
          <a:xfrm>
            <a:off x="3114998" y="263531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581DE55-59F5-4C7F-AE2E-D362EF074D81}"/>
              </a:ext>
            </a:extLst>
          </p:cNvPr>
          <p:cNvSpPr/>
          <p:nvPr/>
        </p:nvSpPr>
        <p:spPr>
          <a:xfrm>
            <a:off x="3440367" y="263531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020D050-4202-4C67-8A2B-D022F9792B35}"/>
              </a:ext>
            </a:extLst>
          </p:cNvPr>
          <p:cNvSpPr/>
          <p:nvPr/>
        </p:nvSpPr>
        <p:spPr>
          <a:xfrm>
            <a:off x="3765736" y="263531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2A826B8-0960-4534-94F4-B40727EB6A14}"/>
              </a:ext>
            </a:extLst>
          </p:cNvPr>
          <p:cNvSpPr/>
          <p:nvPr/>
        </p:nvSpPr>
        <p:spPr>
          <a:xfrm>
            <a:off x="4091105" y="263531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3DC216-7F88-4A2B-B887-9FE08925EAC5}"/>
              </a:ext>
            </a:extLst>
          </p:cNvPr>
          <p:cNvSpPr/>
          <p:nvPr/>
        </p:nvSpPr>
        <p:spPr>
          <a:xfrm>
            <a:off x="3114998" y="295535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BFF926D-C203-423D-B0EE-67EBCC31150A}"/>
              </a:ext>
            </a:extLst>
          </p:cNvPr>
          <p:cNvSpPr/>
          <p:nvPr/>
        </p:nvSpPr>
        <p:spPr>
          <a:xfrm>
            <a:off x="3440367" y="295535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1FCB0BA-558E-43DD-B1DC-C5924DE57AC1}"/>
              </a:ext>
            </a:extLst>
          </p:cNvPr>
          <p:cNvSpPr/>
          <p:nvPr/>
        </p:nvSpPr>
        <p:spPr>
          <a:xfrm>
            <a:off x="3765736" y="295535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2F6FCEA-724B-4616-9D90-5F4CB8D29DEA}"/>
              </a:ext>
            </a:extLst>
          </p:cNvPr>
          <p:cNvSpPr/>
          <p:nvPr/>
        </p:nvSpPr>
        <p:spPr>
          <a:xfrm>
            <a:off x="4091105" y="2955352"/>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7563FD8-1929-4FDF-BE6C-1AC9F1ABB4D3}"/>
              </a:ext>
            </a:extLst>
          </p:cNvPr>
          <p:cNvSpPr/>
          <p:nvPr/>
        </p:nvSpPr>
        <p:spPr>
          <a:xfrm>
            <a:off x="3114998" y="358260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553E216-96F2-4318-A5E7-A369111F5C48}"/>
              </a:ext>
            </a:extLst>
          </p:cNvPr>
          <p:cNvSpPr/>
          <p:nvPr/>
        </p:nvSpPr>
        <p:spPr>
          <a:xfrm>
            <a:off x="3440367" y="358260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BAA0D5-ABDC-4634-9967-644A512E07FF}"/>
              </a:ext>
            </a:extLst>
          </p:cNvPr>
          <p:cNvSpPr/>
          <p:nvPr/>
        </p:nvSpPr>
        <p:spPr>
          <a:xfrm>
            <a:off x="3765736" y="358260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4460A5-4EA6-4C3A-AA61-CC4EB491FAA1}"/>
              </a:ext>
            </a:extLst>
          </p:cNvPr>
          <p:cNvSpPr/>
          <p:nvPr/>
        </p:nvSpPr>
        <p:spPr>
          <a:xfrm>
            <a:off x="4091105" y="358260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44765B5-F510-430C-AF21-0E3C2478FD70}"/>
              </a:ext>
            </a:extLst>
          </p:cNvPr>
          <p:cNvSpPr/>
          <p:nvPr/>
        </p:nvSpPr>
        <p:spPr>
          <a:xfrm>
            <a:off x="3114998" y="390264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E521CFE-4501-4F09-B9E1-1D6AB000CC4D}"/>
              </a:ext>
            </a:extLst>
          </p:cNvPr>
          <p:cNvSpPr/>
          <p:nvPr/>
        </p:nvSpPr>
        <p:spPr>
          <a:xfrm>
            <a:off x="3440367" y="390264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343732E-91F0-4437-8786-D08207B451C0}"/>
              </a:ext>
            </a:extLst>
          </p:cNvPr>
          <p:cNvSpPr/>
          <p:nvPr/>
        </p:nvSpPr>
        <p:spPr>
          <a:xfrm>
            <a:off x="3765736" y="390264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C2853E2-DA4F-4A4D-AA16-92EAA32C2C59}"/>
              </a:ext>
            </a:extLst>
          </p:cNvPr>
          <p:cNvSpPr/>
          <p:nvPr/>
        </p:nvSpPr>
        <p:spPr>
          <a:xfrm>
            <a:off x="4091105" y="390264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D0702C9-8C29-4963-8435-847F638A338B}"/>
              </a:ext>
            </a:extLst>
          </p:cNvPr>
          <p:cNvSpPr/>
          <p:nvPr/>
        </p:nvSpPr>
        <p:spPr>
          <a:xfrm>
            <a:off x="3114998" y="422268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20EC732-E7D4-49D4-9E44-99FF6FA530DF}"/>
              </a:ext>
            </a:extLst>
          </p:cNvPr>
          <p:cNvSpPr/>
          <p:nvPr/>
        </p:nvSpPr>
        <p:spPr>
          <a:xfrm>
            <a:off x="3440367" y="422268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3D3B081-CA56-4A72-9E0D-0D5FDC7C6774}"/>
              </a:ext>
            </a:extLst>
          </p:cNvPr>
          <p:cNvSpPr/>
          <p:nvPr/>
        </p:nvSpPr>
        <p:spPr>
          <a:xfrm>
            <a:off x="3765736" y="422268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0A2D5F7-F205-4761-A1DF-FB650225FBB4}"/>
              </a:ext>
            </a:extLst>
          </p:cNvPr>
          <p:cNvSpPr/>
          <p:nvPr/>
        </p:nvSpPr>
        <p:spPr>
          <a:xfrm>
            <a:off x="4091105" y="422268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A9D7F94-3AC3-4F54-9FF0-A6F3970BA2A9}"/>
              </a:ext>
            </a:extLst>
          </p:cNvPr>
          <p:cNvSpPr/>
          <p:nvPr/>
        </p:nvSpPr>
        <p:spPr>
          <a:xfrm>
            <a:off x="3114998" y="454272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D5689FC-9686-4F6E-8860-96EB66869C4B}"/>
              </a:ext>
            </a:extLst>
          </p:cNvPr>
          <p:cNvSpPr/>
          <p:nvPr/>
        </p:nvSpPr>
        <p:spPr>
          <a:xfrm>
            <a:off x="3440367" y="454272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07D8F3B-2C56-453A-8551-755A5D8BEC72}"/>
              </a:ext>
            </a:extLst>
          </p:cNvPr>
          <p:cNvSpPr/>
          <p:nvPr/>
        </p:nvSpPr>
        <p:spPr>
          <a:xfrm>
            <a:off x="3765736" y="454272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CD2A376-5173-4B9F-B0B5-3358EF335987}"/>
              </a:ext>
            </a:extLst>
          </p:cNvPr>
          <p:cNvSpPr/>
          <p:nvPr/>
        </p:nvSpPr>
        <p:spPr>
          <a:xfrm>
            <a:off x="4091105" y="4542727"/>
            <a:ext cx="320040" cy="320040"/>
          </a:xfrm>
          <a:prstGeom prst="rect">
            <a:avLst/>
          </a:prstGeom>
          <a:solidFill>
            <a:srgbClr val="E41A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DA49685-A757-460F-B9BD-A5D0ACAA2F84}"/>
              </a:ext>
            </a:extLst>
          </p:cNvPr>
          <p:cNvSpPr/>
          <p:nvPr/>
        </p:nvSpPr>
        <p:spPr>
          <a:xfrm>
            <a:off x="4732855" y="200843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7FDF9BF-6384-48BC-AD23-A2B7B7D28906}"/>
              </a:ext>
            </a:extLst>
          </p:cNvPr>
          <p:cNvSpPr/>
          <p:nvPr/>
        </p:nvSpPr>
        <p:spPr>
          <a:xfrm>
            <a:off x="5058224" y="200843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0CA5E86-6B9A-4807-8072-591871722936}"/>
              </a:ext>
            </a:extLst>
          </p:cNvPr>
          <p:cNvSpPr/>
          <p:nvPr/>
        </p:nvSpPr>
        <p:spPr>
          <a:xfrm>
            <a:off x="5383593" y="200843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04400D8-B313-45E6-A780-65813853380C}"/>
              </a:ext>
            </a:extLst>
          </p:cNvPr>
          <p:cNvSpPr/>
          <p:nvPr/>
        </p:nvSpPr>
        <p:spPr>
          <a:xfrm>
            <a:off x="5708962" y="200843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FAFCD47-9463-4097-98E1-4CF864882AAF}"/>
              </a:ext>
            </a:extLst>
          </p:cNvPr>
          <p:cNvSpPr/>
          <p:nvPr/>
        </p:nvSpPr>
        <p:spPr>
          <a:xfrm>
            <a:off x="4732855" y="232847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51B9E57-6B7B-40D8-9B30-9E1228D970C3}"/>
              </a:ext>
            </a:extLst>
          </p:cNvPr>
          <p:cNvSpPr/>
          <p:nvPr/>
        </p:nvSpPr>
        <p:spPr>
          <a:xfrm>
            <a:off x="5058224" y="232847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968AACF-BA90-410F-9735-7805D83C505A}"/>
              </a:ext>
            </a:extLst>
          </p:cNvPr>
          <p:cNvSpPr/>
          <p:nvPr/>
        </p:nvSpPr>
        <p:spPr>
          <a:xfrm>
            <a:off x="5383593" y="232847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386E904-3849-4E9F-BF07-BF1D348604FF}"/>
              </a:ext>
            </a:extLst>
          </p:cNvPr>
          <p:cNvSpPr/>
          <p:nvPr/>
        </p:nvSpPr>
        <p:spPr>
          <a:xfrm>
            <a:off x="5708962" y="232847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41E4439-9DEC-4915-8B3C-D1DCD5EB8CDC}"/>
              </a:ext>
            </a:extLst>
          </p:cNvPr>
          <p:cNvSpPr/>
          <p:nvPr/>
        </p:nvSpPr>
        <p:spPr>
          <a:xfrm>
            <a:off x="4732855" y="264851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08EFCC7-BE2F-4F22-B0D8-0F843D7816D8}"/>
              </a:ext>
            </a:extLst>
          </p:cNvPr>
          <p:cNvSpPr/>
          <p:nvPr/>
        </p:nvSpPr>
        <p:spPr>
          <a:xfrm>
            <a:off x="5058224" y="264851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8D10CD6-5E17-4F95-AB6B-005AC980F482}"/>
              </a:ext>
            </a:extLst>
          </p:cNvPr>
          <p:cNvSpPr/>
          <p:nvPr/>
        </p:nvSpPr>
        <p:spPr>
          <a:xfrm>
            <a:off x="5383593" y="264851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07D5A06-09B6-4950-8323-7CC8AD2616BB}"/>
              </a:ext>
            </a:extLst>
          </p:cNvPr>
          <p:cNvSpPr/>
          <p:nvPr/>
        </p:nvSpPr>
        <p:spPr>
          <a:xfrm>
            <a:off x="5708962" y="264851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537CA72-D3C2-4A3F-90A1-2F4A72A834C9}"/>
              </a:ext>
            </a:extLst>
          </p:cNvPr>
          <p:cNvSpPr/>
          <p:nvPr/>
        </p:nvSpPr>
        <p:spPr>
          <a:xfrm>
            <a:off x="4732855" y="296855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F28ECD6-16E9-426D-955B-638CA3742074}"/>
              </a:ext>
            </a:extLst>
          </p:cNvPr>
          <p:cNvSpPr/>
          <p:nvPr/>
        </p:nvSpPr>
        <p:spPr>
          <a:xfrm>
            <a:off x="5058224" y="296855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FBCA884C-8BEC-4396-9360-43CCF5B15750}"/>
              </a:ext>
            </a:extLst>
          </p:cNvPr>
          <p:cNvSpPr/>
          <p:nvPr/>
        </p:nvSpPr>
        <p:spPr>
          <a:xfrm>
            <a:off x="5383593" y="296855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74A1184-1F43-4E4C-826E-814CE7F371AC}"/>
              </a:ext>
            </a:extLst>
          </p:cNvPr>
          <p:cNvSpPr/>
          <p:nvPr/>
        </p:nvSpPr>
        <p:spPr>
          <a:xfrm>
            <a:off x="5708962" y="2968552"/>
            <a:ext cx="320040" cy="320040"/>
          </a:xfrm>
          <a:prstGeom prst="rect">
            <a:avLst/>
          </a:prstGeom>
          <a:solidFill>
            <a:srgbClr val="7C76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1D2554B-0B63-40AB-AECE-38333A68C6C4}"/>
              </a:ext>
            </a:extLst>
          </p:cNvPr>
          <p:cNvSpPr/>
          <p:nvPr/>
        </p:nvSpPr>
        <p:spPr>
          <a:xfrm>
            <a:off x="4732855" y="358260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B6294D0-FFC6-4B7F-BE76-C80BE1FD882B}"/>
              </a:ext>
            </a:extLst>
          </p:cNvPr>
          <p:cNvSpPr/>
          <p:nvPr/>
        </p:nvSpPr>
        <p:spPr>
          <a:xfrm>
            <a:off x="5058224" y="358260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31008C6-BE38-47BD-80E2-EA30914AC869}"/>
              </a:ext>
            </a:extLst>
          </p:cNvPr>
          <p:cNvSpPr/>
          <p:nvPr/>
        </p:nvSpPr>
        <p:spPr>
          <a:xfrm>
            <a:off x="5383593" y="358260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FD7B91FF-DC1C-4DD1-BE98-80076375AB73}"/>
              </a:ext>
            </a:extLst>
          </p:cNvPr>
          <p:cNvSpPr/>
          <p:nvPr/>
        </p:nvSpPr>
        <p:spPr>
          <a:xfrm>
            <a:off x="5708962" y="358260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71A2AEC-0154-4B7B-981F-F00D7DAB9446}"/>
              </a:ext>
            </a:extLst>
          </p:cNvPr>
          <p:cNvSpPr/>
          <p:nvPr/>
        </p:nvSpPr>
        <p:spPr>
          <a:xfrm>
            <a:off x="4732855" y="390264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FA4EA85-1A4B-4692-9883-446EC38BF9E2}"/>
              </a:ext>
            </a:extLst>
          </p:cNvPr>
          <p:cNvSpPr/>
          <p:nvPr/>
        </p:nvSpPr>
        <p:spPr>
          <a:xfrm>
            <a:off x="5058224" y="390264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BF03A71D-CA51-4F41-8284-142EB26C8641}"/>
              </a:ext>
            </a:extLst>
          </p:cNvPr>
          <p:cNvSpPr/>
          <p:nvPr/>
        </p:nvSpPr>
        <p:spPr>
          <a:xfrm>
            <a:off x="5383593" y="390264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0727531-C87A-4E78-906D-FF144F9B374B}"/>
              </a:ext>
            </a:extLst>
          </p:cNvPr>
          <p:cNvSpPr/>
          <p:nvPr/>
        </p:nvSpPr>
        <p:spPr>
          <a:xfrm>
            <a:off x="5708962" y="390264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34A71FC-97AF-4432-B817-9782C717BA92}"/>
              </a:ext>
            </a:extLst>
          </p:cNvPr>
          <p:cNvSpPr/>
          <p:nvPr/>
        </p:nvSpPr>
        <p:spPr>
          <a:xfrm>
            <a:off x="4732855" y="422268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AD49CA3A-41E9-4198-AB48-3716572C7FC3}"/>
              </a:ext>
            </a:extLst>
          </p:cNvPr>
          <p:cNvSpPr/>
          <p:nvPr/>
        </p:nvSpPr>
        <p:spPr>
          <a:xfrm>
            <a:off x="5058224" y="422268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52097542-14EE-467B-91D5-5517B2CA9B7D}"/>
              </a:ext>
            </a:extLst>
          </p:cNvPr>
          <p:cNvSpPr/>
          <p:nvPr/>
        </p:nvSpPr>
        <p:spPr>
          <a:xfrm>
            <a:off x="5383593" y="422268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20D397B7-0F56-43D0-B2E2-C5074072D9A6}"/>
              </a:ext>
            </a:extLst>
          </p:cNvPr>
          <p:cNvSpPr/>
          <p:nvPr/>
        </p:nvSpPr>
        <p:spPr>
          <a:xfrm>
            <a:off x="5708962" y="422268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A349AA34-3DC4-4F5F-9B77-1EF5E7CD9353}"/>
              </a:ext>
            </a:extLst>
          </p:cNvPr>
          <p:cNvSpPr/>
          <p:nvPr/>
        </p:nvSpPr>
        <p:spPr>
          <a:xfrm>
            <a:off x="4732855" y="454272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6711266-F6BC-44CD-A52F-ED958EFA3BE8}"/>
              </a:ext>
            </a:extLst>
          </p:cNvPr>
          <p:cNvSpPr/>
          <p:nvPr/>
        </p:nvSpPr>
        <p:spPr>
          <a:xfrm>
            <a:off x="5058224" y="454272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3370816-B12E-4BED-AF51-6AA70B968745}"/>
              </a:ext>
            </a:extLst>
          </p:cNvPr>
          <p:cNvSpPr/>
          <p:nvPr/>
        </p:nvSpPr>
        <p:spPr>
          <a:xfrm>
            <a:off x="5383593" y="454272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2B307DDA-EA2F-4B6C-87AE-3977675EC937}"/>
              </a:ext>
            </a:extLst>
          </p:cNvPr>
          <p:cNvSpPr/>
          <p:nvPr/>
        </p:nvSpPr>
        <p:spPr>
          <a:xfrm>
            <a:off x="5708962" y="4542727"/>
            <a:ext cx="320040" cy="32004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90B3B33-34B3-42AA-94E1-DFDC33A5ED2B}"/>
              </a:ext>
            </a:extLst>
          </p:cNvPr>
          <p:cNvSpPr txBox="1"/>
          <p:nvPr/>
        </p:nvSpPr>
        <p:spPr>
          <a:xfrm>
            <a:off x="3339563" y="5167310"/>
            <a:ext cx="2464874"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Independent cores</a:t>
            </a:r>
            <a:endParaRPr lang="en-US" dirty="0"/>
          </a:p>
        </p:txBody>
      </p:sp>
    </p:spTree>
    <p:extLst>
      <p:ext uri="{BB962C8B-B14F-4D97-AF65-F5344CB8AC3E}">
        <p14:creationId xmlns:p14="http://schemas.microsoft.com/office/powerpoint/2010/main" val="364572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8C3E-F590-4CDC-A646-5FD83F951C7C}"/>
              </a:ext>
            </a:extLst>
          </p:cNvPr>
          <p:cNvSpPr>
            <a:spLocks noGrp="1"/>
          </p:cNvSpPr>
          <p:nvPr>
            <p:ph type="title"/>
          </p:nvPr>
        </p:nvSpPr>
        <p:spPr/>
        <p:txBody>
          <a:bodyPr/>
          <a:lstStyle/>
          <a:p>
            <a:r>
              <a:rPr lang="en-US" dirty="0"/>
              <a:t>Redundant work</a:t>
            </a:r>
          </a:p>
        </p:txBody>
      </p:sp>
      <p:sp>
        <p:nvSpPr>
          <p:cNvPr id="3" name="Content Placeholder 2">
            <a:extLst>
              <a:ext uri="{FF2B5EF4-FFF2-40B4-BE49-F238E27FC236}">
                <a16:creationId xmlns:a16="http://schemas.microsoft.com/office/drawing/2014/main" id="{BFF08E4A-5D8F-4596-B61E-E1506133B830}"/>
              </a:ext>
            </a:extLst>
          </p:cNvPr>
          <p:cNvSpPr>
            <a:spLocks noGrp="1"/>
          </p:cNvSpPr>
          <p:nvPr>
            <p:ph idx="1"/>
          </p:nvPr>
        </p:nvSpPr>
        <p:spPr/>
        <p:txBody>
          <a:bodyPr/>
          <a:lstStyle/>
          <a:p>
            <a:r>
              <a:rPr lang="en-US" b="1" dirty="0">
                <a:solidFill>
                  <a:schemeClr val="accent4"/>
                </a:solidFill>
              </a:rPr>
              <a:t>Loading a value</a:t>
            </a:r>
            <a:r>
              <a:rPr lang="en-US" b="1" dirty="0">
                <a:solidFill>
                  <a:schemeClr val="accent2"/>
                </a:solidFill>
              </a:rPr>
              <a:t> </a:t>
            </a:r>
            <a:r>
              <a:rPr lang="en-US" dirty="0"/>
              <a:t>from memory sometimes </a:t>
            </a:r>
            <a:r>
              <a:rPr lang="en-US" b="1" dirty="0">
                <a:solidFill>
                  <a:schemeClr val="accent4"/>
                </a:solidFill>
              </a:rPr>
              <a:t>slower than re-computing it</a:t>
            </a:r>
          </a:p>
          <a:p>
            <a:endParaRPr lang="en-US" dirty="0"/>
          </a:p>
          <a:p>
            <a:r>
              <a:rPr lang="en-US" dirty="0"/>
              <a:t>This is especially true when vectorizing.</a:t>
            </a:r>
          </a:p>
        </p:txBody>
      </p:sp>
      <p:sp>
        <p:nvSpPr>
          <p:cNvPr id="7" name="Slide Number Placeholder 6">
            <a:extLst>
              <a:ext uri="{FF2B5EF4-FFF2-40B4-BE49-F238E27FC236}">
                <a16:creationId xmlns:a16="http://schemas.microsoft.com/office/drawing/2014/main" id="{47CEDACD-A931-4EC2-9332-15C442DDCBC1}"/>
              </a:ext>
            </a:extLst>
          </p:cNvPr>
          <p:cNvSpPr>
            <a:spLocks noGrp="1"/>
          </p:cNvSpPr>
          <p:nvPr>
            <p:ph type="sldNum" sz="quarter" idx="12"/>
          </p:nvPr>
        </p:nvSpPr>
        <p:spPr/>
        <p:txBody>
          <a:bodyPr/>
          <a:lstStyle/>
          <a:p>
            <a:fld id="{EE4B2865-9F4B-463A-924A-394C76877335}" type="slidenum">
              <a:rPr lang="en-US" smtClean="0"/>
              <a:t>11</a:t>
            </a:fld>
            <a:endParaRPr lang="en-US"/>
          </a:p>
        </p:txBody>
      </p:sp>
      <p:sp>
        <p:nvSpPr>
          <p:cNvPr id="4" name="Rectangle 3">
            <a:extLst>
              <a:ext uri="{FF2B5EF4-FFF2-40B4-BE49-F238E27FC236}">
                <a16:creationId xmlns:a16="http://schemas.microsoft.com/office/drawing/2014/main" id="{FE102961-B5BC-4DDA-B520-E0AB78BF671E}"/>
              </a:ext>
            </a:extLst>
          </p:cNvPr>
          <p:cNvSpPr/>
          <p:nvPr/>
        </p:nvSpPr>
        <p:spPr>
          <a:xfrm>
            <a:off x="2297081"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6110A9-49B6-4ECD-A7F2-934A4757E933}"/>
              </a:ext>
            </a:extLst>
          </p:cNvPr>
          <p:cNvSpPr/>
          <p:nvPr/>
        </p:nvSpPr>
        <p:spPr>
          <a:xfrm>
            <a:off x="2622450"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5EF4A7-D4D2-41B7-84C2-6ADEB840D17E}"/>
              </a:ext>
            </a:extLst>
          </p:cNvPr>
          <p:cNvSpPr/>
          <p:nvPr/>
        </p:nvSpPr>
        <p:spPr>
          <a:xfrm>
            <a:off x="2947819"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B10194-2C39-48B1-BBC3-D5ED0BAD65EC}"/>
              </a:ext>
            </a:extLst>
          </p:cNvPr>
          <p:cNvSpPr/>
          <p:nvPr/>
        </p:nvSpPr>
        <p:spPr>
          <a:xfrm>
            <a:off x="3273188"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EE0D93-D679-49B7-8BA3-6CBD69DFFD11}"/>
              </a:ext>
            </a:extLst>
          </p:cNvPr>
          <p:cNvSpPr/>
          <p:nvPr/>
        </p:nvSpPr>
        <p:spPr>
          <a:xfrm>
            <a:off x="3598557"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B7BA99-1EDF-4AB6-9D68-DD7663C657CD}"/>
              </a:ext>
            </a:extLst>
          </p:cNvPr>
          <p:cNvSpPr/>
          <p:nvPr/>
        </p:nvSpPr>
        <p:spPr>
          <a:xfrm>
            <a:off x="3923926"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47A607-B14C-44B8-8726-5E673D26B2FE}"/>
              </a:ext>
            </a:extLst>
          </p:cNvPr>
          <p:cNvSpPr/>
          <p:nvPr/>
        </p:nvSpPr>
        <p:spPr>
          <a:xfrm>
            <a:off x="4249295"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58D650-5F01-4716-8E83-20F6F178C5C8}"/>
              </a:ext>
            </a:extLst>
          </p:cNvPr>
          <p:cNvSpPr/>
          <p:nvPr/>
        </p:nvSpPr>
        <p:spPr>
          <a:xfrm>
            <a:off x="4574664"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C191F08-6366-474C-9520-6901A12516FC}"/>
              </a:ext>
            </a:extLst>
          </p:cNvPr>
          <p:cNvSpPr/>
          <p:nvPr/>
        </p:nvSpPr>
        <p:spPr>
          <a:xfrm>
            <a:off x="4900033"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3E9756-506C-47FE-BA44-7DDD4E63A43F}"/>
              </a:ext>
            </a:extLst>
          </p:cNvPr>
          <p:cNvSpPr/>
          <p:nvPr/>
        </p:nvSpPr>
        <p:spPr>
          <a:xfrm>
            <a:off x="5225402"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0729C86-541E-416F-BED4-2CF0D0F3324D}"/>
              </a:ext>
            </a:extLst>
          </p:cNvPr>
          <p:cNvSpPr/>
          <p:nvPr/>
        </p:nvSpPr>
        <p:spPr>
          <a:xfrm>
            <a:off x="5550771"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D9435A-FBBF-4E7E-A4E2-FFC65B1148A4}"/>
              </a:ext>
            </a:extLst>
          </p:cNvPr>
          <p:cNvSpPr/>
          <p:nvPr/>
        </p:nvSpPr>
        <p:spPr>
          <a:xfrm>
            <a:off x="5876140"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C1F76FF-CA62-4FAA-95FA-E1A19E1FC893}"/>
              </a:ext>
            </a:extLst>
          </p:cNvPr>
          <p:cNvSpPr/>
          <p:nvPr/>
        </p:nvSpPr>
        <p:spPr>
          <a:xfrm>
            <a:off x="6201509"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A3521AA-3492-47EA-90F7-949D752C488E}"/>
              </a:ext>
            </a:extLst>
          </p:cNvPr>
          <p:cNvSpPr/>
          <p:nvPr/>
        </p:nvSpPr>
        <p:spPr>
          <a:xfrm>
            <a:off x="6526878"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A2AC79E-D929-40F5-B0C5-F762DEF67A48}"/>
              </a:ext>
            </a:extLst>
          </p:cNvPr>
          <p:cNvSpPr/>
          <p:nvPr/>
        </p:nvSpPr>
        <p:spPr>
          <a:xfrm>
            <a:off x="2297081" y="4549697"/>
            <a:ext cx="645409" cy="320040"/>
          </a:xfrm>
          <a:prstGeom prst="rect">
            <a:avLst/>
          </a:prstGeom>
          <a:solidFill>
            <a:schemeClr val="accent2">
              <a:alpha val="79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218AB13-8C3A-4A1F-9A05-B5120DC438E7}"/>
              </a:ext>
            </a:extLst>
          </p:cNvPr>
          <p:cNvSpPr/>
          <p:nvPr/>
        </p:nvSpPr>
        <p:spPr>
          <a:xfrm>
            <a:off x="2947819" y="4549697"/>
            <a:ext cx="645409" cy="320040"/>
          </a:xfrm>
          <a:prstGeom prst="rect">
            <a:avLst/>
          </a:prstGeom>
          <a:solidFill>
            <a:schemeClr val="accent2">
              <a:alpha val="79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A76E686-F3CA-4D15-812E-309DCCA7BA04}"/>
              </a:ext>
            </a:extLst>
          </p:cNvPr>
          <p:cNvSpPr txBox="1"/>
          <p:nvPr/>
        </p:nvSpPr>
        <p:spPr>
          <a:xfrm>
            <a:off x="2813136" y="5004673"/>
            <a:ext cx="258708"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15598855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1" grpId="0" animBg="1"/>
      <p:bldP spid="13" grpId="0" animBg="1"/>
      <p:bldP spid="15" grpId="0" animBg="1"/>
      <p:bldP spid="17" grpId="0" animBg="1"/>
      <p:bldP spid="19" grpId="0" animBg="1"/>
      <p:bldP spid="21" grpId="0" animBg="1"/>
      <p:bldP spid="23" grpId="0" animBg="1"/>
      <p:bldP spid="25" grpId="0" animBg="1"/>
      <p:bldP spid="27" grpId="0" animBg="1"/>
      <p:bldP spid="29" grpId="0" animBg="1"/>
      <p:bldP spid="31" grpId="0" animBg="1"/>
      <p:bldP spid="37" grpId="0" animBg="1"/>
      <p:bldP spid="39" grpId="0" animBg="1"/>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8C3E-F590-4CDC-A646-5FD83F951C7C}"/>
              </a:ext>
            </a:extLst>
          </p:cNvPr>
          <p:cNvSpPr>
            <a:spLocks noGrp="1"/>
          </p:cNvSpPr>
          <p:nvPr>
            <p:ph type="title"/>
          </p:nvPr>
        </p:nvSpPr>
        <p:spPr/>
        <p:txBody>
          <a:bodyPr/>
          <a:lstStyle/>
          <a:p>
            <a:r>
              <a:rPr lang="en-US" dirty="0"/>
              <a:t>Redundant work</a:t>
            </a:r>
          </a:p>
        </p:txBody>
      </p:sp>
      <p:sp>
        <p:nvSpPr>
          <p:cNvPr id="3" name="Content Placeholder 2">
            <a:extLst>
              <a:ext uri="{FF2B5EF4-FFF2-40B4-BE49-F238E27FC236}">
                <a16:creationId xmlns:a16="http://schemas.microsoft.com/office/drawing/2014/main" id="{BFF08E4A-5D8F-4596-B61E-E1506133B830}"/>
              </a:ext>
            </a:extLst>
          </p:cNvPr>
          <p:cNvSpPr>
            <a:spLocks noGrp="1"/>
          </p:cNvSpPr>
          <p:nvPr>
            <p:ph idx="1"/>
          </p:nvPr>
        </p:nvSpPr>
        <p:spPr/>
        <p:txBody>
          <a:bodyPr/>
          <a:lstStyle/>
          <a:p>
            <a:r>
              <a:rPr lang="en-US" b="1" dirty="0">
                <a:solidFill>
                  <a:schemeClr val="accent4"/>
                </a:solidFill>
              </a:rPr>
              <a:t>Loading a value</a:t>
            </a:r>
            <a:r>
              <a:rPr lang="en-US" b="1" dirty="0">
                <a:solidFill>
                  <a:schemeClr val="accent2"/>
                </a:solidFill>
              </a:rPr>
              <a:t> </a:t>
            </a:r>
            <a:r>
              <a:rPr lang="en-US" dirty="0"/>
              <a:t>from memory sometimes </a:t>
            </a:r>
            <a:r>
              <a:rPr lang="en-US" b="1" dirty="0">
                <a:solidFill>
                  <a:schemeClr val="accent4"/>
                </a:solidFill>
              </a:rPr>
              <a:t>slower than re-computing it</a:t>
            </a:r>
          </a:p>
          <a:p>
            <a:endParaRPr lang="en-US" dirty="0"/>
          </a:p>
          <a:p>
            <a:r>
              <a:rPr lang="en-US" dirty="0"/>
              <a:t>This is especially true when vectorizing.</a:t>
            </a:r>
          </a:p>
        </p:txBody>
      </p:sp>
      <p:sp>
        <p:nvSpPr>
          <p:cNvPr id="7" name="Slide Number Placeholder 6">
            <a:extLst>
              <a:ext uri="{FF2B5EF4-FFF2-40B4-BE49-F238E27FC236}">
                <a16:creationId xmlns:a16="http://schemas.microsoft.com/office/drawing/2014/main" id="{47CEDACD-A931-4EC2-9332-15C442DDCBC1}"/>
              </a:ext>
            </a:extLst>
          </p:cNvPr>
          <p:cNvSpPr>
            <a:spLocks noGrp="1"/>
          </p:cNvSpPr>
          <p:nvPr>
            <p:ph type="sldNum" sz="quarter" idx="12"/>
          </p:nvPr>
        </p:nvSpPr>
        <p:spPr/>
        <p:txBody>
          <a:bodyPr/>
          <a:lstStyle/>
          <a:p>
            <a:fld id="{EE4B2865-9F4B-463A-924A-394C76877335}" type="slidenum">
              <a:rPr lang="en-US" smtClean="0"/>
              <a:t>12</a:t>
            </a:fld>
            <a:endParaRPr lang="en-US"/>
          </a:p>
        </p:txBody>
      </p:sp>
      <p:sp>
        <p:nvSpPr>
          <p:cNvPr id="4" name="Rectangle 3">
            <a:extLst>
              <a:ext uri="{FF2B5EF4-FFF2-40B4-BE49-F238E27FC236}">
                <a16:creationId xmlns:a16="http://schemas.microsoft.com/office/drawing/2014/main" id="{FE102961-B5BC-4DDA-B520-E0AB78BF671E}"/>
              </a:ext>
            </a:extLst>
          </p:cNvPr>
          <p:cNvSpPr/>
          <p:nvPr/>
        </p:nvSpPr>
        <p:spPr>
          <a:xfrm>
            <a:off x="2297081"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6110A9-49B6-4ECD-A7F2-934A4757E933}"/>
              </a:ext>
            </a:extLst>
          </p:cNvPr>
          <p:cNvSpPr/>
          <p:nvPr/>
        </p:nvSpPr>
        <p:spPr>
          <a:xfrm>
            <a:off x="2622450"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5EF4A7-D4D2-41B7-84C2-6ADEB840D17E}"/>
              </a:ext>
            </a:extLst>
          </p:cNvPr>
          <p:cNvSpPr/>
          <p:nvPr/>
        </p:nvSpPr>
        <p:spPr>
          <a:xfrm>
            <a:off x="2947819"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B10194-2C39-48B1-BBC3-D5ED0BAD65EC}"/>
              </a:ext>
            </a:extLst>
          </p:cNvPr>
          <p:cNvSpPr/>
          <p:nvPr/>
        </p:nvSpPr>
        <p:spPr>
          <a:xfrm>
            <a:off x="3273188"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EE0D93-D679-49B7-8BA3-6CBD69DFFD11}"/>
              </a:ext>
            </a:extLst>
          </p:cNvPr>
          <p:cNvSpPr/>
          <p:nvPr/>
        </p:nvSpPr>
        <p:spPr>
          <a:xfrm>
            <a:off x="3598557"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B7BA99-1EDF-4AB6-9D68-DD7663C657CD}"/>
              </a:ext>
            </a:extLst>
          </p:cNvPr>
          <p:cNvSpPr/>
          <p:nvPr/>
        </p:nvSpPr>
        <p:spPr>
          <a:xfrm>
            <a:off x="3923926"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47A607-B14C-44B8-8726-5E673D26B2FE}"/>
              </a:ext>
            </a:extLst>
          </p:cNvPr>
          <p:cNvSpPr/>
          <p:nvPr/>
        </p:nvSpPr>
        <p:spPr>
          <a:xfrm>
            <a:off x="4249295"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58D650-5F01-4716-8E83-20F6F178C5C8}"/>
              </a:ext>
            </a:extLst>
          </p:cNvPr>
          <p:cNvSpPr/>
          <p:nvPr/>
        </p:nvSpPr>
        <p:spPr>
          <a:xfrm>
            <a:off x="4574664"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C191F08-6366-474C-9520-6901A12516FC}"/>
              </a:ext>
            </a:extLst>
          </p:cNvPr>
          <p:cNvSpPr/>
          <p:nvPr/>
        </p:nvSpPr>
        <p:spPr>
          <a:xfrm>
            <a:off x="4900033"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3E9756-506C-47FE-BA44-7DDD4E63A43F}"/>
              </a:ext>
            </a:extLst>
          </p:cNvPr>
          <p:cNvSpPr/>
          <p:nvPr/>
        </p:nvSpPr>
        <p:spPr>
          <a:xfrm>
            <a:off x="5225402"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0729C86-541E-416F-BED4-2CF0D0F3324D}"/>
              </a:ext>
            </a:extLst>
          </p:cNvPr>
          <p:cNvSpPr/>
          <p:nvPr/>
        </p:nvSpPr>
        <p:spPr>
          <a:xfrm>
            <a:off x="5550771"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D9435A-FBBF-4E7E-A4E2-FFC65B1148A4}"/>
              </a:ext>
            </a:extLst>
          </p:cNvPr>
          <p:cNvSpPr/>
          <p:nvPr/>
        </p:nvSpPr>
        <p:spPr>
          <a:xfrm>
            <a:off x="5876140"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C1F76FF-CA62-4FAA-95FA-E1A19E1FC893}"/>
              </a:ext>
            </a:extLst>
          </p:cNvPr>
          <p:cNvSpPr/>
          <p:nvPr/>
        </p:nvSpPr>
        <p:spPr>
          <a:xfrm>
            <a:off x="6201509"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A3521AA-3492-47EA-90F7-949D752C488E}"/>
              </a:ext>
            </a:extLst>
          </p:cNvPr>
          <p:cNvSpPr/>
          <p:nvPr/>
        </p:nvSpPr>
        <p:spPr>
          <a:xfrm>
            <a:off x="6526878"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856202-9899-447C-8277-C4A03E3D284B}"/>
              </a:ext>
            </a:extLst>
          </p:cNvPr>
          <p:cNvSpPr/>
          <p:nvPr/>
        </p:nvSpPr>
        <p:spPr>
          <a:xfrm>
            <a:off x="3593228" y="4549697"/>
            <a:ext cx="645409" cy="320040"/>
          </a:xfrm>
          <a:prstGeom prst="rect">
            <a:avLst/>
          </a:prstGeom>
          <a:solidFill>
            <a:schemeClr val="accent2">
              <a:alpha val="79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204A8A-FD77-457F-A9E6-E4729A595F37}"/>
              </a:ext>
            </a:extLst>
          </p:cNvPr>
          <p:cNvSpPr/>
          <p:nvPr/>
        </p:nvSpPr>
        <p:spPr>
          <a:xfrm>
            <a:off x="4243966" y="4549697"/>
            <a:ext cx="645409" cy="320040"/>
          </a:xfrm>
          <a:prstGeom prst="rect">
            <a:avLst/>
          </a:prstGeom>
          <a:solidFill>
            <a:schemeClr val="accent2">
              <a:alpha val="79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552680B-DE25-4C06-8BB9-B050D5D33E6E}"/>
              </a:ext>
            </a:extLst>
          </p:cNvPr>
          <p:cNvSpPr txBox="1"/>
          <p:nvPr/>
        </p:nvSpPr>
        <p:spPr>
          <a:xfrm>
            <a:off x="2813136" y="5004673"/>
            <a:ext cx="258708" cy="369332"/>
          </a:xfrm>
          <a:prstGeom prst="rect">
            <a:avLst/>
          </a:prstGeom>
          <a:noFill/>
        </p:spPr>
        <p:txBody>
          <a:bodyPr wrap="square" rtlCol="0">
            <a:spAutoFit/>
          </a:bodyPr>
          <a:lstStyle/>
          <a:p>
            <a:pPr algn="ctr"/>
            <a:r>
              <a:rPr lang="en-US" dirty="0"/>
              <a:t>1</a:t>
            </a:r>
          </a:p>
        </p:txBody>
      </p:sp>
      <p:sp>
        <p:nvSpPr>
          <p:cNvPr id="14" name="TextBox 13">
            <a:extLst>
              <a:ext uri="{FF2B5EF4-FFF2-40B4-BE49-F238E27FC236}">
                <a16:creationId xmlns:a16="http://schemas.microsoft.com/office/drawing/2014/main" id="{A2D15B0F-5021-4745-8D43-5A2810400512}"/>
              </a:ext>
            </a:extLst>
          </p:cNvPr>
          <p:cNvSpPr txBox="1"/>
          <p:nvPr/>
        </p:nvSpPr>
        <p:spPr>
          <a:xfrm>
            <a:off x="4109283" y="5004673"/>
            <a:ext cx="258708" cy="369332"/>
          </a:xfrm>
          <a:prstGeom prst="rect">
            <a:avLst/>
          </a:prstGeom>
          <a:noFill/>
        </p:spPr>
        <p:txBody>
          <a:bodyPr wrap="square" rtlCol="0">
            <a:spAutoFit/>
          </a:bodyPr>
          <a:lstStyle/>
          <a:p>
            <a:pPr algn="ctr"/>
            <a:r>
              <a:rPr lang="en-US" dirty="0"/>
              <a:t>2</a:t>
            </a:r>
          </a:p>
        </p:txBody>
      </p:sp>
    </p:spTree>
    <p:extLst>
      <p:ext uri="{BB962C8B-B14F-4D97-AF65-F5344CB8AC3E}">
        <p14:creationId xmlns:p14="http://schemas.microsoft.com/office/powerpoint/2010/main" val="35184500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8C3E-F590-4CDC-A646-5FD83F951C7C}"/>
              </a:ext>
            </a:extLst>
          </p:cNvPr>
          <p:cNvSpPr>
            <a:spLocks noGrp="1"/>
          </p:cNvSpPr>
          <p:nvPr>
            <p:ph type="title"/>
          </p:nvPr>
        </p:nvSpPr>
        <p:spPr/>
        <p:txBody>
          <a:bodyPr/>
          <a:lstStyle/>
          <a:p>
            <a:r>
              <a:rPr lang="en-US" dirty="0"/>
              <a:t>Redundant work</a:t>
            </a:r>
          </a:p>
        </p:txBody>
      </p:sp>
      <p:sp>
        <p:nvSpPr>
          <p:cNvPr id="3" name="Content Placeholder 2">
            <a:extLst>
              <a:ext uri="{FF2B5EF4-FFF2-40B4-BE49-F238E27FC236}">
                <a16:creationId xmlns:a16="http://schemas.microsoft.com/office/drawing/2014/main" id="{BFF08E4A-5D8F-4596-B61E-E1506133B830}"/>
              </a:ext>
            </a:extLst>
          </p:cNvPr>
          <p:cNvSpPr>
            <a:spLocks noGrp="1"/>
          </p:cNvSpPr>
          <p:nvPr>
            <p:ph idx="1"/>
          </p:nvPr>
        </p:nvSpPr>
        <p:spPr/>
        <p:txBody>
          <a:bodyPr/>
          <a:lstStyle/>
          <a:p>
            <a:r>
              <a:rPr lang="en-US" b="1" dirty="0">
                <a:solidFill>
                  <a:schemeClr val="accent4"/>
                </a:solidFill>
              </a:rPr>
              <a:t>Loading a value</a:t>
            </a:r>
            <a:r>
              <a:rPr lang="en-US" b="1" dirty="0">
                <a:solidFill>
                  <a:schemeClr val="accent2"/>
                </a:solidFill>
              </a:rPr>
              <a:t> </a:t>
            </a:r>
            <a:r>
              <a:rPr lang="en-US" dirty="0"/>
              <a:t>from memory sometimes </a:t>
            </a:r>
            <a:r>
              <a:rPr lang="en-US" b="1" dirty="0">
                <a:solidFill>
                  <a:schemeClr val="accent4"/>
                </a:solidFill>
              </a:rPr>
              <a:t>slower than re-computing it</a:t>
            </a:r>
          </a:p>
          <a:p>
            <a:endParaRPr lang="en-US" dirty="0"/>
          </a:p>
          <a:p>
            <a:r>
              <a:rPr lang="en-US" dirty="0"/>
              <a:t>This is especially true when vectorizing.</a:t>
            </a:r>
          </a:p>
        </p:txBody>
      </p:sp>
      <p:sp>
        <p:nvSpPr>
          <p:cNvPr id="7" name="Slide Number Placeholder 6">
            <a:extLst>
              <a:ext uri="{FF2B5EF4-FFF2-40B4-BE49-F238E27FC236}">
                <a16:creationId xmlns:a16="http://schemas.microsoft.com/office/drawing/2014/main" id="{47CEDACD-A931-4EC2-9332-15C442DDCBC1}"/>
              </a:ext>
            </a:extLst>
          </p:cNvPr>
          <p:cNvSpPr>
            <a:spLocks noGrp="1"/>
          </p:cNvSpPr>
          <p:nvPr>
            <p:ph type="sldNum" sz="quarter" idx="12"/>
          </p:nvPr>
        </p:nvSpPr>
        <p:spPr/>
        <p:txBody>
          <a:bodyPr/>
          <a:lstStyle/>
          <a:p>
            <a:fld id="{EE4B2865-9F4B-463A-924A-394C76877335}" type="slidenum">
              <a:rPr lang="en-US" smtClean="0"/>
              <a:t>13</a:t>
            </a:fld>
            <a:endParaRPr lang="en-US"/>
          </a:p>
        </p:txBody>
      </p:sp>
      <p:sp>
        <p:nvSpPr>
          <p:cNvPr id="4" name="Rectangle 3">
            <a:extLst>
              <a:ext uri="{FF2B5EF4-FFF2-40B4-BE49-F238E27FC236}">
                <a16:creationId xmlns:a16="http://schemas.microsoft.com/office/drawing/2014/main" id="{FE102961-B5BC-4DDA-B520-E0AB78BF671E}"/>
              </a:ext>
            </a:extLst>
          </p:cNvPr>
          <p:cNvSpPr/>
          <p:nvPr/>
        </p:nvSpPr>
        <p:spPr>
          <a:xfrm>
            <a:off x="2297081"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6110A9-49B6-4ECD-A7F2-934A4757E933}"/>
              </a:ext>
            </a:extLst>
          </p:cNvPr>
          <p:cNvSpPr/>
          <p:nvPr/>
        </p:nvSpPr>
        <p:spPr>
          <a:xfrm>
            <a:off x="2622450"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5EF4A7-D4D2-41B7-84C2-6ADEB840D17E}"/>
              </a:ext>
            </a:extLst>
          </p:cNvPr>
          <p:cNvSpPr/>
          <p:nvPr/>
        </p:nvSpPr>
        <p:spPr>
          <a:xfrm>
            <a:off x="2947819"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B10194-2C39-48B1-BBC3-D5ED0BAD65EC}"/>
              </a:ext>
            </a:extLst>
          </p:cNvPr>
          <p:cNvSpPr/>
          <p:nvPr/>
        </p:nvSpPr>
        <p:spPr>
          <a:xfrm>
            <a:off x="3273188"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EE0D93-D679-49B7-8BA3-6CBD69DFFD11}"/>
              </a:ext>
            </a:extLst>
          </p:cNvPr>
          <p:cNvSpPr/>
          <p:nvPr/>
        </p:nvSpPr>
        <p:spPr>
          <a:xfrm>
            <a:off x="3598557"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B7BA99-1EDF-4AB6-9D68-DD7663C657CD}"/>
              </a:ext>
            </a:extLst>
          </p:cNvPr>
          <p:cNvSpPr/>
          <p:nvPr/>
        </p:nvSpPr>
        <p:spPr>
          <a:xfrm>
            <a:off x="3923926"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47A607-B14C-44B8-8726-5E673D26B2FE}"/>
              </a:ext>
            </a:extLst>
          </p:cNvPr>
          <p:cNvSpPr/>
          <p:nvPr/>
        </p:nvSpPr>
        <p:spPr>
          <a:xfrm>
            <a:off x="4249295"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58D650-5F01-4716-8E83-20F6F178C5C8}"/>
              </a:ext>
            </a:extLst>
          </p:cNvPr>
          <p:cNvSpPr/>
          <p:nvPr/>
        </p:nvSpPr>
        <p:spPr>
          <a:xfrm>
            <a:off x="4574664"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C191F08-6366-474C-9520-6901A12516FC}"/>
              </a:ext>
            </a:extLst>
          </p:cNvPr>
          <p:cNvSpPr/>
          <p:nvPr/>
        </p:nvSpPr>
        <p:spPr>
          <a:xfrm>
            <a:off x="4900033"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3E9756-506C-47FE-BA44-7DDD4E63A43F}"/>
              </a:ext>
            </a:extLst>
          </p:cNvPr>
          <p:cNvSpPr/>
          <p:nvPr/>
        </p:nvSpPr>
        <p:spPr>
          <a:xfrm>
            <a:off x="5225402"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0729C86-541E-416F-BED4-2CF0D0F3324D}"/>
              </a:ext>
            </a:extLst>
          </p:cNvPr>
          <p:cNvSpPr/>
          <p:nvPr/>
        </p:nvSpPr>
        <p:spPr>
          <a:xfrm>
            <a:off x="5550771"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D9435A-FBBF-4E7E-A4E2-FFC65B1148A4}"/>
              </a:ext>
            </a:extLst>
          </p:cNvPr>
          <p:cNvSpPr/>
          <p:nvPr/>
        </p:nvSpPr>
        <p:spPr>
          <a:xfrm>
            <a:off x="5876140"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C1F76FF-CA62-4FAA-95FA-E1A19E1FC893}"/>
              </a:ext>
            </a:extLst>
          </p:cNvPr>
          <p:cNvSpPr/>
          <p:nvPr/>
        </p:nvSpPr>
        <p:spPr>
          <a:xfrm>
            <a:off x="6201509"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A3521AA-3492-47EA-90F7-949D752C488E}"/>
              </a:ext>
            </a:extLst>
          </p:cNvPr>
          <p:cNvSpPr/>
          <p:nvPr/>
        </p:nvSpPr>
        <p:spPr>
          <a:xfrm>
            <a:off x="6526878"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BE7582-ABE0-40A1-BCD9-393C4710E315}"/>
              </a:ext>
            </a:extLst>
          </p:cNvPr>
          <p:cNvSpPr/>
          <p:nvPr/>
        </p:nvSpPr>
        <p:spPr>
          <a:xfrm>
            <a:off x="4894704" y="4549697"/>
            <a:ext cx="645409" cy="320040"/>
          </a:xfrm>
          <a:prstGeom prst="rect">
            <a:avLst/>
          </a:prstGeom>
          <a:solidFill>
            <a:schemeClr val="accent2">
              <a:alpha val="79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75EB6-E978-4FC1-827C-D72356992CA8}"/>
              </a:ext>
            </a:extLst>
          </p:cNvPr>
          <p:cNvSpPr/>
          <p:nvPr/>
        </p:nvSpPr>
        <p:spPr>
          <a:xfrm>
            <a:off x="5545442" y="4549697"/>
            <a:ext cx="645409" cy="320040"/>
          </a:xfrm>
          <a:prstGeom prst="rect">
            <a:avLst/>
          </a:prstGeom>
          <a:solidFill>
            <a:schemeClr val="accent2">
              <a:alpha val="79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5867EEF-A76F-43A8-BC6B-FDE8FC432049}"/>
              </a:ext>
            </a:extLst>
          </p:cNvPr>
          <p:cNvSpPr txBox="1"/>
          <p:nvPr/>
        </p:nvSpPr>
        <p:spPr>
          <a:xfrm>
            <a:off x="2813136" y="5004673"/>
            <a:ext cx="258708" cy="369332"/>
          </a:xfrm>
          <a:prstGeom prst="rect">
            <a:avLst/>
          </a:prstGeom>
          <a:noFill/>
        </p:spPr>
        <p:txBody>
          <a:bodyPr wrap="square" rtlCol="0">
            <a:spAutoFit/>
          </a:bodyPr>
          <a:lstStyle/>
          <a:p>
            <a:pPr algn="ctr"/>
            <a:r>
              <a:rPr lang="en-US" dirty="0"/>
              <a:t>1</a:t>
            </a:r>
          </a:p>
        </p:txBody>
      </p:sp>
      <p:sp>
        <p:nvSpPr>
          <p:cNvPr id="12" name="TextBox 11">
            <a:extLst>
              <a:ext uri="{FF2B5EF4-FFF2-40B4-BE49-F238E27FC236}">
                <a16:creationId xmlns:a16="http://schemas.microsoft.com/office/drawing/2014/main" id="{791BF281-383F-4EC7-8F54-6DA5492CAA0D}"/>
              </a:ext>
            </a:extLst>
          </p:cNvPr>
          <p:cNvSpPr txBox="1"/>
          <p:nvPr/>
        </p:nvSpPr>
        <p:spPr>
          <a:xfrm>
            <a:off x="4109283" y="5004673"/>
            <a:ext cx="258708" cy="369332"/>
          </a:xfrm>
          <a:prstGeom prst="rect">
            <a:avLst/>
          </a:prstGeom>
          <a:noFill/>
        </p:spPr>
        <p:txBody>
          <a:bodyPr wrap="square" rtlCol="0">
            <a:spAutoFit/>
          </a:bodyPr>
          <a:lstStyle/>
          <a:p>
            <a:pPr algn="ctr"/>
            <a:r>
              <a:rPr lang="en-US" dirty="0"/>
              <a:t>2</a:t>
            </a:r>
          </a:p>
        </p:txBody>
      </p:sp>
      <p:sp>
        <p:nvSpPr>
          <p:cNvPr id="14" name="TextBox 13">
            <a:extLst>
              <a:ext uri="{FF2B5EF4-FFF2-40B4-BE49-F238E27FC236}">
                <a16:creationId xmlns:a16="http://schemas.microsoft.com/office/drawing/2014/main" id="{C81E60C7-A5AF-46C8-8D59-749304427393}"/>
              </a:ext>
            </a:extLst>
          </p:cNvPr>
          <p:cNvSpPr txBox="1"/>
          <p:nvPr/>
        </p:nvSpPr>
        <p:spPr>
          <a:xfrm>
            <a:off x="5410759" y="5004673"/>
            <a:ext cx="258708" cy="369332"/>
          </a:xfrm>
          <a:prstGeom prst="rect">
            <a:avLst/>
          </a:prstGeom>
          <a:noFill/>
        </p:spPr>
        <p:txBody>
          <a:bodyPr wrap="square" rtlCol="0">
            <a:spAutoFit/>
          </a:bodyPr>
          <a:lstStyle/>
          <a:p>
            <a:pPr algn="ctr"/>
            <a:r>
              <a:rPr lang="en-US" dirty="0"/>
              <a:t>3</a:t>
            </a:r>
          </a:p>
        </p:txBody>
      </p:sp>
    </p:spTree>
    <p:extLst>
      <p:ext uri="{BB962C8B-B14F-4D97-AF65-F5344CB8AC3E}">
        <p14:creationId xmlns:p14="http://schemas.microsoft.com/office/powerpoint/2010/main" val="9445672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8C3E-F590-4CDC-A646-5FD83F951C7C}"/>
              </a:ext>
            </a:extLst>
          </p:cNvPr>
          <p:cNvSpPr>
            <a:spLocks noGrp="1"/>
          </p:cNvSpPr>
          <p:nvPr>
            <p:ph type="title"/>
          </p:nvPr>
        </p:nvSpPr>
        <p:spPr/>
        <p:txBody>
          <a:bodyPr/>
          <a:lstStyle/>
          <a:p>
            <a:r>
              <a:rPr lang="en-US" dirty="0"/>
              <a:t>Redundant work</a:t>
            </a:r>
          </a:p>
        </p:txBody>
      </p:sp>
      <p:sp>
        <p:nvSpPr>
          <p:cNvPr id="3" name="Content Placeholder 2">
            <a:extLst>
              <a:ext uri="{FF2B5EF4-FFF2-40B4-BE49-F238E27FC236}">
                <a16:creationId xmlns:a16="http://schemas.microsoft.com/office/drawing/2014/main" id="{BFF08E4A-5D8F-4596-B61E-E1506133B830}"/>
              </a:ext>
            </a:extLst>
          </p:cNvPr>
          <p:cNvSpPr>
            <a:spLocks noGrp="1"/>
          </p:cNvSpPr>
          <p:nvPr>
            <p:ph idx="1"/>
          </p:nvPr>
        </p:nvSpPr>
        <p:spPr/>
        <p:txBody>
          <a:bodyPr/>
          <a:lstStyle/>
          <a:p>
            <a:r>
              <a:rPr lang="en-US" b="1" dirty="0">
                <a:solidFill>
                  <a:schemeClr val="accent4"/>
                </a:solidFill>
              </a:rPr>
              <a:t>Loading a value</a:t>
            </a:r>
            <a:r>
              <a:rPr lang="en-US" b="1" dirty="0">
                <a:solidFill>
                  <a:schemeClr val="accent2"/>
                </a:solidFill>
              </a:rPr>
              <a:t> </a:t>
            </a:r>
            <a:r>
              <a:rPr lang="en-US" dirty="0"/>
              <a:t>from memory sometimes </a:t>
            </a:r>
            <a:r>
              <a:rPr lang="en-US" b="1" dirty="0">
                <a:solidFill>
                  <a:schemeClr val="accent4"/>
                </a:solidFill>
              </a:rPr>
              <a:t>slower than re-computing it</a:t>
            </a:r>
          </a:p>
          <a:p>
            <a:endParaRPr lang="en-US" dirty="0"/>
          </a:p>
          <a:p>
            <a:r>
              <a:rPr lang="en-US" dirty="0"/>
              <a:t>This is especially true when vectorizing.</a:t>
            </a:r>
          </a:p>
        </p:txBody>
      </p:sp>
      <p:sp>
        <p:nvSpPr>
          <p:cNvPr id="7" name="Slide Number Placeholder 6">
            <a:extLst>
              <a:ext uri="{FF2B5EF4-FFF2-40B4-BE49-F238E27FC236}">
                <a16:creationId xmlns:a16="http://schemas.microsoft.com/office/drawing/2014/main" id="{47CEDACD-A931-4EC2-9332-15C442DDCBC1}"/>
              </a:ext>
            </a:extLst>
          </p:cNvPr>
          <p:cNvSpPr>
            <a:spLocks noGrp="1"/>
          </p:cNvSpPr>
          <p:nvPr>
            <p:ph type="sldNum" sz="quarter" idx="12"/>
          </p:nvPr>
        </p:nvSpPr>
        <p:spPr/>
        <p:txBody>
          <a:bodyPr/>
          <a:lstStyle/>
          <a:p>
            <a:fld id="{EE4B2865-9F4B-463A-924A-394C76877335}" type="slidenum">
              <a:rPr lang="en-US" smtClean="0"/>
              <a:t>14</a:t>
            </a:fld>
            <a:endParaRPr lang="en-US"/>
          </a:p>
        </p:txBody>
      </p:sp>
      <p:sp>
        <p:nvSpPr>
          <p:cNvPr id="4" name="Rectangle 3">
            <a:extLst>
              <a:ext uri="{FF2B5EF4-FFF2-40B4-BE49-F238E27FC236}">
                <a16:creationId xmlns:a16="http://schemas.microsoft.com/office/drawing/2014/main" id="{FE102961-B5BC-4DDA-B520-E0AB78BF671E}"/>
              </a:ext>
            </a:extLst>
          </p:cNvPr>
          <p:cNvSpPr/>
          <p:nvPr/>
        </p:nvSpPr>
        <p:spPr>
          <a:xfrm>
            <a:off x="2297081"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6110A9-49B6-4ECD-A7F2-934A4757E933}"/>
              </a:ext>
            </a:extLst>
          </p:cNvPr>
          <p:cNvSpPr/>
          <p:nvPr/>
        </p:nvSpPr>
        <p:spPr>
          <a:xfrm>
            <a:off x="2622450"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5EF4A7-D4D2-41B7-84C2-6ADEB840D17E}"/>
              </a:ext>
            </a:extLst>
          </p:cNvPr>
          <p:cNvSpPr/>
          <p:nvPr/>
        </p:nvSpPr>
        <p:spPr>
          <a:xfrm>
            <a:off x="2947819"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B10194-2C39-48B1-BBC3-D5ED0BAD65EC}"/>
              </a:ext>
            </a:extLst>
          </p:cNvPr>
          <p:cNvSpPr/>
          <p:nvPr/>
        </p:nvSpPr>
        <p:spPr>
          <a:xfrm>
            <a:off x="3273188"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EE0D93-D679-49B7-8BA3-6CBD69DFFD11}"/>
              </a:ext>
            </a:extLst>
          </p:cNvPr>
          <p:cNvSpPr/>
          <p:nvPr/>
        </p:nvSpPr>
        <p:spPr>
          <a:xfrm>
            <a:off x="3598557"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B7BA99-1EDF-4AB6-9D68-DD7663C657CD}"/>
              </a:ext>
            </a:extLst>
          </p:cNvPr>
          <p:cNvSpPr/>
          <p:nvPr/>
        </p:nvSpPr>
        <p:spPr>
          <a:xfrm>
            <a:off x="3923926"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47A607-B14C-44B8-8726-5E673D26B2FE}"/>
              </a:ext>
            </a:extLst>
          </p:cNvPr>
          <p:cNvSpPr/>
          <p:nvPr/>
        </p:nvSpPr>
        <p:spPr>
          <a:xfrm>
            <a:off x="4249295"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58D650-5F01-4716-8E83-20F6F178C5C8}"/>
              </a:ext>
            </a:extLst>
          </p:cNvPr>
          <p:cNvSpPr/>
          <p:nvPr/>
        </p:nvSpPr>
        <p:spPr>
          <a:xfrm>
            <a:off x="4574664"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C191F08-6366-474C-9520-6901A12516FC}"/>
              </a:ext>
            </a:extLst>
          </p:cNvPr>
          <p:cNvSpPr/>
          <p:nvPr/>
        </p:nvSpPr>
        <p:spPr>
          <a:xfrm>
            <a:off x="4900033"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3E9756-506C-47FE-BA44-7DDD4E63A43F}"/>
              </a:ext>
            </a:extLst>
          </p:cNvPr>
          <p:cNvSpPr/>
          <p:nvPr/>
        </p:nvSpPr>
        <p:spPr>
          <a:xfrm>
            <a:off x="5225402"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0729C86-541E-416F-BED4-2CF0D0F3324D}"/>
              </a:ext>
            </a:extLst>
          </p:cNvPr>
          <p:cNvSpPr/>
          <p:nvPr/>
        </p:nvSpPr>
        <p:spPr>
          <a:xfrm>
            <a:off x="5550771"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D9435A-FBBF-4E7E-A4E2-FFC65B1148A4}"/>
              </a:ext>
            </a:extLst>
          </p:cNvPr>
          <p:cNvSpPr/>
          <p:nvPr/>
        </p:nvSpPr>
        <p:spPr>
          <a:xfrm>
            <a:off x="5876140" y="4549697"/>
            <a:ext cx="320040" cy="32004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C1F76FF-CA62-4FAA-95FA-E1A19E1FC893}"/>
              </a:ext>
            </a:extLst>
          </p:cNvPr>
          <p:cNvSpPr/>
          <p:nvPr/>
        </p:nvSpPr>
        <p:spPr>
          <a:xfrm>
            <a:off x="6201509"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A3521AA-3492-47EA-90F7-949D752C488E}"/>
              </a:ext>
            </a:extLst>
          </p:cNvPr>
          <p:cNvSpPr/>
          <p:nvPr/>
        </p:nvSpPr>
        <p:spPr>
          <a:xfrm>
            <a:off x="6526878" y="4549697"/>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957C4E-39CB-4D3D-AD9A-4E99183C3967}"/>
              </a:ext>
            </a:extLst>
          </p:cNvPr>
          <p:cNvSpPr/>
          <p:nvPr/>
        </p:nvSpPr>
        <p:spPr>
          <a:xfrm>
            <a:off x="5550771" y="4549697"/>
            <a:ext cx="645409" cy="320040"/>
          </a:xfrm>
          <a:prstGeom prst="rect">
            <a:avLst/>
          </a:prstGeom>
          <a:solidFill>
            <a:schemeClr val="accent4">
              <a:alpha val="79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8087CF-E301-4738-A42E-E49DC3FB90BC}"/>
              </a:ext>
            </a:extLst>
          </p:cNvPr>
          <p:cNvSpPr/>
          <p:nvPr/>
        </p:nvSpPr>
        <p:spPr>
          <a:xfrm>
            <a:off x="6201509" y="4549697"/>
            <a:ext cx="645409" cy="320040"/>
          </a:xfrm>
          <a:prstGeom prst="rect">
            <a:avLst/>
          </a:prstGeom>
          <a:solidFill>
            <a:schemeClr val="accent2">
              <a:alpha val="79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A01FCA4-CDA4-4C3A-8574-B02E5C523C61}"/>
              </a:ext>
            </a:extLst>
          </p:cNvPr>
          <p:cNvSpPr txBox="1"/>
          <p:nvPr/>
        </p:nvSpPr>
        <p:spPr>
          <a:xfrm>
            <a:off x="2813136" y="5004673"/>
            <a:ext cx="258708" cy="369332"/>
          </a:xfrm>
          <a:prstGeom prst="rect">
            <a:avLst/>
          </a:prstGeom>
          <a:noFill/>
        </p:spPr>
        <p:txBody>
          <a:bodyPr wrap="square" rtlCol="0">
            <a:spAutoFit/>
          </a:bodyPr>
          <a:lstStyle/>
          <a:p>
            <a:pPr algn="ctr"/>
            <a:r>
              <a:rPr lang="en-US" dirty="0"/>
              <a:t>1</a:t>
            </a:r>
          </a:p>
        </p:txBody>
      </p:sp>
      <p:sp>
        <p:nvSpPr>
          <p:cNvPr id="14" name="TextBox 13">
            <a:extLst>
              <a:ext uri="{FF2B5EF4-FFF2-40B4-BE49-F238E27FC236}">
                <a16:creationId xmlns:a16="http://schemas.microsoft.com/office/drawing/2014/main" id="{2AC7ED01-401B-4E6E-9FD9-16F10C190132}"/>
              </a:ext>
            </a:extLst>
          </p:cNvPr>
          <p:cNvSpPr txBox="1"/>
          <p:nvPr/>
        </p:nvSpPr>
        <p:spPr>
          <a:xfrm>
            <a:off x="4109283" y="5004673"/>
            <a:ext cx="258708" cy="369332"/>
          </a:xfrm>
          <a:prstGeom prst="rect">
            <a:avLst/>
          </a:prstGeom>
          <a:noFill/>
        </p:spPr>
        <p:txBody>
          <a:bodyPr wrap="square" rtlCol="0">
            <a:spAutoFit/>
          </a:bodyPr>
          <a:lstStyle/>
          <a:p>
            <a:pPr algn="ctr"/>
            <a:r>
              <a:rPr lang="en-US" dirty="0"/>
              <a:t>2</a:t>
            </a:r>
          </a:p>
        </p:txBody>
      </p:sp>
      <p:sp>
        <p:nvSpPr>
          <p:cNvPr id="16" name="TextBox 15">
            <a:extLst>
              <a:ext uri="{FF2B5EF4-FFF2-40B4-BE49-F238E27FC236}">
                <a16:creationId xmlns:a16="http://schemas.microsoft.com/office/drawing/2014/main" id="{D7F2D775-B9BB-49F3-B11B-F356FB755182}"/>
              </a:ext>
            </a:extLst>
          </p:cNvPr>
          <p:cNvSpPr txBox="1"/>
          <p:nvPr/>
        </p:nvSpPr>
        <p:spPr>
          <a:xfrm>
            <a:off x="5410759" y="5004673"/>
            <a:ext cx="258708" cy="369332"/>
          </a:xfrm>
          <a:prstGeom prst="rect">
            <a:avLst/>
          </a:prstGeom>
          <a:noFill/>
        </p:spPr>
        <p:txBody>
          <a:bodyPr wrap="square" rtlCol="0">
            <a:spAutoFit/>
          </a:bodyPr>
          <a:lstStyle/>
          <a:p>
            <a:pPr algn="ctr"/>
            <a:r>
              <a:rPr lang="en-US" dirty="0"/>
              <a:t>3</a:t>
            </a:r>
          </a:p>
        </p:txBody>
      </p:sp>
      <p:sp>
        <p:nvSpPr>
          <p:cNvPr id="18" name="TextBox 17">
            <a:extLst>
              <a:ext uri="{FF2B5EF4-FFF2-40B4-BE49-F238E27FC236}">
                <a16:creationId xmlns:a16="http://schemas.microsoft.com/office/drawing/2014/main" id="{44F764E8-DB59-429C-BC2A-7D8B5B8EDE3D}"/>
              </a:ext>
            </a:extLst>
          </p:cNvPr>
          <p:cNvSpPr txBox="1"/>
          <p:nvPr/>
        </p:nvSpPr>
        <p:spPr>
          <a:xfrm>
            <a:off x="5968818" y="5004673"/>
            <a:ext cx="454723" cy="369332"/>
          </a:xfrm>
          <a:prstGeom prst="rect">
            <a:avLst/>
          </a:prstGeom>
          <a:noFill/>
        </p:spPr>
        <p:txBody>
          <a:bodyPr wrap="square" rtlCol="0">
            <a:spAutoFit/>
          </a:bodyPr>
          <a:lstStyle/>
          <a:p>
            <a:pPr algn="ctr"/>
            <a:r>
              <a:rPr lang="en-US" dirty="0"/>
              <a:t>4</a:t>
            </a:r>
          </a:p>
        </p:txBody>
      </p:sp>
      <p:sp>
        <p:nvSpPr>
          <p:cNvPr id="33" name="TextBox 32">
            <a:extLst>
              <a:ext uri="{FF2B5EF4-FFF2-40B4-BE49-F238E27FC236}">
                <a16:creationId xmlns:a16="http://schemas.microsoft.com/office/drawing/2014/main" id="{51CE9489-15FE-425F-BA4C-B431A2EA3616}"/>
              </a:ext>
            </a:extLst>
          </p:cNvPr>
          <p:cNvSpPr txBox="1"/>
          <p:nvPr/>
        </p:nvSpPr>
        <p:spPr>
          <a:xfrm>
            <a:off x="6187992" y="4112897"/>
            <a:ext cx="471098" cy="369332"/>
          </a:xfrm>
          <a:prstGeom prst="rect">
            <a:avLst/>
          </a:prstGeom>
          <a:noFill/>
        </p:spPr>
        <p:txBody>
          <a:bodyPr wrap="square" rtlCol="0">
            <a:spAutoFit/>
          </a:bodyPr>
          <a:lstStyle/>
          <a:p>
            <a:pPr algn="ctr"/>
            <a:r>
              <a:rPr lang="en-US" dirty="0"/>
              <a:t>4?</a:t>
            </a:r>
          </a:p>
        </p:txBody>
      </p:sp>
      <p:sp>
        <p:nvSpPr>
          <p:cNvPr id="39" name="TextBox 38">
            <a:extLst>
              <a:ext uri="{FF2B5EF4-FFF2-40B4-BE49-F238E27FC236}">
                <a16:creationId xmlns:a16="http://schemas.microsoft.com/office/drawing/2014/main" id="{7F5D1BD1-C9BC-4E34-8A8F-863AF40B1D33}"/>
              </a:ext>
            </a:extLst>
          </p:cNvPr>
          <p:cNvSpPr txBox="1"/>
          <p:nvPr/>
        </p:nvSpPr>
        <p:spPr>
          <a:xfrm>
            <a:off x="6509692" y="4112897"/>
            <a:ext cx="471098" cy="369332"/>
          </a:xfrm>
          <a:prstGeom prst="rect">
            <a:avLst/>
          </a:prstGeom>
          <a:noFill/>
        </p:spPr>
        <p:txBody>
          <a:bodyPr wrap="square" rtlCol="0">
            <a:spAutoFit/>
          </a:bodyPr>
          <a:lstStyle/>
          <a:p>
            <a:pPr algn="ctr"/>
            <a:r>
              <a:rPr lang="en-US" dirty="0"/>
              <a:t>5?</a:t>
            </a:r>
          </a:p>
        </p:txBody>
      </p:sp>
    </p:spTree>
    <p:extLst>
      <p:ext uri="{BB962C8B-B14F-4D97-AF65-F5344CB8AC3E}">
        <p14:creationId xmlns:p14="http://schemas.microsoft.com/office/powerpoint/2010/main" val="16618675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7289-3FCA-45D5-BF70-61D1CE7650BC}"/>
              </a:ext>
            </a:extLst>
          </p:cNvPr>
          <p:cNvSpPr>
            <a:spLocks noGrp="1"/>
          </p:cNvSpPr>
          <p:nvPr>
            <p:ph type="title"/>
          </p:nvPr>
        </p:nvSpPr>
        <p:spPr/>
        <p:txBody>
          <a:bodyPr/>
          <a:lstStyle/>
          <a:p>
            <a:r>
              <a:rPr lang="en-US" dirty="0"/>
              <a:t>Locality</a:t>
            </a:r>
          </a:p>
        </p:txBody>
      </p:sp>
      <p:sp>
        <p:nvSpPr>
          <p:cNvPr id="3" name="Content Placeholder 2">
            <a:extLst>
              <a:ext uri="{FF2B5EF4-FFF2-40B4-BE49-F238E27FC236}">
                <a16:creationId xmlns:a16="http://schemas.microsoft.com/office/drawing/2014/main" id="{EBC9D86B-0221-4B57-9B1D-A8212731A6FE}"/>
              </a:ext>
            </a:extLst>
          </p:cNvPr>
          <p:cNvSpPr>
            <a:spLocks noGrp="1"/>
          </p:cNvSpPr>
          <p:nvPr>
            <p:ph idx="1"/>
          </p:nvPr>
        </p:nvSpPr>
        <p:spPr/>
        <p:txBody>
          <a:bodyPr/>
          <a:lstStyle/>
          <a:p>
            <a:r>
              <a:rPr lang="en-US" dirty="0"/>
              <a:t>If you just wrote a value to memory, you should try to use it quickly, </a:t>
            </a:r>
            <a:r>
              <a:rPr lang="en-US" b="1" dirty="0">
                <a:solidFill>
                  <a:schemeClr val="accent4"/>
                </a:solidFill>
              </a:rPr>
              <a:t>while it’s still in cache.</a:t>
            </a:r>
            <a:endParaRPr lang="en-US" b="1" dirty="0">
              <a:solidFill>
                <a:schemeClr val="accent2"/>
              </a:solidFill>
            </a:endParaRPr>
          </a:p>
          <a:p>
            <a:endParaRPr lang="en-US" b="1" dirty="0">
              <a:solidFill>
                <a:schemeClr val="bg1"/>
              </a:solidFill>
            </a:endParaRPr>
          </a:p>
        </p:txBody>
      </p:sp>
      <p:sp>
        <p:nvSpPr>
          <p:cNvPr id="4" name="Slide Number Placeholder 3">
            <a:extLst>
              <a:ext uri="{FF2B5EF4-FFF2-40B4-BE49-F238E27FC236}">
                <a16:creationId xmlns:a16="http://schemas.microsoft.com/office/drawing/2014/main" id="{A0798B95-59AC-4563-8A2E-38A57B296B8C}"/>
              </a:ext>
            </a:extLst>
          </p:cNvPr>
          <p:cNvSpPr>
            <a:spLocks noGrp="1"/>
          </p:cNvSpPr>
          <p:nvPr>
            <p:ph type="sldNum" sz="quarter" idx="12"/>
          </p:nvPr>
        </p:nvSpPr>
        <p:spPr/>
        <p:txBody>
          <a:bodyPr/>
          <a:lstStyle/>
          <a:p>
            <a:fld id="{EE4B2865-9F4B-463A-924A-394C76877335}" type="slidenum">
              <a:rPr lang="en-US" smtClean="0"/>
              <a:t>15</a:t>
            </a:fld>
            <a:endParaRPr lang="en-US"/>
          </a:p>
        </p:txBody>
      </p:sp>
      <p:sp>
        <p:nvSpPr>
          <p:cNvPr id="6" name="Rectangle 5">
            <a:extLst>
              <a:ext uri="{FF2B5EF4-FFF2-40B4-BE49-F238E27FC236}">
                <a16:creationId xmlns:a16="http://schemas.microsoft.com/office/drawing/2014/main" id="{AAE5707B-BB79-4083-976D-ED5FB41C3203}"/>
              </a:ext>
            </a:extLst>
          </p:cNvPr>
          <p:cNvSpPr/>
          <p:nvPr/>
        </p:nvSpPr>
        <p:spPr>
          <a:xfrm>
            <a:off x="2297082"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61E3B79-65AA-4655-82C2-F0898B17E726}"/>
              </a:ext>
            </a:extLst>
          </p:cNvPr>
          <p:cNvSpPr/>
          <p:nvPr/>
        </p:nvSpPr>
        <p:spPr>
          <a:xfrm>
            <a:off x="2622451"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994BF5-C468-4790-B27C-161D4E20A60B}"/>
              </a:ext>
            </a:extLst>
          </p:cNvPr>
          <p:cNvSpPr/>
          <p:nvPr/>
        </p:nvSpPr>
        <p:spPr>
          <a:xfrm>
            <a:off x="2947820"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14DF17-F1BB-4908-9C60-8EBFD915D952}"/>
              </a:ext>
            </a:extLst>
          </p:cNvPr>
          <p:cNvSpPr/>
          <p:nvPr/>
        </p:nvSpPr>
        <p:spPr>
          <a:xfrm>
            <a:off x="3273189"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ABAB55-B47C-4AD2-9989-0067D8DF2C27}"/>
              </a:ext>
            </a:extLst>
          </p:cNvPr>
          <p:cNvSpPr/>
          <p:nvPr/>
        </p:nvSpPr>
        <p:spPr>
          <a:xfrm>
            <a:off x="3598558"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4342FF-54C9-4455-91B8-50B61BAE5D02}"/>
              </a:ext>
            </a:extLst>
          </p:cNvPr>
          <p:cNvSpPr/>
          <p:nvPr/>
        </p:nvSpPr>
        <p:spPr>
          <a:xfrm>
            <a:off x="3923927" y="3924672"/>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16C6E4-3D25-4063-85F9-09D393A8CA69}"/>
              </a:ext>
            </a:extLst>
          </p:cNvPr>
          <p:cNvSpPr/>
          <p:nvPr/>
        </p:nvSpPr>
        <p:spPr>
          <a:xfrm>
            <a:off x="4249296" y="3924672"/>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B790D9-EC47-44F5-BC40-C0D7E39675FA}"/>
              </a:ext>
            </a:extLst>
          </p:cNvPr>
          <p:cNvSpPr/>
          <p:nvPr/>
        </p:nvSpPr>
        <p:spPr>
          <a:xfrm>
            <a:off x="4574665" y="3924672"/>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436D14-9764-4B2C-9182-05332445732F}"/>
              </a:ext>
            </a:extLst>
          </p:cNvPr>
          <p:cNvSpPr/>
          <p:nvPr/>
        </p:nvSpPr>
        <p:spPr>
          <a:xfrm>
            <a:off x="4900034"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F536EB-AE43-4DDF-907A-BF3E52EA7913}"/>
              </a:ext>
            </a:extLst>
          </p:cNvPr>
          <p:cNvSpPr/>
          <p:nvPr/>
        </p:nvSpPr>
        <p:spPr>
          <a:xfrm>
            <a:off x="5225403"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F4DD9A8-51FC-4BA7-A330-08893D00DB88}"/>
              </a:ext>
            </a:extLst>
          </p:cNvPr>
          <p:cNvSpPr/>
          <p:nvPr/>
        </p:nvSpPr>
        <p:spPr>
          <a:xfrm>
            <a:off x="5550772"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051B40-587C-469E-81A0-C8D0A42095B7}"/>
              </a:ext>
            </a:extLst>
          </p:cNvPr>
          <p:cNvSpPr/>
          <p:nvPr/>
        </p:nvSpPr>
        <p:spPr>
          <a:xfrm>
            <a:off x="5876141"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D1CDB4D-7EC8-4CD0-8823-A08E6EA23B98}"/>
              </a:ext>
            </a:extLst>
          </p:cNvPr>
          <p:cNvSpPr/>
          <p:nvPr/>
        </p:nvSpPr>
        <p:spPr>
          <a:xfrm>
            <a:off x="6201510"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A216E3-1087-41A8-830B-F6442D1E6E44}"/>
              </a:ext>
            </a:extLst>
          </p:cNvPr>
          <p:cNvSpPr/>
          <p:nvPr/>
        </p:nvSpPr>
        <p:spPr>
          <a:xfrm>
            <a:off x="6526879"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56267C-E427-4BFE-A06E-DDF9AACDA4F4}"/>
              </a:ext>
            </a:extLst>
          </p:cNvPr>
          <p:cNvSpPr/>
          <p:nvPr/>
        </p:nvSpPr>
        <p:spPr>
          <a:xfrm>
            <a:off x="2291753"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EB1B3A-8CA4-496D-82E2-8EBDFA7A27EA}"/>
              </a:ext>
            </a:extLst>
          </p:cNvPr>
          <p:cNvSpPr/>
          <p:nvPr/>
        </p:nvSpPr>
        <p:spPr>
          <a:xfrm>
            <a:off x="2617122"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EAF6D0-A12F-4685-8E3A-4610FE0ABC2E}"/>
              </a:ext>
            </a:extLst>
          </p:cNvPr>
          <p:cNvSpPr/>
          <p:nvPr/>
        </p:nvSpPr>
        <p:spPr>
          <a:xfrm>
            <a:off x="2942491"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B44454B-969B-4007-9265-6D328A2D7CD1}"/>
              </a:ext>
            </a:extLst>
          </p:cNvPr>
          <p:cNvSpPr/>
          <p:nvPr/>
        </p:nvSpPr>
        <p:spPr>
          <a:xfrm>
            <a:off x="3267860"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73B4CC-86D6-4F91-9085-292C03CC9248}"/>
              </a:ext>
            </a:extLst>
          </p:cNvPr>
          <p:cNvSpPr/>
          <p:nvPr/>
        </p:nvSpPr>
        <p:spPr>
          <a:xfrm>
            <a:off x="3593229"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34EC985-3E46-4B17-BFD7-888E2CD75785}"/>
              </a:ext>
            </a:extLst>
          </p:cNvPr>
          <p:cNvSpPr/>
          <p:nvPr/>
        </p:nvSpPr>
        <p:spPr>
          <a:xfrm>
            <a:off x="3918598"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3FEA00D-2D42-4604-A3AF-059F8EC89671}"/>
              </a:ext>
            </a:extLst>
          </p:cNvPr>
          <p:cNvSpPr/>
          <p:nvPr/>
        </p:nvSpPr>
        <p:spPr>
          <a:xfrm>
            <a:off x="4243967" y="4750605"/>
            <a:ext cx="320040" cy="320040"/>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0326C4D-F344-427B-AB8E-A0E96800AC7A}"/>
              </a:ext>
            </a:extLst>
          </p:cNvPr>
          <p:cNvSpPr/>
          <p:nvPr/>
        </p:nvSpPr>
        <p:spPr>
          <a:xfrm>
            <a:off x="4569336"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9DB8723-C4E2-4C52-A2C2-F763B32D375C}"/>
              </a:ext>
            </a:extLst>
          </p:cNvPr>
          <p:cNvSpPr/>
          <p:nvPr/>
        </p:nvSpPr>
        <p:spPr>
          <a:xfrm>
            <a:off x="4894705"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25B77C6-E0CE-4CC8-80D0-E6B3F40E879C}"/>
              </a:ext>
            </a:extLst>
          </p:cNvPr>
          <p:cNvSpPr/>
          <p:nvPr/>
        </p:nvSpPr>
        <p:spPr>
          <a:xfrm>
            <a:off x="5220074"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FA61310-A643-4FE1-8CF7-68CFB6F8E180}"/>
              </a:ext>
            </a:extLst>
          </p:cNvPr>
          <p:cNvSpPr/>
          <p:nvPr/>
        </p:nvSpPr>
        <p:spPr>
          <a:xfrm>
            <a:off x="5545443"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A602B9D-67E0-4608-993A-7FBBD7E2E686}"/>
              </a:ext>
            </a:extLst>
          </p:cNvPr>
          <p:cNvSpPr/>
          <p:nvPr/>
        </p:nvSpPr>
        <p:spPr>
          <a:xfrm>
            <a:off x="5870812"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015401A-A38D-4DD5-A167-2FE983AA849E}"/>
              </a:ext>
            </a:extLst>
          </p:cNvPr>
          <p:cNvSpPr/>
          <p:nvPr/>
        </p:nvSpPr>
        <p:spPr>
          <a:xfrm>
            <a:off x="6196181"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5E810FA-90B2-4517-B164-C2418E56D1E6}"/>
              </a:ext>
            </a:extLst>
          </p:cNvPr>
          <p:cNvSpPr/>
          <p:nvPr/>
        </p:nvSpPr>
        <p:spPr>
          <a:xfrm>
            <a:off x="6521550"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840AFC-248A-42DA-9D0D-EAE7FE082BF2}"/>
              </a:ext>
            </a:extLst>
          </p:cNvPr>
          <p:cNvCxnSpPr>
            <a:cxnSpLocks/>
            <a:stCxn id="11" idx="2"/>
            <a:endCxn id="28" idx="0"/>
          </p:cNvCxnSpPr>
          <p:nvPr/>
        </p:nvCxnSpPr>
        <p:spPr>
          <a:xfrm>
            <a:off x="4083947" y="4244712"/>
            <a:ext cx="320040"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2F6649B-2BA1-4949-A6CD-A07DBF70E78C}"/>
              </a:ext>
            </a:extLst>
          </p:cNvPr>
          <p:cNvCxnSpPr>
            <a:cxnSpLocks/>
            <a:stCxn id="12" idx="2"/>
            <a:endCxn id="28" idx="0"/>
          </p:cNvCxnSpPr>
          <p:nvPr/>
        </p:nvCxnSpPr>
        <p:spPr>
          <a:xfrm flipH="1">
            <a:off x="4403987" y="4244712"/>
            <a:ext cx="5329"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E44C77D-DF0E-483D-982B-3539E3682B6A}"/>
              </a:ext>
            </a:extLst>
          </p:cNvPr>
          <p:cNvCxnSpPr>
            <a:cxnSpLocks/>
            <a:stCxn id="14" idx="2"/>
            <a:endCxn id="28" idx="0"/>
          </p:cNvCxnSpPr>
          <p:nvPr/>
        </p:nvCxnSpPr>
        <p:spPr>
          <a:xfrm flipH="1">
            <a:off x="4403987" y="4244712"/>
            <a:ext cx="330698"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87FB214-7BFB-46A4-9B65-CB1658CC8C17}"/>
              </a:ext>
            </a:extLst>
          </p:cNvPr>
          <p:cNvSpPr txBox="1"/>
          <p:nvPr/>
        </p:nvSpPr>
        <p:spPr>
          <a:xfrm>
            <a:off x="856308" y="3900026"/>
            <a:ext cx="950055"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Step 1</a:t>
            </a:r>
            <a:endParaRPr lang="en-US" dirty="0"/>
          </a:p>
        </p:txBody>
      </p:sp>
      <p:sp>
        <p:nvSpPr>
          <p:cNvPr id="46" name="TextBox 45">
            <a:extLst>
              <a:ext uri="{FF2B5EF4-FFF2-40B4-BE49-F238E27FC236}">
                <a16:creationId xmlns:a16="http://schemas.microsoft.com/office/drawing/2014/main" id="{D7FB7FCD-01DB-4DC2-A2BB-A1DECAE11386}"/>
              </a:ext>
            </a:extLst>
          </p:cNvPr>
          <p:cNvSpPr txBox="1"/>
          <p:nvPr/>
        </p:nvSpPr>
        <p:spPr>
          <a:xfrm>
            <a:off x="859645" y="4725959"/>
            <a:ext cx="941389"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Step 2</a:t>
            </a:r>
            <a:endParaRPr lang="en-US" dirty="0"/>
          </a:p>
        </p:txBody>
      </p:sp>
      <p:cxnSp>
        <p:nvCxnSpPr>
          <p:cNvPr id="48" name="Straight Arrow Connector 47">
            <a:extLst>
              <a:ext uri="{FF2B5EF4-FFF2-40B4-BE49-F238E27FC236}">
                <a16:creationId xmlns:a16="http://schemas.microsoft.com/office/drawing/2014/main" id="{1721CEF3-1F6B-424A-BB63-18A7C65B65CD}"/>
              </a:ext>
            </a:extLst>
          </p:cNvPr>
          <p:cNvCxnSpPr/>
          <p:nvPr/>
        </p:nvCxnSpPr>
        <p:spPr>
          <a:xfrm>
            <a:off x="2000529" y="4085807"/>
            <a:ext cx="5142942" cy="0"/>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2A6C031-F4AF-4E64-9252-8F5121ED6467}"/>
              </a:ext>
            </a:extLst>
          </p:cNvPr>
          <p:cNvCxnSpPr>
            <a:cxnSpLocks/>
          </p:cNvCxnSpPr>
          <p:nvPr/>
        </p:nvCxnSpPr>
        <p:spPr>
          <a:xfrm flipH="1">
            <a:off x="1977041" y="4085807"/>
            <a:ext cx="5110674" cy="816269"/>
          </a:xfrm>
          <a:prstGeom prst="straightConnector1">
            <a:avLst/>
          </a:prstGeom>
          <a:ln w="38100">
            <a:solidFill>
              <a:srgbClr val="E41A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A65998E-0CA0-4625-9D76-374103DB8C06}"/>
              </a:ext>
            </a:extLst>
          </p:cNvPr>
          <p:cNvCxnSpPr/>
          <p:nvPr/>
        </p:nvCxnSpPr>
        <p:spPr>
          <a:xfrm>
            <a:off x="1977041" y="4902076"/>
            <a:ext cx="5142942" cy="0"/>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7937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500"/>
                                        <p:tgtEl>
                                          <p:spTgt spid="4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7289-3FCA-45D5-BF70-61D1CE7650BC}"/>
              </a:ext>
            </a:extLst>
          </p:cNvPr>
          <p:cNvSpPr>
            <a:spLocks noGrp="1"/>
          </p:cNvSpPr>
          <p:nvPr>
            <p:ph type="title"/>
          </p:nvPr>
        </p:nvSpPr>
        <p:spPr/>
        <p:txBody>
          <a:bodyPr/>
          <a:lstStyle/>
          <a:p>
            <a:r>
              <a:rPr lang="en-US" dirty="0"/>
              <a:t>Locality</a:t>
            </a:r>
          </a:p>
        </p:txBody>
      </p:sp>
      <p:sp>
        <p:nvSpPr>
          <p:cNvPr id="3" name="Content Placeholder 2">
            <a:extLst>
              <a:ext uri="{FF2B5EF4-FFF2-40B4-BE49-F238E27FC236}">
                <a16:creationId xmlns:a16="http://schemas.microsoft.com/office/drawing/2014/main" id="{EBC9D86B-0221-4B57-9B1D-A8212731A6FE}"/>
              </a:ext>
            </a:extLst>
          </p:cNvPr>
          <p:cNvSpPr>
            <a:spLocks noGrp="1"/>
          </p:cNvSpPr>
          <p:nvPr>
            <p:ph idx="1"/>
          </p:nvPr>
        </p:nvSpPr>
        <p:spPr/>
        <p:txBody>
          <a:bodyPr/>
          <a:lstStyle/>
          <a:p>
            <a:r>
              <a:rPr lang="en-US" dirty="0"/>
              <a:t>If you just wrote a value to memory, you should try to use it quickly, </a:t>
            </a:r>
            <a:r>
              <a:rPr lang="en-US" b="1" dirty="0">
                <a:solidFill>
                  <a:schemeClr val="accent4"/>
                </a:solidFill>
              </a:rPr>
              <a:t>while it’s still in cache.</a:t>
            </a:r>
            <a:endParaRPr lang="en-US" b="1" dirty="0">
              <a:solidFill>
                <a:schemeClr val="accent2"/>
              </a:solidFill>
            </a:endParaRPr>
          </a:p>
          <a:p>
            <a:endParaRPr lang="en-US" b="1" dirty="0">
              <a:solidFill>
                <a:schemeClr val="bg1"/>
              </a:solidFill>
            </a:endParaRPr>
          </a:p>
        </p:txBody>
      </p:sp>
      <p:sp>
        <p:nvSpPr>
          <p:cNvPr id="4" name="Slide Number Placeholder 3">
            <a:extLst>
              <a:ext uri="{FF2B5EF4-FFF2-40B4-BE49-F238E27FC236}">
                <a16:creationId xmlns:a16="http://schemas.microsoft.com/office/drawing/2014/main" id="{A0798B95-59AC-4563-8A2E-38A57B296B8C}"/>
              </a:ext>
            </a:extLst>
          </p:cNvPr>
          <p:cNvSpPr>
            <a:spLocks noGrp="1"/>
          </p:cNvSpPr>
          <p:nvPr>
            <p:ph type="sldNum" sz="quarter" idx="12"/>
          </p:nvPr>
        </p:nvSpPr>
        <p:spPr/>
        <p:txBody>
          <a:bodyPr/>
          <a:lstStyle/>
          <a:p>
            <a:fld id="{EE4B2865-9F4B-463A-924A-394C76877335}" type="slidenum">
              <a:rPr lang="en-US" smtClean="0"/>
              <a:t>16</a:t>
            </a:fld>
            <a:endParaRPr lang="en-US"/>
          </a:p>
        </p:txBody>
      </p:sp>
      <p:grpSp>
        <p:nvGrpSpPr>
          <p:cNvPr id="73" name="Group 72">
            <a:extLst>
              <a:ext uri="{FF2B5EF4-FFF2-40B4-BE49-F238E27FC236}">
                <a16:creationId xmlns:a16="http://schemas.microsoft.com/office/drawing/2014/main" id="{77319A18-15B5-4210-B2B2-2B339C2FCD07}"/>
              </a:ext>
            </a:extLst>
          </p:cNvPr>
          <p:cNvGrpSpPr/>
          <p:nvPr/>
        </p:nvGrpSpPr>
        <p:grpSpPr>
          <a:xfrm>
            <a:off x="2297082" y="3924672"/>
            <a:ext cx="2272254" cy="320040"/>
            <a:chOff x="2297082" y="3924672"/>
            <a:chExt cx="2272254" cy="320040"/>
          </a:xfrm>
        </p:grpSpPr>
        <p:sp>
          <p:nvSpPr>
            <p:cNvPr id="6" name="Rectangle 5">
              <a:extLst>
                <a:ext uri="{FF2B5EF4-FFF2-40B4-BE49-F238E27FC236}">
                  <a16:creationId xmlns:a16="http://schemas.microsoft.com/office/drawing/2014/main" id="{AAE5707B-BB79-4083-976D-ED5FB41C3203}"/>
                </a:ext>
              </a:extLst>
            </p:cNvPr>
            <p:cNvSpPr/>
            <p:nvPr/>
          </p:nvSpPr>
          <p:spPr>
            <a:xfrm>
              <a:off x="2297082"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61E3B79-65AA-4655-82C2-F0898B17E726}"/>
                </a:ext>
              </a:extLst>
            </p:cNvPr>
            <p:cNvSpPr/>
            <p:nvPr/>
          </p:nvSpPr>
          <p:spPr>
            <a:xfrm>
              <a:off x="2622451"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994BF5-C468-4790-B27C-161D4E20A60B}"/>
                </a:ext>
              </a:extLst>
            </p:cNvPr>
            <p:cNvSpPr/>
            <p:nvPr/>
          </p:nvSpPr>
          <p:spPr>
            <a:xfrm>
              <a:off x="2947820"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14DF17-F1BB-4908-9C60-8EBFD915D952}"/>
                </a:ext>
              </a:extLst>
            </p:cNvPr>
            <p:cNvSpPr/>
            <p:nvPr/>
          </p:nvSpPr>
          <p:spPr>
            <a:xfrm>
              <a:off x="3273189"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ABAB55-B47C-4AD2-9989-0067D8DF2C27}"/>
                </a:ext>
              </a:extLst>
            </p:cNvPr>
            <p:cNvSpPr/>
            <p:nvPr/>
          </p:nvSpPr>
          <p:spPr>
            <a:xfrm>
              <a:off x="3598558"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4342FF-54C9-4455-91B8-50B61BAE5D02}"/>
                </a:ext>
              </a:extLst>
            </p:cNvPr>
            <p:cNvSpPr/>
            <p:nvPr/>
          </p:nvSpPr>
          <p:spPr>
            <a:xfrm>
              <a:off x="3923927" y="3924672"/>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16C6E4-3D25-4063-85F9-09D393A8CA69}"/>
                </a:ext>
              </a:extLst>
            </p:cNvPr>
            <p:cNvSpPr/>
            <p:nvPr/>
          </p:nvSpPr>
          <p:spPr>
            <a:xfrm>
              <a:off x="4249296" y="3924672"/>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77C5EBD4-6588-45F4-B34B-491E36EF210C}"/>
              </a:ext>
            </a:extLst>
          </p:cNvPr>
          <p:cNvGrpSpPr/>
          <p:nvPr/>
        </p:nvGrpSpPr>
        <p:grpSpPr>
          <a:xfrm>
            <a:off x="4574665" y="3924672"/>
            <a:ext cx="2272254" cy="320040"/>
            <a:chOff x="4574665" y="3924672"/>
            <a:chExt cx="2272254" cy="320040"/>
          </a:xfrm>
        </p:grpSpPr>
        <p:sp>
          <p:nvSpPr>
            <p:cNvPr id="14" name="Rectangle 13">
              <a:extLst>
                <a:ext uri="{FF2B5EF4-FFF2-40B4-BE49-F238E27FC236}">
                  <a16:creationId xmlns:a16="http://schemas.microsoft.com/office/drawing/2014/main" id="{2AB790D9-EC47-44F5-BC40-C0D7E39675FA}"/>
                </a:ext>
              </a:extLst>
            </p:cNvPr>
            <p:cNvSpPr/>
            <p:nvPr/>
          </p:nvSpPr>
          <p:spPr>
            <a:xfrm>
              <a:off x="4574665" y="3924672"/>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436D14-9764-4B2C-9182-05332445732F}"/>
                </a:ext>
              </a:extLst>
            </p:cNvPr>
            <p:cNvSpPr/>
            <p:nvPr/>
          </p:nvSpPr>
          <p:spPr>
            <a:xfrm>
              <a:off x="4900034"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F536EB-AE43-4DDF-907A-BF3E52EA7913}"/>
                </a:ext>
              </a:extLst>
            </p:cNvPr>
            <p:cNvSpPr/>
            <p:nvPr/>
          </p:nvSpPr>
          <p:spPr>
            <a:xfrm>
              <a:off x="5225403"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F4DD9A8-51FC-4BA7-A330-08893D00DB88}"/>
                </a:ext>
              </a:extLst>
            </p:cNvPr>
            <p:cNvSpPr/>
            <p:nvPr/>
          </p:nvSpPr>
          <p:spPr>
            <a:xfrm>
              <a:off x="5550772"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051B40-587C-469E-81A0-C8D0A42095B7}"/>
                </a:ext>
              </a:extLst>
            </p:cNvPr>
            <p:cNvSpPr/>
            <p:nvPr/>
          </p:nvSpPr>
          <p:spPr>
            <a:xfrm>
              <a:off x="5876141"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D1CDB4D-7EC8-4CD0-8823-A08E6EA23B98}"/>
                </a:ext>
              </a:extLst>
            </p:cNvPr>
            <p:cNvSpPr/>
            <p:nvPr/>
          </p:nvSpPr>
          <p:spPr>
            <a:xfrm>
              <a:off x="6201510"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A216E3-1087-41A8-830B-F6442D1E6E44}"/>
                </a:ext>
              </a:extLst>
            </p:cNvPr>
            <p:cNvSpPr/>
            <p:nvPr/>
          </p:nvSpPr>
          <p:spPr>
            <a:xfrm>
              <a:off x="6526879" y="3924672"/>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8B06318B-18D0-4B44-9801-7A2067D59B0A}"/>
              </a:ext>
            </a:extLst>
          </p:cNvPr>
          <p:cNvGrpSpPr/>
          <p:nvPr/>
        </p:nvGrpSpPr>
        <p:grpSpPr>
          <a:xfrm>
            <a:off x="2291753" y="4750605"/>
            <a:ext cx="2272254" cy="320040"/>
            <a:chOff x="2291753" y="4750605"/>
            <a:chExt cx="2272254" cy="320040"/>
          </a:xfrm>
        </p:grpSpPr>
        <p:sp>
          <p:nvSpPr>
            <p:cNvPr id="22" name="Rectangle 21">
              <a:extLst>
                <a:ext uri="{FF2B5EF4-FFF2-40B4-BE49-F238E27FC236}">
                  <a16:creationId xmlns:a16="http://schemas.microsoft.com/office/drawing/2014/main" id="{9A56267C-E427-4BFE-A06E-DDF9AACDA4F4}"/>
                </a:ext>
              </a:extLst>
            </p:cNvPr>
            <p:cNvSpPr/>
            <p:nvPr/>
          </p:nvSpPr>
          <p:spPr>
            <a:xfrm>
              <a:off x="2291753"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EB1B3A-8CA4-496D-82E2-8EBDFA7A27EA}"/>
                </a:ext>
              </a:extLst>
            </p:cNvPr>
            <p:cNvSpPr/>
            <p:nvPr/>
          </p:nvSpPr>
          <p:spPr>
            <a:xfrm>
              <a:off x="2617122"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EAF6D0-A12F-4685-8E3A-4610FE0ABC2E}"/>
                </a:ext>
              </a:extLst>
            </p:cNvPr>
            <p:cNvSpPr/>
            <p:nvPr/>
          </p:nvSpPr>
          <p:spPr>
            <a:xfrm>
              <a:off x="2942491"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B44454B-969B-4007-9265-6D328A2D7CD1}"/>
                </a:ext>
              </a:extLst>
            </p:cNvPr>
            <p:cNvSpPr/>
            <p:nvPr/>
          </p:nvSpPr>
          <p:spPr>
            <a:xfrm>
              <a:off x="3267860"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73B4CC-86D6-4F91-9085-292C03CC9248}"/>
                </a:ext>
              </a:extLst>
            </p:cNvPr>
            <p:cNvSpPr/>
            <p:nvPr/>
          </p:nvSpPr>
          <p:spPr>
            <a:xfrm>
              <a:off x="3593229"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34EC985-3E46-4B17-BFD7-888E2CD75785}"/>
                </a:ext>
              </a:extLst>
            </p:cNvPr>
            <p:cNvSpPr/>
            <p:nvPr/>
          </p:nvSpPr>
          <p:spPr>
            <a:xfrm>
              <a:off x="3918598"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3FEA00D-2D42-4604-A3AF-059F8EC89671}"/>
                </a:ext>
              </a:extLst>
            </p:cNvPr>
            <p:cNvSpPr/>
            <p:nvPr/>
          </p:nvSpPr>
          <p:spPr>
            <a:xfrm>
              <a:off x="4243967" y="4750605"/>
              <a:ext cx="320040" cy="320040"/>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A6E1D8EF-8896-4A21-A2D9-3E77A6344DC1}"/>
              </a:ext>
            </a:extLst>
          </p:cNvPr>
          <p:cNvGrpSpPr/>
          <p:nvPr/>
        </p:nvGrpSpPr>
        <p:grpSpPr>
          <a:xfrm>
            <a:off x="4569336" y="4750605"/>
            <a:ext cx="2272254" cy="320040"/>
            <a:chOff x="4569336" y="4750605"/>
            <a:chExt cx="2272254" cy="320040"/>
          </a:xfrm>
        </p:grpSpPr>
        <p:sp>
          <p:nvSpPr>
            <p:cNvPr id="30" name="Rectangle 29">
              <a:extLst>
                <a:ext uri="{FF2B5EF4-FFF2-40B4-BE49-F238E27FC236}">
                  <a16:creationId xmlns:a16="http://schemas.microsoft.com/office/drawing/2014/main" id="{D0326C4D-F344-427B-AB8E-A0E96800AC7A}"/>
                </a:ext>
              </a:extLst>
            </p:cNvPr>
            <p:cNvSpPr/>
            <p:nvPr/>
          </p:nvSpPr>
          <p:spPr>
            <a:xfrm>
              <a:off x="4569336"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9DB8723-C4E2-4C52-A2C2-F763B32D375C}"/>
                </a:ext>
              </a:extLst>
            </p:cNvPr>
            <p:cNvSpPr/>
            <p:nvPr/>
          </p:nvSpPr>
          <p:spPr>
            <a:xfrm>
              <a:off x="4894705"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25B77C6-E0CE-4CC8-80D0-E6B3F40E879C}"/>
                </a:ext>
              </a:extLst>
            </p:cNvPr>
            <p:cNvSpPr/>
            <p:nvPr/>
          </p:nvSpPr>
          <p:spPr>
            <a:xfrm>
              <a:off x="5220074"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FA61310-A643-4FE1-8CF7-68CFB6F8E180}"/>
                </a:ext>
              </a:extLst>
            </p:cNvPr>
            <p:cNvSpPr/>
            <p:nvPr/>
          </p:nvSpPr>
          <p:spPr>
            <a:xfrm>
              <a:off x="5545443"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A602B9D-67E0-4608-993A-7FBBD7E2E686}"/>
                </a:ext>
              </a:extLst>
            </p:cNvPr>
            <p:cNvSpPr/>
            <p:nvPr/>
          </p:nvSpPr>
          <p:spPr>
            <a:xfrm>
              <a:off x="5870812"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015401A-A38D-4DD5-A167-2FE983AA849E}"/>
                </a:ext>
              </a:extLst>
            </p:cNvPr>
            <p:cNvSpPr/>
            <p:nvPr/>
          </p:nvSpPr>
          <p:spPr>
            <a:xfrm>
              <a:off x="6196181"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5E810FA-90B2-4517-B164-C2418E56D1E6}"/>
                </a:ext>
              </a:extLst>
            </p:cNvPr>
            <p:cNvSpPr/>
            <p:nvPr/>
          </p:nvSpPr>
          <p:spPr>
            <a:xfrm>
              <a:off x="6521550" y="4750605"/>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D623D7F9-0C58-4483-9514-23B581162545}"/>
              </a:ext>
            </a:extLst>
          </p:cNvPr>
          <p:cNvGrpSpPr/>
          <p:nvPr/>
        </p:nvGrpSpPr>
        <p:grpSpPr>
          <a:xfrm>
            <a:off x="4083947" y="4244712"/>
            <a:ext cx="650738" cy="505893"/>
            <a:chOff x="4083947" y="4244712"/>
            <a:chExt cx="650738" cy="505893"/>
          </a:xfrm>
        </p:grpSpPr>
        <p:cxnSp>
          <p:nvCxnSpPr>
            <p:cNvPr id="38" name="Straight Arrow Connector 37">
              <a:extLst>
                <a:ext uri="{FF2B5EF4-FFF2-40B4-BE49-F238E27FC236}">
                  <a16:creationId xmlns:a16="http://schemas.microsoft.com/office/drawing/2014/main" id="{BD840AFC-248A-42DA-9D0D-EAE7FE082BF2}"/>
                </a:ext>
              </a:extLst>
            </p:cNvPr>
            <p:cNvCxnSpPr>
              <a:cxnSpLocks/>
              <a:stCxn id="11" idx="2"/>
              <a:endCxn id="28" idx="0"/>
            </p:cNvCxnSpPr>
            <p:nvPr/>
          </p:nvCxnSpPr>
          <p:spPr>
            <a:xfrm>
              <a:off x="4083947" y="4244712"/>
              <a:ext cx="320040"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2F6649B-2BA1-4949-A6CD-A07DBF70E78C}"/>
                </a:ext>
              </a:extLst>
            </p:cNvPr>
            <p:cNvCxnSpPr>
              <a:cxnSpLocks/>
              <a:stCxn id="12" idx="2"/>
              <a:endCxn id="28" idx="0"/>
            </p:cNvCxnSpPr>
            <p:nvPr/>
          </p:nvCxnSpPr>
          <p:spPr>
            <a:xfrm flipH="1">
              <a:off x="4403987" y="4244712"/>
              <a:ext cx="5329"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E44C77D-DF0E-483D-982B-3539E3682B6A}"/>
                </a:ext>
              </a:extLst>
            </p:cNvPr>
            <p:cNvCxnSpPr>
              <a:cxnSpLocks/>
              <a:stCxn id="14" idx="2"/>
              <a:endCxn id="28" idx="0"/>
            </p:cNvCxnSpPr>
            <p:nvPr/>
          </p:nvCxnSpPr>
          <p:spPr>
            <a:xfrm flipH="1">
              <a:off x="4403987" y="4244712"/>
              <a:ext cx="330698"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F87FB214-7BFB-46A4-9B65-CB1658CC8C17}"/>
              </a:ext>
            </a:extLst>
          </p:cNvPr>
          <p:cNvSpPr txBox="1"/>
          <p:nvPr/>
        </p:nvSpPr>
        <p:spPr>
          <a:xfrm>
            <a:off x="856308" y="3900026"/>
            <a:ext cx="950055"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Step 1</a:t>
            </a:r>
            <a:endParaRPr lang="en-US" dirty="0"/>
          </a:p>
        </p:txBody>
      </p:sp>
      <p:sp>
        <p:nvSpPr>
          <p:cNvPr id="46" name="TextBox 45">
            <a:extLst>
              <a:ext uri="{FF2B5EF4-FFF2-40B4-BE49-F238E27FC236}">
                <a16:creationId xmlns:a16="http://schemas.microsoft.com/office/drawing/2014/main" id="{D7FB7FCD-01DB-4DC2-A2BB-A1DECAE11386}"/>
              </a:ext>
            </a:extLst>
          </p:cNvPr>
          <p:cNvSpPr txBox="1"/>
          <p:nvPr/>
        </p:nvSpPr>
        <p:spPr>
          <a:xfrm>
            <a:off x="859645" y="4725959"/>
            <a:ext cx="941389"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Step 2</a:t>
            </a:r>
            <a:endParaRPr lang="en-US" dirty="0"/>
          </a:p>
        </p:txBody>
      </p:sp>
      <p:cxnSp>
        <p:nvCxnSpPr>
          <p:cNvPr id="54" name="Straight Arrow Connector 53">
            <a:extLst>
              <a:ext uri="{FF2B5EF4-FFF2-40B4-BE49-F238E27FC236}">
                <a16:creationId xmlns:a16="http://schemas.microsoft.com/office/drawing/2014/main" id="{D45148E0-2CBD-40F5-9B72-48FEC255050E}"/>
              </a:ext>
            </a:extLst>
          </p:cNvPr>
          <p:cNvCxnSpPr>
            <a:cxnSpLocks/>
          </p:cNvCxnSpPr>
          <p:nvPr/>
        </p:nvCxnSpPr>
        <p:spPr>
          <a:xfrm flipV="1">
            <a:off x="3754369" y="4084692"/>
            <a:ext cx="1296147" cy="15921"/>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82F4EE3-AD06-4AF0-BFF4-CE665A9E4A83}"/>
              </a:ext>
            </a:extLst>
          </p:cNvPr>
          <p:cNvCxnSpPr>
            <a:cxnSpLocks/>
          </p:cNvCxnSpPr>
          <p:nvPr/>
        </p:nvCxnSpPr>
        <p:spPr>
          <a:xfrm flipH="1">
            <a:off x="3747334" y="4104507"/>
            <a:ext cx="1270630" cy="825932"/>
          </a:xfrm>
          <a:prstGeom prst="straightConnector1">
            <a:avLst/>
          </a:prstGeom>
          <a:ln w="38100">
            <a:solidFill>
              <a:srgbClr val="E41A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DCA263B-C5D5-4EA0-9EBA-1FE83D2B6988}"/>
              </a:ext>
            </a:extLst>
          </p:cNvPr>
          <p:cNvCxnSpPr>
            <a:cxnSpLocks/>
          </p:cNvCxnSpPr>
          <p:nvPr/>
        </p:nvCxnSpPr>
        <p:spPr>
          <a:xfrm flipV="1">
            <a:off x="3754369" y="4910625"/>
            <a:ext cx="1296147" cy="19814"/>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DF0368D-3A9E-4E45-AC22-BBB401C08D06}"/>
              </a:ext>
            </a:extLst>
          </p:cNvPr>
          <p:cNvCxnSpPr>
            <a:cxnSpLocks/>
          </p:cNvCxnSpPr>
          <p:nvPr/>
        </p:nvCxnSpPr>
        <p:spPr>
          <a:xfrm flipV="1">
            <a:off x="5020811" y="4072666"/>
            <a:ext cx="367107" cy="847235"/>
          </a:xfrm>
          <a:prstGeom prst="straightConnector1">
            <a:avLst/>
          </a:prstGeom>
          <a:ln w="38100">
            <a:solidFill>
              <a:srgbClr val="E41A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3E7F9C0-BD6B-4D15-BC4C-5A4C13C92630}"/>
              </a:ext>
            </a:extLst>
          </p:cNvPr>
          <p:cNvCxnSpPr>
            <a:cxnSpLocks/>
          </p:cNvCxnSpPr>
          <p:nvPr/>
        </p:nvCxnSpPr>
        <p:spPr>
          <a:xfrm>
            <a:off x="2407213" y="4080798"/>
            <a:ext cx="1044623" cy="0"/>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3D3F5D1-769F-48F8-BCFD-4A3C926A90CE}"/>
              </a:ext>
            </a:extLst>
          </p:cNvPr>
          <p:cNvCxnSpPr>
            <a:cxnSpLocks/>
          </p:cNvCxnSpPr>
          <p:nvPr/>
        </p:nvCxnSpPr>
        <p:spPr>
          <a:xfrm flipH="1">
            <a:off x="2148654" y="4100613"/>
            <a:ext cx="1270630" cy="825932"/>
          </a:xfrm>
          <a:prstGeom prst="straightConnector1">
            <a:avLst/>
          </a:prstGeom>
          <a:ln w="38100">
            <a:solidFill>
              <a:srgbClr val="E41A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AF56768-A5AB-4F06-9F8E-1978F99F72DF}"/>
              </a:ext>
            </a:extLst>
          </p:cNvPr>
          <p:cNvCxnSpPr>
            <a:cxnSpLocks/>
          </p:cNvCxnSpPr>
          <p:nvPr/>
        </p:nvCxnSpPr>
        <p:spPr>
          <a:xfrm flipV="1">
            <a:off x="2155689" y="4906731"/>
            <a:ext cx="1296147" cy="19814"/>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0F3621C-8D18-4DE7-86F0-722975430A42}"/>
              </a:ext>
            </a:extLst>
          </p:cNvPr>
          <p:cNvCxnSpPr>
            <a:cxnSpLocks/>
          </p:cNvCxnSpPr>
          <p:nvPr/>
        </p:nvCxnSpPr>
        <p:spPr>
          <a:xfrm flipV="1">
            <a:off x="3422131" y="4068772"/>
            <a:ext cx="367107" cy="847235"/>
          </a:xfrm>
          <a:prstGeom prst="straightConnector1">
            <a:avLst/>
          </a:prstGeom>
          <a:ln w="38100">
            <a:solidFill>
              <a:srgbClr val="E41A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9337C58-7166-4565-82DF-76B23EF1FE88}"/>
              </a:ext>
            </a:extLst>
          </p:cNvPr>
          <p:cNvCxnSpPr>
            <a:cxnSpLocks/>
          </p:cNvCxnSpPr>
          <p:nvPr/>
        </p:nvCxnSpPr>
        <p:spPr>
          <a:xfrm flipV="1">
            <a:off x="5380635" y="4091742"/>
            <a:ext cx="1296147" cy="15921"/>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0294A96-330B-46B1-831D-C400AAD6DCEA}"/>
              </a:ext>
            </a:extLst>
          </p:cNvPr>
          <p:cNvCxnSpPr>
            <a:cxnSpLocks/>
          </p:cNvCxnSpPr>
          <p:nvPr/>
        </p:nvCxnSpPr>
        <p:spPr>
          <a:xfrm flipH="1">
            <a:off x="5373600" y="4111557"/>
            <a:ext cx="1270630" cy="825932"/>
          </a:xfrm>
          <a:prstGeom prst="straightConnector1">
            <a:avLst/>
          </a:prstGeom>
          <a:ln w="38100">
            <a:solidFill>
              <a:srgbClr val="E41A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F515F37-EED1-44A7-BD53-81768D422EB4}"/>
              </a:ext>
            </a:extLst>
          </p:cNvPr>
          <p:cNvCxnSpPr>
            <a:cxnSpLocks/>
          </p:cNvCxnSpPr>
          <p:nvPr/>
        </p:nvCxnSpPr>
        <p:spPr>
          <a:xfrm flipV="1">
            <a:off x="5380635" y="4917675"/>
            <a:ext cx="1296147" cy="19814"/>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5DBEB75-748B-4D5F-A2C3-C9090058280B}"/>
              </a:ext>
            </a:extLst>
          </p:cNvPr>
          <p:cNvCxnSpPr>
            <a:cxnSpLocks/>
          </p:cNvCxnSpPr>
          <p:nvPr/>
        </p:nvCxnSpPr>
        <p:spPr>
          <a:xfrm flipV="1">
            <a:off x="6647077" y="4079716"/>
            <a:ext cx="367107" cy="847235"/>
          </a:xfrm>
          <a:prstGeom prst="straightConnector1">
            <a:avLst/>
          </a:prstGeom>
          <a:ln w="38100">
            <a:solidFill>
              <a:srgbClr val="E41AC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098A664-7628-4DA8-9752-A8B8C6E75821}"/>
              </a:ext>
            </a:extLst>
          </p:cNvPr>
          <p:cNvSpPr txBox="1"/>
          <p:nvPr/>
        </p:nvSpPr>
        <p:spPr>
          <a:xfrm>
            <a:off x="3451836" y="5388569"/>
            <a:ext cx="1969343" cy="923330"/>
          </a:xfrm>
          <a:prstGeom prst="rect">
            <a:avLst/>
          </a:prstGeom>
          <a:solidFill>
            <a:schemeClr val="tx2">
              <a:lumMod val="90000"/>
              <a:lumOff val="10000"/>
            </a:schemeClr>
          </a:solidFill>
        </p:spPr>
        <p:txBody>
          <a:bodyPr wrap="square" rtlCol="0">
            <a:spAutoFit/>
          </a:bodyPr>
          <a:lstStyle/>
          <a:p>
            <a:pPr algn="ctr"/>
            <a:r>
              <a:rPr lang="en-US" b="1" dirty="0">
                <a:solidFill>
                  <a:schemeClr val="accent2"/>
                </a:solidFill>
              </a:rPr>
              <a:t>Locality is a function of reuse distance</a:t>
            </a:r>
            <a:endParaRPr lang="en-US" dirty="0">
              <a:solidFill>
                <a:schemeClr val="accent2"/>
              </a:solidFill>
            </a:endParaRPr>
          </a:p>
        </p:txBody>
      </p:sp>
    </p:spTree>
    <p:extLst>
      <p:ext uri="{BB962C8B-B14F-4D97-AF65-F5344CB8AC3E}">
        <p14:creationId xmlns:p14="http://schemas.microsoft.com/office/powerpoint/2010/main" val="29677456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8A9577A3-44B3-4AE7-A00E-13532880D93B}"/>
              </a:ext>
            </a:extLst>
          </p:cNvPr>
          <p:cNvSpPr>
            <a:spLocks noGrp="1"/>
          </p:cNvSpPr>
          <p:nvPr>
            <p:ph type="title"/>
          </p:nvPr>
        </p:nvSpPr>
        <p:spPr/>
        <p:txBody>
          <a:bodyPr/>
          <a:lstStyle/>
          <a:p>
            <a:r>
              <a:rPr lang="en-US" dirty="0"/>
              <a:t>Trading off</a:t>
            </a:r>
          </a:p>
        </p:txBody>
      </p:sp>
      <p:sp>
        <p:nvSpPr>
          <p:cNvPr id="4" name="Slide Number Placeholder 3">
            <a:extLst>
              <a:ext uri="{FF2B5EF4-FFF2-40B4-BE49-F238E27FC236}">
                <a16:creationId xmlns:a16="http://schemas.microsoft.com/office/drawing/2014/main" id="{73EDCECD-03E6-474E-B5EE-7CCC91319501}"/>
              </a:ext>
            </a:extLst>
          </p:cNvPr>
          <p:cNvSpPr>
            <a:spLocks noGrp="1"/>
          </p:cNvSpPr>
          <p:nvPr>
            <p:ph type="sldNum" sz="quarter" idx="12"/>
          </p:nvPr>
        </p:nvSpPr>
        <p:spPr/>
        <p:txBody>
          <a:bodyPr/>
          <a:lstStyle/>
          <a:p>
            <a:fld id="{EE4B2865-9F4B-463A-924A-394C76877335}" type="slidenum">
              <a:rPr lang="en-US" smtClean="0"/>
              <a:t>17</a:t>
            </a:fld>
            <a:endParaRPr lang="en-US"/>
          </a:p>
        </p:txBody>
      </p:sp>
      <p:grpSp>
        <p:nvGrpSpPr>
          <p:cNvPr id="90" name="Group 89">
            <a:extLst>
              <a:ext uri="{FF2B5EF4-FFF2-40B4-BE49-F238E27FC236}">
                <a16:creationId xmlns:a16="http://schemas.microsoft.com/office/drawing/2014/main" id="{1B844660-930C-415A-8A6D-DD688857F99B}"/>
              </a:ext>
            </a:extLst>
          </p:cNvPr>
          <p:cNvGrpSpPr/>
          <p:nvPr/>
        </p:nvGrpSpPr>
        <p:grpSpPr>
          <a:xfrm>
            <a:off x="2297082" y="2818471"/>
            <a:ext cx="2272254" cy="320040"/>
            <a:chOff x="2297082" y="2818471"/>
            <a:chExt cx="2272254" cy="320040"/>
          </a:xfrm>
        </p:grpSpPr>
        <p:sp>
          <p:nvSpPr>
            <p:cNvPr id="6" name="Rectangle 5">
              <a:extLst>
                <a:ext uri="{FF2B5EF4-FFF2-40B4-BE49-F238E27FC236}">
                  <a16:creationId xmlns:a16="http://schemas.microsoft.com/office/drawing/2014/main" id="{E154FC31-4C7B-4FE8-BF76-9788E06D6322}"/>
                </a:ext>
              </a:extLst>
            </p:cNvPr>
            <p:cNvSpPr/>
            <p:nvPr/>
          </p:nvSpPr>
          <p:spPr>
            <a:xfrm>
              <a:off x="2297082"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B26E16E-9ECC-4170-BAE6-2760A1B57A31}"/>
                </a:ext>
              </a:extLst>
            </p:cNvPr>
            <p:cNvSpPr/>
            <p:nvPr/>
          </p:nvSpPr>
          <p:spPr>
            <a:xfrm>
              <a:off x="2622451"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547CA4-C5ED-4777-A021-A3D1D981DFC9}"/>
                </a:ext>
              </a:extLst>
            </p:cNvPr>
            <p:cNvSpPr/>
            <p:nvPr/>
          </p:nvSpPr>
          <p:spPr>
            <a:xfrm>
              <a:off x="2947820"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9DFCA1-B6D9-4E6C-A1BF-F39E52228351}"/>
                </a:ext>
              </a:extLst>
            </p:cNvPr>
            <p:cNvSpPr/>
            <p:nvPr/>
          </p:nvSpPr>
          <p:spPr>
            <a:xfrm>
              <a:off x="3273189"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59D1A6-416F-45DB-8278-C5583B8AA56C}"/>
                </a:ext>
              </a:extLst>
            </p:cNvPr>
            <p:cNvSpPr/>
            <p:nvPr/>
          </p:nvSpPr>
          <p:spPr>
            <a:xfrm>
              <a:off x="3598558"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395DE9-FEF9-4161-91A9-CAD85EF5CB95}"/>
                </a:ext>
              </a:extLst>
            </p:cNvPr>
            <p:cNvSpPr/>
            <p:nvPr/>
          </p:nvSpPr>
          <p:spPr>
            <a:xfrm>
              <a:off x="3923927" y="2818471"/>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74EAF5D-7F45-433C-ACAC-F45BB92E05F1}"/>
                </a:ext>
              </a:extLst>
            </p:cNvPr>
            <p:cNvSpPr/>
            <p:nvPr/>
          </p:nvSpPr>
          <p:spPr>
            <a:xfrm>
              <a:off x="4249296" y="2818471"/>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ADE792C3-CF8D-4D2A-B7A7-449BA50B8869}"/>
              </a:ext>
            </a:extLst>
          </p:cNvPr>
          <p:cNvGrpSpPr/>
          <p:nvPr/>
        </p:nvGrpSpPr>
        <p:grpSpPr>
          <a:xfrm>
            <a:off x="4574665" y="2818471"/>
            <a:ext cx="2272254" cy="320040"/>
            <a:chOff x="4574665" y="2818471"/>
            <a:chExt cx="2272254" cy="320040"/>
          </a:xfrm>
        </p:grpSpPr>
        <p:sp>
          <p:nvSpPr>
            <p:cNvPr id="20" name="Rectangle 19">
              <a:extLst>
                <a:ext uri="{FF2B5EF4-FFF2-40B4-BE49-F238E27FC236}">
                  <a16:creationId xmlns:a16="http://schemas.microsoft.com/office/drawing/2014/main" id="{86335B55-BFEF-480C-8B87-4C56B15401C7}"/>
                </a:ext>
              </a:extLst>
            </p:cNvPr>
            <p:cNvSpPr/>
            <p:nvPr/>
          </p:nvSpPr>
          <p:spPr>
            <a:xfrm>
              <a:off x="4574665" y="2818471"/>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C832273-AB66-41B0-995D-6B829BABE96A}"/>
                </a:ext>
              </a:extLst>
            </p:cNvPr>
            <p:cNvSpPr/>
            <p:nvPr/>
          </p:nvSpPr>
          <p:spPr>
            <a:xfrm>
              <a:off x="4900034" y="2818471"/>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018865-5957-4F3B-B452-D535014C5EFB}"/>
                </a:ext>
              </a:extLst>
            </p:cNvPr>
            <p:cNvSpPr/>
            <p:nvPr/>
          </p:nvSpPr>
          <p:spPr>
            <a:xfrm>
              <a:off x="5225403"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0B0686-EF8E-432E-960E-C7306FA5E8E5}"/>
                </a:ext>
              </a:extLst>
            </p:cNvPr>
            <p:cNvSpPr/>
            <p:nvPr/>
          </p:nvSpPr>
          <p:spPr>
            <a:xfrm>
              <a:off x="5550772"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D1C4EF-3D38-4B36-8876-1B3C59CF560B}"/>
                </a:ext>
              </a:extLst>
            </p:cNvPr>
            <p:cNvSpPr/>
            <p:nvPr/>
          </p:nvSpPr>
          <p:spPr>
            <a:xfrm>
              <a:off x="5876141"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FD1646-90D9-4DBE-8A20-E1EA85449E3E}"/>
                </a:ext>
              </a:extLst>
            </p:cNvPr>
            <p:cNvSpPr/>
            <p:nvPr/>
          </p:nvSpPr>
          <p:spPr>
            <a:xfrm>
              <a:off x="6201510"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4B5259-9E4F-498C-BC75-1A6F61F02365}"/>
                </a:ext>
              </a:extLst>
            </p:cNvPr>
            <p:cNvSpPr/>
            <p:nvPr/>
          </p:nvSpPr>
          <p:spPr>
            <a:xfrm>
              <a:off x="6526879"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A53CF19D-175F-4DFB-AC4E-19604BB2834B}"/>
              </a:ext>
            </a:extLst>
          </p:cNvPr>
          <p:cNvGrpSpPr/>
          <p:nvPr/>
        </p:nvGrpSpPr>
        <p:grpSpPr>
          <a:xfrm>
            <a:off x="2291753" y="3644404"/>
            <a:ext cx="2272254" cy="320040"/>
            <a:chOff x="2291753" y="3644404"/>
            <a:chExt cx="2272254" cy="320040"/>
          </a:xfrm>
        </p:grpSpPr>
        <p:sp>
          <p:nvSpPr>
            <p:cNvPr id="39" name="Rectangle 38">
              <a:extLst>
                <a:ext uri="{FF2B5EF4-FFF2-40B4-BE49-F238E27FC236}">
                  <a16:creationId xmlns:a16="http://schemas.microsoft.com/office/drawing/2014/main" id="{CAF1961A-F3B0-4B86-8256-9AFA2246355C}"/>
                </a:ext>
              </a:extLst>
            </p:cNvPr>
            <p:cNvSpPr/>
            <p:nvPr/>
          </p:nvSpPr>
          <p:spPr>
            <a:xfrm>
              <a:off x="2291753"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921E84D-B287-436C-9A2A-5A71C8582C44}"/>
                </a:ext>
              </a:extLst>
            </p:cNvPr>
            <p:cNvSpPr/>
            <p:nvPr/>
          </p:nvSpPr>
          <p:spPr>
            <a:xfrm>
              <a:off x="2617122"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D10C9EC-3D63-4685-8ED1-2FA1B0A2F33F}"/>
                </a:ext>
              </a:extLst>
            </p:cNvPr>
            <p:cNvSpPr/>
            <p:nvPr/>
          </p:nvSpPr>
          <p:spPr>
            <a:xfrm>
              <a:off x="2942491"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7224EEE-63C8-44BB-BD4A-DD59C2BE5C32}"/>
                </a:ext>
              </a:extLst>
            </p:cNvPr>
            <p:cNvSpPr/>
            <p:nvPr/>
          </p:nvSpPr>
          <p:spPr>
            <a:xfrm>
              <a:off x="3267860"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FE5FBD1-B477-4E4B-BC8D-26647CD1BC95}"/>
                </a:ext>
              </a:extLst>
            </p:cNvPr>
            <p:cNvSpPr/>
            <p:nvPr/>
          </p:nvSpPr>
          <p:spPr>
            <a:xfrm>
              <a:off x="3593229"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B950170-8F8F-4E26-84DE-71C5A357CA87}"/>
                </a:ext>
              </a:extLst>
            </p:cNvPr>
            <p:cNvSpPr/>
            <p:nvPr/>
          </p:nvSpPr>
          <p:spPr>
            <a:xfrm>
              <a:off x="3918598"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15A1D07-3014-4B73-991D-C93BCE3A34E1}"/>
                </a:ext>
              </a:extLst>
            </p:cNvPr>
            <p:cNvSpPr/>
            <p:nvPr/>
          </p:nvSpPr>
          <p:spPr>
            <a:xfrm>
              <a:off x="4243967" y="3644404"/>
              <a:ext cx="320040" cy="320040"/>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3AF87256-0272-4E74-9422-B2953C5FB166}"/>
              </a:ext>
            </a:extLst>
          </p:cNvPr>
          <p:cNvGrpSpPr/>
          <p:nvPr/>
        </p:nvGrpSpPr>
        <p:grpSpPr>
          <a:xfrm>
            <a:off x="4569336" y="3644404"/>
            <a:ext cx="2272254" cy="320040"/>
            <a:chOff x="4569336" y="3644404"/>
            <a:chExt cx="2272254" cy="320040"/>
          </a:xfrm>
        </p:grpSpPr>
        <p:sp>
          <p:nvSpPr>
            <p:cNvPr id="53" name="Rectangle 52">
              <a:extLst>
                <a:ext uri="{FF2B5EF4-FFF2-40B4-BE49-F238E27FC236}">
                  <a16:creationId xmlns:a16="http://schemas.microsoft.com/office/drawing/2014/main" id="{569F13D6-CAFC-4296-96C9-2DDAD483B658}"/>
                </a:ext>
              </a:extLst>
            </p:cNvPr>
            <p:cNvSpPr/>
            <p:nvPr/>
          </p:nvSpPr>
          <p:spPr>
            <a:xfrm>
              <a:off x="4569336" y="3644404"/>
              <a:ext cx="320040" cy="320040"/>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465894-A72B-4E76-9984-E114D21BCE53}"/>
                </a:ext>
              </a:extLst>
            </p:cNvPr>
            <p:cNvSpPr/>
            <p:nvPr/>
          </p:nvSpPr>
          <p:spPr>
            <a:xfrm>
              <a:off x="4894705"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4C9E5C6-35AC-49F0-A8FC-F66CE53F0E18}"/>
                </a:ext>
              </a:extLst>
            </p:cNvPr>
            <p:cNvSpPr/>
            <p:nvPr/>
          </p:nvSpPr>
          <p:spPr>
            <a:xfrm>
              <a:off x="5220074"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D73FEC0-CF42-490E-A15A-06BC4DF313CE}"/>
                </a:ext>
              </a:extLst>
            </p:cNvPr>
            <p:cNvSpPr/>
            <p:nvPr/>
          </p:nvSpPr>
          <p:spPr>
            <a:xfrm>
              <a:off x="5545443"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A1BF83F-5CFD-4837-8CD8-D4B6329EB218}"/>
                </a:ext>
              </a:extLst>
            </p:cNvPr>
            <p:cNvSpPr/>
            <p:nvPr/>
          </p:nvSpPr>
          <p:spPr>
            <a:xfrm>
              <a:off x="5870812"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2A2E018-0211-4310-A6C4-65F48167286C}"/>
                </a:ext>
              </a:extLst>
            </p:cNvPr>
            <p:cNvSpPr/>
            <p:nvPr/>
          </p:nvSpPr>
          <p:spPr>
            <a:xfrm>
              <a:off x="6196181"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2042BD1-ED16-4466-BD78-7305E15AF5EB}"/>
                </a:ext>
              </a:extLst>
            </p:cNvPr>
            <p:cNvSpPr/>
            <p:nvPr/>
          </p:nvSpPr>
          <p:spPr>
            <a:xfrm>
              <a:off x="6521550"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B67D552C-EC0C-4BD4-9826-4AEAA1AF9111}"/>
              </a:ext>
            </a:extLst>
          </p:cNvPr>
          <p:cNvGrpSpPr/>
          <p:nvPr/>
        </p:nvGrpSpPr>
        <p:grpSpPr>
          <a:xfrm>
            <a:off x="4083947" y="3138511"/>
            <a:ext cx="650738" cy="505893"/>
            <a:chOff x="4083947" y="3138511"/>
            <a:chExt cx="650738" cy="505893"/>
          </a:xfrm>
        </p:grpSpPr>
        <p:cxnSp>
          <p:nvCxnSpPr>
            <p:cNvPr id="68" name="Straight Arrow Connector 67">
              <a:extLst>
                <a:ext uri="{FF2B5EF4-FFF2-40B4-BE49-F238E27FC236}">
                  <a16:creationId xmlns:a16="http://schemas.microsoft.com/office/drawing/2014/main" id="{2216EA09-C865-4D5E-A6E1-96D72997C4D1}"/>
                </a:ext>
              </a:extLst>
            </p:cNvPr>
            <p:cNvCxnSpPr>
              <a:cxnSpLocks/>
              <a:stCxn id="16" idx="2"/>
              <a:endCxn id="51" idx="0"/>
            </p:cNvCxnSpPr>
            <p:nvPr/>
          </p:nvCxnSpPr>
          <p:spPr>
            <a:xfrm>
              <a:off x="4083947" y="3138511"/>
              <a:ext cx="320040"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06D6EB-A038-4770-9C6A-02B897C36301}"/>
                </a:ext>
              </a:extLst>
            </p:cNvPr>
            <p:cNvCxnSpPr>
              <a:cxnSpLocks/>
              <a:stCxn id="18" idx="2"/>
              <a:endCxn id="51" idx="0"/>
            </p:cNvCxnSpPr>
            <p:nvPr/>
          </p:nvCxnSpPr>
          <p:spPr>
            <a:xfrm flipH="1">
              <a:off x="4403987" y="3138511"/>
              <a:ext cx="5329"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B5D1601-1F4C-4CB0-BA88-CCFCF71CC4C3}"/>
                </a:ext>
              </a:extLst>
            </p:cNvPr>
            <p:cNvCxnSpPr>
              <a:cxnSpLocks/>
              <a:stCxn id="20" idx="2"/>
              <a:endCxn id="51" idx="0"/>
            </p:cNvCxnSpPr>
            <p:nvPr/>
          </p:nvCxnSpPr>
          <p:spPr>
            <a:xfrm flipH="1">
              <a:off x="4403987" y="3138511"/>
              <a:ext cx="330698"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A8820A60-E130-47B3-89E3-C5601055FC6B}"/>
              </a:ext>
            </a:extLst>
          </p:cNvPr>
          <p:cNvGrpSpPr/>
          <p:nvPr/>
        </p:nvGrpSpPr>
        <p:grpSpPr>
          <a:xfrm>
            <a:off x="4409316" y="3138511"/>
            <a:ext cx="650738" cy="505893"/>
            <a:chOff x="4409316" y="3138511"/>
            <a:chExt cx="650738" cy="505893"/>
          </a:xfrm>
        </p:grpSpPr>
        <p:cxnSp>
          <p:nvCxnSpPr>
            <p:cNvPr id="75" name="Straight Arrow Connector 74">
              <a:extLst>
                <a:ext uri="{FF2B5EF4-FFF2-40B4-BE49-F238E27FC236}">
                  <a16:creationId xmlns:a16="http://schemas.microsoft.com/office/drawing/2014/main" id="{4DF13385-37DC-4100-923A-B081EC4C3939}"/>
                </a:ext>
              </a:extLst>
            </p:cNvPr>
            <p:cNvCxnSpPr>
              <a:cxnSpLocks/>
              <a:stCxn id="18" idx="2"/>
              <a:endCxn id="53" idx="0"/>
            </p:cNvCxnSpPr>
            <p:nvPr/>
          </p:nvCxnSpPr>
          <p:spPr>
            <a:xfrm>
              <a:off x="4409316" y="3138511"/>
              <a:ext cx="320040"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F61FF54-0414-47C2-9E65-8111A7C623DD}"/>
                </a:ext>
              </a:extLst>
            </p:cNvPr>
            <p:cNvCxnSpPr>
              <a:cxnSpLocks/>
              <a:stCxn id="22" idx="2"/>
              <a:endCxn id="53" idx="0"/>
            </p:cNvCxnSpPr>
            <p:nvPr/>
          </p:nvCxnSpPr>
          <p:spPr>
            <a:xfrm flipH="1">
              <a:off x="4729356" y="3138511"/>
              <a:ext cx="330698"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C181D50-B97E-451D-A528-FBD88CF64FDC}"/>
                </a:ext>
              </a:extLst>
            </p:cNvPr>
            <p:cNvCxnSpPr>
              <a:cxnSpLocks/>
              <a:stCxn id="20" idx="2"/>
              <a:endCxn id="53" idx="0"/>
            </p:cNvCxnSpPr>
            <p:nvPr/>
          </p:nvCxnSpPr>
          <p:spPr>
            <a:xfrm flipH="1">
              <a:off x="4729356" y="3138511"/>
              <a:ext cx="5329"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B49D13C9-50F7-4E25-899F-809C6D49ED9C}"/>
              </a:ext>
            </a:extLst>
          </p:cNvPr>
          <p:cNvSpPr txBox="1"/>
          <p:nvPr/>
        </p:nvSpPr>
        <p:spPr>
          <a:xfrm>
            <a:off x="856308" y="2793825"/>
            <a:ext cx="950055"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Step 1</a:t>
            </a:r>
            <a:endParaRPr lang="en-US" dirty="0"/>
          </a:p>
        </p:txBody>
      </p:sp>
      <p:sp>
        <p:nvSpPr>
          <p:cNvPr id="99" name="TextBox 98">
            <a:extLst>
              <a:ext uri="{FF2B5EF4-FFF2-40B4-BE49-F238E27FC236}">
                <a16:creationId xmlns:a16="http://schemas.microsoft.com/office/drawing/2014/main" id="{456BB17F-DC20-496E-9750-6FA08594C676}"/>
              </a:ext>
            </a:extLst>
          </p:cNvPr>
          <p:cNvSpPr txBox="1"/>
          <p:nvPr/>
        </p:nvSpPr>
        <p:spPr>
          <a:xfrm>
            <a:off x="859645" y="3619758"/>
            <a:ext cx="941389"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Step 2</a:t>
            </a:r>
            <a:endParaRPr lang="en-US" dirty="0"/>
          </a:p>
        </p:txBody>
      </p:sp>
    </p:spTree>
    <p:extLst>
      <p:ext uri="{BB962C8B-B14F-4D97-AF65-F5344CB8AC3E}">
        <p14:creationId xmlns:p14="http://schemas.microsoft.com/office/powerpoint/2010/main" val="12616555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8A9577A3-44B3-4AE7-A00E-13532880D93B}"/>
              </a:ext>
            </a:extLst>
          </p:cNvPr>
          <p:cNvSpPr>
            <a:spLocks noGrp="1"/>
          </p:cNvSpPr>
          <p:nvPr>
            <p:ph type="title"/>
          </p:nvPr>
        </p:nvSpPr>
        <p:spPr/>
        <p:txBody>
          <a:bodyPr/>
          <a:lstStyle/>
          <a:p>
            <a:r>
              <a:rPr lang="en-US" dirty="0"/>
              <a:t>Trading off</a:t>
            </a:r>
          </a:p>
        </p:txBody>
      </p:sp>
      <p:sp>
        <p:nvSpPr>
          <p:cNvPr id="4" name="Slide Number Placeholder 3">
            <a:extLst>
              <a:ext uri="{FF2B5EF4-FFF2-40B4-BE49-F238E27FC236}">
                <a16:creationId xmlns:a16="http://schemas.microsoft.com/office/drawing/2014/main" id="{73EDCECD-03E6-474E-B5EE-7CCC91319501}"/>
              </a:ext>
            </a:extLst>
          </p:cNvPr>
          <p:cNvSpPr>
            <a:spLocks noGrp="1"/>
          </p:cNvSpPr>
          <p:nvPr>
            <p:ph type="sldNum" sz="quarter" idx="12"/>
          </p:nvPr>
        </p:nvSpPr>
        <p:spPr/>
        <p:txBody>
          <a:bodyPr/>
          <a:lstStyle/>
          <a:p>
            <a:fld id="{EE4B2865-9F4B-463A-924A-394C76877335}" type="slidenum">
              <a:rPr lang="en-US" smtClean="0"/>
              <a:t>18</a:t>
            </a:fld>
            <a:endParaRPr lang="en-US"/>
          </a:p>
        </p:txBody>
      </p:sp>
      <p:grpSp>
        <p:nvGrpSpPr>
          <p:cNvPr id="19" name="Group 18">
            <a:extLst>
              <a:ext uri="{FF2B5EF4-FFF2-40B4-BE49-F238E27FC236}">
                <a16:creationId xmlns:a16="http://schemas.microsoft.com/office/drawing/2014/main" id="{70D2C507-360C-49BA-A2E2-564AA676AA9D}"/>
              </a:ext>
            </a:extLst>
          </p:cNvPr>
          <p:cNvGrpSpPr/>
          <p:nvPr/>
        </p:nvGrpSpPr>
        <p:grpSpPr>
          <a:xfrm>
            <a:off x="1318916" y="2818471"/>
            <a:ext cx="2272254" cy="320040"/>
            <a:chOff x="1318916" y="2818471"/>
            <a:chExt cx="2272254" cy="320040"/>
          </a:xfrm>
        </p:grpSpPr>
        <p:sp>
          <p:nvSpPr>
            <p:cNvPr id="6" name="Rectangle 5">
              <a:extLst>
                <a:ext uri="{FF2B5EF4-FFF2-40B4-BE49-F238E27FC236}">
                  <a16:creationId xmlns:a16="http://schemas.microsoft.com/office/drawing/2014/main" id="{E154FC31-4C7B-4FE8-BF76-9788E06D6322}"/>
                </a:ext>
              </a:extLst>
            </p:cNvPr>
            <p:cNvSpPr/>
            <p:nvPr/>
          </p:nvSpPr>
          <p:spPr>
            <a:xfrm>
              <a:off x="1318916"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B26E16E-9ECC-4170-BAE6-2760A1B57A31}"/>
                </a:ext>
              </a:extLst>
            </p:cNvPr>
            <p:cNvSpPr/>
            <p:nvPr/>
          </p:nvSpPr>
          <p:spPr>
            <a:xfrm>
              <a:off x="1644285"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547CA4-C5ED-4777-A021-A3D1D981DFC9}"/>
                </a:ext>
              </a:extLst>
            </p:cNvPr>
            <p:cNvSpPr/>
            <p:nvPr/>
          </p:nvSpPr>
          <p:spPr>
            <a:xfrm>
              <a:off x="1969654"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9DFCA1-B6D9-4E6C-A1BF-F39E52228351}"/>
                </a:ext>
              </a:extLst>
            </p:cNvPr>
            <p:cNvSpPr/>
            <p:nvPr/>
          </p:nvSpPr>
          <p:spPr>
            <a:xfrm>
              <a:off x="2295023"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59D1A6-416F-45DB-8278-C5583B8AA56C}"/>
                </a:ext>
              </a:extLst>
            </p:cNvPr>
            <p:cNvSpPr/>
            <p:nvPr/>
          </p:nvSpPr>
          <p:spPr>
            <a:xfrm>
              <a:off x="2620392"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395DE9-FEF9-4161-91A9-CAD85EF5CB95}"/>
                </a:ext>
              </a:extLst>
            </p:cNvPr>
            <p:cNvSpPr/>
            <p:nvPr/>
          </p:nvSpPr>
          <p:spPr>
            <a:xfrm>
              <a:off x="2945761" y="2818471"/>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74EAF5D-7F45-433C-ACAC-F45BB92E05F1}"/>
                </a:ext>
              </a:extLst>
            </p:cNvPr>
            <p:cNvSpPr/>
            <p:nvPr/>
          </p:nvSpPr>
          <p:spPr>
            <a:xfrm>
              <a:off x="3271130" y="2818471"/>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D9A01E-81BE-4ABA-9CB9-DB148C542830}"/>
              </a:ext>
            </a:extLst>
          </p:cNvPr>
          <p:cNvGrpSpPr/>
          <p:nvPr/>
        </p:nvGrpSpPr>
        <p:grpSpPr>
          <a:xfrm>
            <a:off x="1313587" y="3644404"/>
            <a:ext cx="2272254" cy="320040"/>
            <a:chOff x="1313587" y="3644404"/>
            <a:chExt cx="2272254" cy="320040"/>
          </a:xfrm>
        </p:grpSpPr>
        <p:sp>
          <p:nvSpPr>
            <p:cNvPr id="39" name="Rectangle 38">
              <a:extLst>
                <a:ext uri="{FF2B5EF4-FFF2-40B4-BE49-F238E27FC236}">
                  <a16:creationId xmlns:a16="http://schemas.microsoft.com/office/drawing/2014/main" id="{CAF1961A-F3B0-4B86-8256-9AFA2246355C}"/>
                </a:ext>
              </a:extLst>
            </p:cNvPr>
            <p:cNvSpPr/>
            <p:nvPr/>
          </p:nvSpPr>
          <p:spPr>
            <a:xfrm>
              <a:off x="1313587"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921E84D-B287-436C-9A2A-5A71C8582C44}"/>
                </a:ext>
              </a:extLst>
            </p:cNvPr>
            <p:cNvSpPr/>
            <p:nvPr/>
          </p:nvSpPr>
          <p:spPr>
            <a:xfrm>
              <a:off x="1638956"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D10C9EC-3D63-4685-8ED1-2FA1B0A2F33F}"/>
                </a:ext>
              </a:extLst>
            </p:cNvPr>
            <p:cNvSpPr/>
            <p:nvPr/>
          </p:nvSpPr>
          <p:spPr>
            <a:xfrm>
              <a:off x="1964325"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7224EEE-63C8-44BB-BD4A-DD59C2BE5C32}"/>
                </a:ext>
              </a:extLst>
            </p:cNvPr>
            <p:cNvSpPr/>
            <p:nvPr/>
          </p:nvSpPr>
          <p:spPr>
            <a:xfrm>
              <a:off x="2289694"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FE5FBD1-B477-4E4B-BC8D-26647CD1BC95}"/>
                </a:ext>
              </a:extLst>
            </p:cNvPr>
            <p:cNvSpPr/>
            <p:nvPr/>
          </p:nvSpPr>
          <p:spPr>
            <a:xfrm>
              <a:off x="2615063"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B950170-8F8F-4E26-84DE-71C5A357CA87}"/>
                </a:ext>
              </a:extLst>
            </p:cNvPr>
            <p:cNvSpPr/>
            <p:nvPr/>
          </p:nvSpPr>
          <p:spPr>
            <a:xfrm>
              <a:off x="2940432"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15A1D07-3014-4B73-991D-C93BCE3A34E1}"/>
                </a:ext>
              </a:extLst>
            </p:cNvPr>
            <p:cNvSpPr/>
            <p:nvPr/>
          </p:nvSpPr>
          <p:spPr>
            <a:xfrm>
              <a:off x="3265801" y="3644404"/>
              <a:ext cx="320040" cy="320040"/>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B18E267A-5780-446A-8617-75857CD43F8A}"/>
              </a:ext>
            </a:extLst>
          </p:cNvPr>
          <p:cNvSpPr/>
          <p:nvPr/>
        </p:nvSpPr>
        <p:spPr>
          <a:xfrm>
            <a:off x="3596499" y="2818471"/>
            <a:ext cx="320040" cy="32004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441C8EF-CED9-4E82-9B0E-AC030DEC196A}"/>
              </a:ext>
            </a:extLst>
          </p:cNvPr>
          <p:cNvGrpSpPr/>
          <p:nvPr/>
        </p:nvGrpSpPr>
        <p:grpSpPr>
          <a:xfrm>
            <a:off x="3105781" y="3138511"/>
            <a:ext cx="650738" cy="505893"/>
            <a:chOff x="3105781" y="3138511"/>
            <a:chExt cx="650738" cy="505893"/>
          </a:xfrm>
        </p:grpSpPr>
        <p:cxnSp>
          <p:nvCxnSpPr>
            <p:cNvPr id="68" name="Straight Arrow Connector 67">
              <a:extLst>
                <a:ext uri="{FF2B5EF4-FFF2-40B4-BE49-F238E27FC236}">
                  <a16:creationId xmlns:a16="http://schemas.microsoft.com/office/drawing/2014/main" id="{2216EA09-C865-4D5E-A6E1-96D72997C4D1}"/>
                </a:ext>
              </a:extLst>
            </p:cNvPr>
            <p:cNvCxnSpPr>
              <a:cxnSpLocks/>
              <a:stCxn id="16" idx="2"/>
              <a:endCxn id="51" idx="0"/>
            </p:cNvCxnSpPr>
            <p:nvPr/>
          </p:nvCxnSpPr>
          <p:spPr>
            <a:xfrm>
              <a:off x="3105781" y="3138511"/>
              <a:ext cx="320040"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06D6EB-A038-4770-9C6A-02B897C36301}"/>
                </a:ext>
              </a:extLst>
            </p:cNvPr>
            <p:cNvCxnSpPr>
              <a:cxnSpLocks/>
              <a:stCxn id="18" idx="2"/>
              <a:endCxn id="51" idx="0"/>
            </p:cNvCxnSpPr>
            <p:nvPr/>
          </p:nvCxnSpPr>
          <p:spPr>
            <a:xfrm flipH="1">
              <a:off x="3425821" y="3138511"/>
              <a:ext cx="5329"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B37C0F2-3714-415E-BAC0-FAB7757552A9}"/>
                </a:ext>
              </a:extLst>
            </p:cNvPr>
            <p:cNvCxnSpPr>
              <a:cxnSpLocks/>
              <a:stCxn id="40" idx="2"/>
              <a:endCxn id="51" idx="0"/>
            </p:cNvCxnSpPr>
            <p:nvPr/>
          </p:nvCxnSpPr>
          <p:spPr>
            <a:xfrm flipH="1">
              <a:off x="3425821" y="3138511"/>
              <a:ext cx="330698"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92AFCE0-A2FD-46DA-A5B7-72DAA3F7E4DE}"/>
              </a:ext>
            </a:extLst>
          </p:cNvPr>
          <p:cNvGrpSpPr/>
          <p:nvPr/>
        </p:nvGrpSpPr>
        <p:grpSpPr>
          <a:xfrm>
            <a:off x="5558159" y="2818471"/>
            <a:ext cx="2272254" cy="320040"/>
            <a:chOff x="5558159" y="2818471"/>
            <a:chExt cx="2272254" cy="320040"/>
          </a:xfrm>
        </p:grpSpPr>
        <p:sp>
          <p:nvSpPr>
            <p:cNvPr id="20" name="Rectangle 19">
              <a:extLst>
                <a:ext uri="{FF2B5EF4-FFF2-40B4-BE49-F238E27FC236}">
                  <a16:creationId xmlns:a16="http://schemas.microsoft.com/office/drawing/2014/main" id="{86335B55-BFEF-480C-8B87-4C56B15401C7}"/>
                </a:ext>
              </a:extLst>
            </p:cNvPr>
            <p:cNvSpPr/>
            <p:nvPr/>
          </p:nvSpPr>
          <p:spPr>
            <a:xfrm>
              <a:off x="5558159" y="2818471"/>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C832273-AB66-41B0-995D-6B829BABE96A}"/>
                </a:ext>
              </a:extLst>
            </p:cNvPr>
            <p:cNvSpPr/>
            <p:nvPr/>
          </p:nvSpPr>
          <p:spPr>
            <a:xfrm>
              <a:off x="5883528" y="2818471"/>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018865-5957-4F3B-B452-D535014C5EFB}"/>
                </a:ext>
              </a:extLst>
            </p:cNvPr>
            <p:cNvSpPr/>
            <p:nvPr/>
          </p:nvSpPr>
          <p:spPr>
            <a:xfrm>
              <a:off x="6208897"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0B0686-EF8E-432E-960E-C7306FA5E8E5}"/>
                </a:ext>
              </a:extLst>
            </p:cNvPr>
            <p:cNvSpPr/>
            <p:nvPr/>
          </p:nvSpPr>
          <p:spPr>
            <a:xfrm>
              <a:off x="6534266"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D1C4EF-3D38-4B36-8876-1B3C59CF560B}"/>
                </a:ext>
              </a:extLst>
            </p:cNvPr>
            <p:cNvSpPr/>
            <p:nvPr/>
          </p:nvSpPr>
          <p:spPr>
            <a:xfrm>
              <a:off x="6859635"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FD1646-90D9-4DBE-8A20-E1EA85449E3E}"/>
                </a:ext>
              </a:extLst>
            </p:cNvPr>
            <p:cNvSpPr/>
            <p:nvPr/>
          </p:nvSpPr>
          <p:spPr>
            <a:xfrm>
              <a:off x="7185004"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4B5259-9E4F-498C-BC75-1A6F61F02365}"/>
                </a:ext>
              </a:extLst>
            </p:cNvPr>
            <p:cNvSpPr/>
            <p:nvPr/>
          </p:nvSpPr>
          <p:spPr>
            <a:xfrm>
              <a:off x="7510373"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B00B3F5-0100-4B16-90AB-B458354D087C}"/>
              </a:ext>
            </a:extLst>
          </p:cNvPr>
          <p:cNvGrpSpPr/>
          <p:nvPr/>
        </p:nvGrpSpPr>
        <p:grpSpPr>
          <a:xfrm>
            <a:off x="5552830" y="3644404"/>
            <a:ext cx="2272254" cy="320040"/>
            <a:chOff x="5552830" y="3644404"/>
            <a:chExt cx="2272254" cy="320040"/>
          </a:xfrm>
        </p:grpSpPr>
        <p:sp>
          <p:nvSpPr>
            <p:cNvPr id="53" name="Rectangle 52">
              <a:extLst>
                <a:ext uri="{FF2B5EF4-FFF2-40B4-BE49-F238E27FC236}">
                  <a16:creationId xmlns:a16="http://schemas.microsoft.com/office/drawing/2014/main" id="{569F13D6-CAFC-4296-96C9-2DDAD483B658}"/>
                </a:ext>
              </a:extLst>
            </p:cNvPr>
            <p:cNvSpPr/>
            <p:nvPr/>
          </p:nvSpPr>
          <p:spPr>
            <a:xfrm>
              <a:off x="5552830" y="3644404"/>
              <a:ext cx="320040" cy="320040"/>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465894-A72B-4E76-9984-E114D21BCE53}"/>
                </a:ext>
              </a:extLst>
            </p:cNvPr>
            <p:cNvSpPr/>
            <p:nvPr/>
          </p:nvSpPr>
          <p:spPr>
            <a:xfrm>
              <a:off x="5878199"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4C9E5C6-35AC-49F0-A8FC-F66CE53F0E18}"/>
                </a:ext>
              </a:extLst>
            </p:cNvPr>
            <p:cNvSpPr/>
            <p:nvPr/>
          </p:nvSpPr>
          <p:spPr>
            <a:xfrm>
              <a:off x="6203568"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D73FEC0-CF42-490E-A15A-06BC4DF313CE}"/>
                </a:ext>
              </a:extLst>
            </p:cNvPr>
            <p:cNvSpPr/>
            <p:nvPr/>
          </p:nvSpPr>
          <p:spPr>
            <a:xfrm>
              <a:off x="6528937"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A1BF83F-5CFD-4837-8CD8-D4B6329EB218}"/>
                </a:ext>
              </a:extLst>
            </p:cNvPr>
            <p:cNvSpPr/>
            <p:nvPr/>
          </p:nvSpPr>
          <p:spPr>
            <a:xfrm>
              <a:off x="6854306"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2A2E018-0211-4310-A6C4-65F48167286C}"/>
                </a:ext>
              </a:extLst>
            </p:cNvPr>
            <p:cNvSpPr/>
            <p:nvPr/>
          </p:nvSpPr>
          <p:spPr>
            <a:xfrm>
              <a:off x="7179675"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2042BD1-ED16-4466-BD78-7305E15AF5EB}"/>
                </a:ext>
              </a:extLst>
            </p:cNvPr>
            <p:cNvSpPr/>
            <p:nvPr/>
          </p:nvSpPr>
          <p:spPr>
            <a:xfrm>
              <a:off x="7505044"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2D82343-CEA8-48AC-A5B2-79AB15016D17}"/>
              </a:ext>
            </a:extLst>
          </p:cNvPr>
          <p:cNvGrpSpPr/>
          <p:nvPr/>
        </p:nvGrpSpPr>
        <p:grpSpPr>
          <a:xfrm>
            <a:off x="5390146" y="3138511"/>
            <a:ext cx="653402" cy="505893"/>
            <a:chOff x="5390146" y="3138511"/>
            <a:chExt cx="653402" cy="505893"/>
          </a:xfrm>
        </p:grpSpPr>
        <p:cxnSp>
          <p:nvCxnSpPr>
            <p:cNvPr id="75" name="Straight Arrow Connector 74">
              <a:extLst>
                <a:ext uri="{FF2B5EF4-FFF2-40B4-BE49-F238E27FC236}">
                  <a16:creationId xmlns:a16="http://schemas.microsoft.com/office/drawing/2014/main" id="{4DF13385-37DC-4100-923A-B081EC4C3939}"/>
                </a:ext>
              </a:extLst>
            </p:cNvPr>
            <p:cNvCxnSpPr>
              <a:cxnSpLocks/>
              <a:stCxn id="7" idx="2"/>
              <a:endCxn id="53" idx="0"/>
            </p:cNvCxnSpPr>
            <p:nvPr/>
          </p:nvCxnSpPr>
          <p:spPr>
            <a:xfrm>
              <a:off x="5390146" y="3138511"/>
              <a:ext cx="322704"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F61FF54-0414-47C2-9E65-8111A7C623DD}"/>
                </a:ext>
              </a:extLst>
            </p:cNvPr>
            <p:cNvCxnSpPr>
              <a:cxnSpLocks/>
              <a:stCxn id="22" idx="2"/>
              <a:endCxn id="53" idx="0"/>
            </p:cNvCxnSpPr>
            <p:nvPr/>
          </p:nvCxnSpPr>
          <p:spPr>
            <a:xfrm flipH="1">
              <a:off x="5712850" y="3138511"/>
              <a:ext cx="330698"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C181D50-B97E-451D-A528-FBD88CF64FDC}"/>
                </a:ext>
              </a:extLst>
            </p:cNvPr>
            <p:cNvCxnSpPr>
              <a:cxnSpLocks/>
              <a:stCxn id="20" idx="2"/>
              <a:endCxn id="53" idx="0"/>
            </p:cNvCxnSpPr>
            <p:nvPr/>
          </p:nvCxnSpPr>
          <p:spPr>
            <a:xfrm flipH="1">
              <a:off x="5712850" y="3138511"/>
              <a:ext cx="5329"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E206ADA-8B78-41C1-85FA-2C1AE1DDB2F1}"/>
              </a:ext>
            </a:extLst>
          </p:cNvPr>
          <p:cNvSpPr/>
          <p:nvPr/>
        </p:nvSpPr>
        <p:spPr>
          <a:xfrm>
            <a:off x="5230126" y="2818471"/>
            <a:ext cx="320040" cy="32004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F06948F-D265-4ACF-8097-736611B7179D}"/>
              </a:ext>
            </a:extLst>
          </p:cNvPr>
          <p:cNvCxnSpPr/>
          <p:nvPr/>
        </p:nvCxnSpPr>
        <p:spPr>
          <a:xfrm>
            <a:off x="4572000" y="2136758"/>
            <a:ext cx="0" cy="337212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7685E47-082F-46F3-B25D-00C1CA86659E}"/>
              </a:ext>
            </a:extLst>
          </p:cNvPr>
          <p:cNvSpPr txBox="1"/>
          <p:nvPr/>
        </p:nvSpPr>
        <p:spPr>
          <a:xfrm>
            <a:off x="198578" y="2797582"/>
            <a:ext cx="950055"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Step 1</a:t>
            </a:r>
            <a:endParaRPr lang="en-US" dirty="0"/>
          </a:p>
        </p:txBody>
      </p:sp>
      <p:sp>
        <p:nvSpPr>
          <p:cNvPr id="33" name="TextBox 32">
            <a:extLst>
              <a:ext uri="{FF2B5EF4-FFF2-40B4-BE49-F238E27FC236}">
                <a16:creationId xmlns:a16="http://schemas.microsoft.com/office/drawing/2014/main" id="{1D5BC4AF-9C38-4A18-98C6-DDC59CD16C35}"/>
              </a:ext>
            </a:extLst>
          </p:cNvPr>
          <p:cNvSpPr txBox="1"/>
          <p:nvPr/>
        </p:nvSpPr>
        <p:spPr>
          <a:xfrm>
            <a:off x="201915" y="3623515"/>
            <a:ext cx="941389"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Step 2</a:t>
            </a:r>
            <a:endParaRPr lang="en-US" dirty="0"/>
          </a:p>
        </p:txBody>
      </p:sp>
      <p:sp>
        <p:nvSpPr>
          <p:cNvPr id="34" name="TextBox 33">
            <a:extLst>
              <a:ext uri="{FF2B5EF4-FFF2-40B4-BE49-F238E27FC236}">
                <a16:creationId xmlns:a16="http://schemas.microsoft.com/office/drawing/2014/main" id="{7333E500-6AD7-42E1-83D1-113A4394CA1D}"/>
              </a:ext>
            </a:extLst>
          </p:cNvPr>
          <p:cNvSpPr txBox="1"/>
          <p:nvPr/>
        </p:nvSpPr>
        <p:spPr>
          <a:xfrm>
            <a:off x="7997359" y="2796652"/>
            <a:ext cx="950055"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Step 1</a:t>
            </a:r>
            <a:endParaRPr lang="en-US" dirty="0"/>
          </a:p>
        </p:txBody>
      </p:sp>
      <p:sp>
        <p:nvSpPr>
          <p:cNvPr id="35" name="TextBox 34">
            <a:extLst>
              <a:ext uri="{FF2B5EF4-FFF2-40B4-BE49-F238E27FC236}">
                <a16:creationId xmlns:a16="http://schemas.microsoft.com/office/drawing/2014/main" id="{0014DEFC-FF95-4E40-9A59-513490E7EAB9}"/>
              </a:ext>
            </a:extLst>
          </p:cNvPr>
          <p:cNvSpPr txBox="1"/>
          <p:nvPr/>
        </p:nvSpPr>
        <p:spPr>
          <a:xfrm>
            <a:off x="8000696" y="3622585"/>
            <a:ext cx="941389"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Step 2</a:t>
            </a:r>
            <a:endParaRPr lang="en-US" dirty="0"/>
          </a:p>
        </p:txBody>
      </p:sp>
      <p:sp>
        <p:nvSpPr>
          <p:cNvPr id="36" name="TextBox 35">
            <a:extLst>
              <a:ext uri="{FF2B5EF4-FFF2-40B4-BE49-F238E27FC236}">
                <a16:creationId xmlns:a16="http://schemas.microsoft.com/office/drawing/2014/main" id="{84DF4659-57B8-4FE5-B6D3-26F9BA8D91F4}"/>
              </a:ext>
            </a:extLst>
          </p:cNvPr>
          <p:cNvSpPr txBox="1"/>
          <p:nvPr/>
        </p:nvSpPr>
        <p:spPr>
          <a:xfrm>
            <a:off x="1996338" y="4907560"/>
            <a:ext cx="950055"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CPU 1</a:t>
            </a:r>
            <a:endParaRPr lang="en-US" dirty="0"/>
          </a:p>
        </p:txBody>
      </p:sp>
      <p:sp>
        <p:nvSpPr>
          <p:cNvPr id="37" name="TextBox 36">
            <a:extLst>
              <a:ext uri="{FF2B5EF4-FFF2-40B4-BE49-F238E27FC236}">
                <a16:creationId xmlns:a16="http://schemas.microsoft.com/office/drawing/2014/main" id="{52723312-988F-4961-BBA5-B92184D922D2}"/>
              </a:ext>
            </a:extLst>
          </p:cNvPr>
          <p:cNvSpPr txBox="1"/>
          <p:nvPr/>
        </p:nvSpPr>
        <p:spPr>
          <a:xfrm>
            <a:off x="6243615" y="4907560"/>
            <a:ext cx="941389"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CPU 2</a:t>
            </a:r>
            <a:endParaRPr lang="en-US" dirty="0"/>
          </a:p>
        </p:txBody>
      </p:sp>
    </p:spTree>
    <p:extLst>
      <p:ext uri="{BB962C8B-B14F-4D97-AF65-F5344CB8AC3E}">
        <p14:creationId xmlns:p14="http://schemas.microsoft.com/office/powerpoint/2010/main" val="3539982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8A9577A3-44B3-4AE7-A00E-13532880D93B}"/>
              </a:ext>
            </a:extLst>
          </p:cNvPr>
          <p:cNvSpPr>
            <a:spLocks noGrp="1"/>
          </p:cNvSpPr>
          <p:nvPr>
            <p:ph type="title"/>
          </p:nvPr>
        </p:nvSpPr>
        <p:spPr/>
        <p:txBody>
          <a:bodyPr/>
          <a:lstStyle/>
          <a:p>
            <a:r>
              <a:rPr lang="en-US" dirty="0"/>
              <a:t>Trading off</a:t>
            </a:r>
          </a:p>
        </p:txBody>
      </p:sp>
      <p:sp>
        <p:nvSpPr>
          <p:cNvPr id="4" name="Slide Number Placeholder 3">
            <a:extLst>
              <a:ext uri="{FF2B5EF4-FFF2-40B4-BE49-F238E27FC236}">
                <a16:creationId xmlns:a16="http://schemas.microsoft.com/office/drawing/2014/main" id="{73EDCECD-03E6-474E-B5EE-7CCC91319501}"/>
              </a:ext>
            </a:extLst>
          </p:cNvPr>
          <p:cNvSpPr>
            <a:spLocks noGrp="1"/>
          </p:cNvSpPr>
          <p:nvPr>
            <p:ph type="sldNum" sz="quarter" idx="12"/>
          </p:nvPr>
        </p:nvSpPr>
        <p:spPr/>
        <p:txBody>
          <a:bodyPr/>
          <a:lstStyle/>
          <a:p>
            <a:fld id="{EE4B2865-9F4B-463A-924A-394C76877335}" type="slidenum">
              <a:rPr lang="en-US" smtClean="0"/>
              <a:t>19</a:t>
            </a:fld>
            <a:endParaRPr lang="en-US"/>
          </a:p>
        </p:txBody>
      </p:sp>
      <p:grpSp>
        <p:nvGrpSpPr>
          <p:cNvPr id="19" name="Group 18">
            <a:extLst>
              <a:ext uri="{FF2B5EF4-FFF2-40B4-BE49-F238E27FC236}">
                <a16:creationId xmlns:a16="http://schemas.microsoft.com/office/drawing/2014/main" id="{70D2C507-360C-49BA-A2E2-564AA676AA9D}"/>
              </a:ext>
            </a:extLst>
          </p:cNvPr>
          <p:cNvGrpSpPr/>
          <p:nvPr/>
        </p:nvGrpSpPr>
        <p:grpSpPr>
          <a:xfrm>
            <a:off x="1318916" y="2818471"/>
            <a:ext cx="2272254" cy="320040"/>
            <a:chOff x="1318916" y="2818471"/>
            <a:chExt cx="2272254" cy="320040"/>
          </a:xfrm>
        </p:grpSpPr>
        <p:sp>
          <p:nvSpPr>
            <p:cNvPr id="6" name="Rectangle 5">
              <a:extLst>
                <a:ext uri="{FF2B5EF4-FFF2-40B4-BE49-F238E27FC236}">
                  <a16:creationId xmlns:a16="http://schemas.microsoft.com/office/drawing/2014/main" id="{E154FC31-4C7B-4FE8-BF76-9788E06D6322}"/>
                </a:ext>
              </a:extLst>
            </p:cNvPr>
            <p:cNvSpPr/>
            <p:nvPr/>
          </p:nvSpPr>
          <p:spPr>
            <a:xfrm>
              <a:off x="1318916"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B26E16E-9ECC-4170-BAE6-2760A1B57A31}"/>
                </a:ext>
              </a:extLst>
            </p:cNvPr>
            <p:cNvSpPr/>
            <p:nvPr/>
          </p:nvSpPr>
          <p:spPr>
            <a:xfrm>
              <a:off x="1644285"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547CA4-C5ED-4777-A021-A3D1D981DFC9}"/>
                </a:ext>
              </a:extLst>
            </p:cNvPr>
            <p:cNvSpPr/>
            <p:nvPr/>
          </p:nvSpPr>
          <p:spPr>
            <a:xfrm>
              <a:off x="1969654"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9DFCA1-B6D9-4E6C-A1BF-F39E52228351}"/>
                </a:ext>
              </a:extLst>
            </p:cNvPr>
            <p:cNvSpPr/>
            <p:nvPr/>
          </p:nvSpPr>
          <p:spPr>
            <a:xfrm>
              <a:off x="2295023"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59D1A6-416F-45DB-8278-C5583B8AA56C}"/>
                </a:ext>
              </a:extLst>
            </p:cNvPr>
            <p:cNvSpPr/>
            <p:nvPr/>
          </p:nvSpPr>
          <p:spPr>
            <a:xfrm>
              <a:off x="2620392"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395DE9-FEF9-4161-91A9-CAD85EF5CB95}"/>
                </a:ext>
              </a:extLst>
            </p:cNvPr>
            <p:cNvSpPr/>
            <p:nvPr/>
          </p:nvSpPr>
          <p:spPr>
            <a:xfrm>
              <a:off x="2945761" y="2818471"/>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74EAF5D-7F45-433C-ACAC-F45BB92E05F1}"/>
                </a:ext>
              </a:extLst>
            </p:cNvPr>
            <p:cNvSpPr/>
            <p:nvPr/>
          </p:nvSpPr>
          <p:spPr>
            <a:xfrm>
              <a:off x="3271130" y="2818471"/>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D9A01E-81BE-4ABA-9CB9-DB148C542830}"/>
              </a:ext>
            </a:extLst>
          </p:cNvPr>
          <p:cNvGrpSpPr/>
          <p:nvPr/>
        </p:nvGrpSpPr>
        <p:grpSpPr>
          <a:xfrm>
            <a:off x="1313587" y="3644404"/>
            <a:ext cx="2272254" cy="320040"/>
            <a:chOff x="1313587" y="3644404"/>
            <a:chExt cx="2272254" cy="320040"/>
          </a:xfrm>
        </p:grpSpPr>
        <p:sp>
          <p:nvSpPr>
            <p:cNvPr id="39" name="Rectangle 38">
              <a:extLst>
                <a:ext uri="{FF2B5EF4-FFF2-40B4-BE49-F238E27FC236}">
                  <a16:creationId xmlns:a16="http://schemas.microsoft.com/office/drawing/2014/main" id="{CAF1961A-F3B0-4B86-8256-9AFA2246355C}"/>
                </a:ext>
              </a:extLst>
            </p:cNvPr>
            <p:cNvSpPr/>
            <p:nvPr/>
          </p:nvSpPr>
          <p:spPr>
            <a:xfrm>
              <a:off x="1313587"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921E84D-B287-436C-9A2A-5A71C8582C44}"/>
                </a:ext>
              </a:extLst>
            </p:cNvPr>
            <p:cNvSpPr/>
            <p:nvPr/>
          </p:nvSpPr>
          <p:spPr>
            <a:xfrm>
              <a:off x="1638956"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D10C9EC-3D63-4685-8ED1-2FA1B0A2F33F}"/>
                </a:ext>
              </a:extLst>
            </p:cNvPr>
            <p:cNvSpPr/>
            <p:nvPr/>
          </p:nvSpPr>
          <p:spPr>
            <a:xfrm>
              <a:off x="1964325"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7224EEE-63C8-44BB-BD4A-DD59C2BE5C32}"/>
                </a:ext>
              </a:extLst>
            </p:cNvPr>
            <p:cNvSpPr/>
            <p:nvPr/>
          </p:nvSpPr>
          <p:spPr>
            <a:xfrm>
              <a:off x="2289694"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FE5FBD1-B477-4E4B-BC8D-26647CD1BC95}"/>
                </a:ext>
              </a:extLst>
            </p:cNvPr>
            <p:cNvSpPr/>
            <p:nvPr/>
          </p:nvSpPr>
          <p:spPr>
            <a:xfrm>
              <a:off x="2615063"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B950170-8F8F-4E26-84DE-71C5A357CA87}"/>
                </a:ext>
              </a:extLst>
            </p:cNvPr>
            <p:cNvSpPr/>
            <p:nvPr/>
          </p:nvSpPr>
          <p:spPr>
            <a:xfrm>
              <a:off x="2940432"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15A1D07-3014-4B73-991D-C93BCE3A34E1}"/>
                </a:ext>
              </a:extLst>
            </p:cNvPr>
            <p:cNvSpPr/>
            <p:nvPr/>
          </p:nvSpPr>
          <p:spPr>
            <a:xfrm>
              <a:off x="3265801" y="3644404"/>
              <a:ext cx="320040" cy="320040"/>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B18E267A-5780-446A-8617-75857CD43F8A}"/>
              </a:ext>
            </a:extLst>
          </p:cNvPr>
          <p:cNvSpPr/>
          <p:nvPr/>
        </p:nvSpPr>
        <p:spPr>
          <a:xfrm>
            <a:off x="3596499" y="2818471"/>
            <a:ext cx="320040" cy="32004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441C8EF-CED9-4E82-9B0E-AC030DEC196A}"/>
              </a:ext>
            </a:extLst>
          </p:cNvPr>
          <p:cNvGrpSpPr/>
          <p:nvPr/>
        </p:nvGrpSpPr>
        <p:grpSpPr>
          <a:xfrm>
            <a:off x="3105781" y="3138511"/>
            <a:ext cx="650738" cy="505893"/>
            <a:chOff x="3105781" y="3138511"/>
            <a:chExt cx="650738" cy="505893"/>
          </a:xfrm>
        </p:grpSpPr>
        <p:cxnSp>
          <p:nvCxnSpPr>
            <p:cNvPr id="68" name="Straight Arrow Connector 67">
              <a:extLst>
                <a:ext uri="{FF2B5EF4-FFF2-40B4-BE49-F238E27FC236}">
                  <a16:creationId xmlns:a16="http://schemas.microsoft.com/office/drawing/2014/main" id="{2216EA09-C865-4D5E-A6E1-96D72997C4D1}"/>
                </a:ext>
              </a:extLst>
            </p:cNvPr>
            <p:cNvCxnSpPr>
              <a:cxnSpLocks/>
              <a:stCxn id="16" idx="2"/>
              <a:endCxn id="51" idx="0"/>
            </p:cNvCxnSpPr>
            <p:nvPr/>
          </p:nvCxnSpPr>
          <p:spPr>
            <a:xfrm>
              <a:off x="3105781" y="3138511"/>
              <a:ext cx="320040"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06D6EB-A038-4770-9C6A-02B897C36301}"/>
                </a:ext>
              </a:extLst>
            </p:cNvPr>
            <p:cNvCxnSpPr>
              <a:cxnSpLocks/>
              <a:stCxn id="18" idx="2"/>
              <a:endCxn id="51" idx="0"/>
            </p:cNvCxnSpPr>
            <p:nvPr/>
          </p:nvCxnSpPr>
          <p:spPr>
            <a:xfrm flipH="1">
              <a:off x="3425821" y="3138511"/>
              <a:ext cx="5329"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B37C0F2-3714-415E-BAC0-FAB7757552A9}"/>
                </a:ext>
              </a:extLst>
            </p:cNvPr>
            <p:cNvCxnSpPr>
              <a:cxnSpLocks/>
              <a:stCxn id="40" idx="2"/>
              <a:endCxn id="51" idx="0"/>
            </p:cNvCxnSpPr>
            <p:nvPr/>
          </p:nvCxnSpPr>
          <p:spPr>
            <a:xfrm flipH="1">
              <a:off x="3425821" y="3138511"/>
              <a:ext cx="330698"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92AFCE0-A2FD-46DA-A5B7-72DAA3F7E4DE}"/>
              </a:ext>
            </a:extLst>
          </p:cNvPr>
          <p:cNvGrpSpPr/>
          <p:nvPr/>
        </p:nvGrpSpPr>
        <p:grpSpPr>
          <a:xfrm>
            <a:off x="5558159" y="2818471"/>
            <a:ext cx="2272254" cy="320040"/>
            <a:chOff x="5558159" y="2818471"/>
            <a:chExt cx="2272254" cy="320040"/>
          </a:xfrm>
        </p:grpSpPr>
        <p:sp>
          <p:nvSpPr>
            <p:cNvPr id="20" name="Rectangle 19">
              <a:extLst>
                <a:ext uri="{FF2B5EF4-FFF2-40B4-BE49-F238E27FC236}">
                  <a16:creationId xmlns:a16="http://schemas.microsoft.com/office/drawing/2014/main" id="{86335B55-BFEF-480C-8B87-4C56B15401C7}"/>
                </a:ext>
              </a:extLst>
            </p:cNvPr>
            <p:cNvSpPr/>
            <p:nvPr/>
          </p:nvSpPr>
          <p:spPr>
            <a:xfrm>
              <a:off x="5558159" y="2818471"/>
              <a:ext cx="320040" cy="32004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C832273-AB66-41B0-995D-6B829BABE96A}"/>
                </a:ext>
              </a:extLst>
            </p:cNvPr>
            <p:cNvSpPr/>
            <p:nvPr/>
          </p:nvSpPr>
          <p:spPr>
            <a:xfrm>
              <a:off x="5883528" y="2818471"/>
              <a:ext cx="320040" cy="32004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018865-5957-4F3B-B452-D535014C5EFB}"/>
                </a:ext>
              </a:extLst>
            </p:cNvPr>
            <p:cNvSpPr/>
            <p:nvPr/>
          </p:nvSpPr>
          <p:spPr>
            <a:xfrm>
              <a:off x="6208897"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0B0686-EF8E-432E-960E-C7306FA5E8E5}"/>
                </a:ext>
              </a:extLst>
            </p:cNvPr>
            <p:cNvSpPr/>
            <p:nvPr/>
          </p:nvSpPr>
          <p:spPr>
            <a:xfrm>
              <a:off x="6534266"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D1C4EF-3D38-4B36-8876-1B3C59CF560B}"/>
                </a:ext>
              </a:extLst>
            </p:cNvPr>
            <p:cNvSpPr/>
            <p:nvPr/>
          </p:nvSpPr>
          <p:spPr>
            <a:xfrm>
              <a:off x="6859635"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FD1646-90D9-4DBE-8A20-E1EA85449E3E}"/>
                </a:ext>
              </a:extLst>
            </p:cNvPr>
            <p:cNvSpPr/>
            <p:nvPr/>
          </p:nvSpPr>
          <p:spPr>
            <a:xfrm>
              <a:off x="7185004"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4B5259-9E4F-498C-BC75-1A6F61F02365}"/>
                </a:ext>
              </a:extLst>
            </p:cNvPr>
            <p:cNvSpPr/>
            <p:nvPr/>
          </p:nvSpPr>
          <p:spPr>
            <a:xfrm>
              <a:off x="7510373" y="2818471"/>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B00B3F5-0100-4B16-90AB-B458354D087C}"/>
              </a:ext>
            </a:extLst>
          </p:cNvPr>
          <p:cNvGrpSpPr/>
          <p:nvPr/>
        </p:nvGrpSpPr>
        <p:grpSpPr>
          <a:xfrm>
            <a:off x="5552830" y="3644404"/>
            <a:ext cx="2272254" cy="320040"/>
            <a:chOff x="5552830" y="3644404"/>
            <a:chExt cx="2272254" cy="320040"/>
          </a:xfrm>
        </p:grpSpPr>
        <p:sp>
          <p:nvSpPr>
            <p:cNvPr id="53" name="Rectangle 52">
              <a:extLst>
                <a:ext uri="{FF2B5EF4-FFF2-40B4-BE49-F238E27FC236}">
                  <a16:creationId xmlns:a16="http://schemas.microsoft.com/office/drawing/2014/main" id="{569F13D6-CAFC-4296-96C9-2DDAD483B658}"/>
                </a:ext>
              </a:extLst>
            </p:cNvPr>
            <p:cNvSpPr/>
            <p:nvPr/>
          </p:nvSpPr>
          <p:spPr>
            <a:xfrm>
              <a:off x="5552830" y="3644404"/>
              <a:ext cx="320040" cy="320040"/>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465894-A72B-4E76-9984-E114D21BCE53}"/>
                </a:ext>
              </a:extLst>
            </p:cNvPr>
            <p:cNvSpPr/>
            <p:nvPr/>
          </p:nvSpPr>
          <p:spPr>
            <a:xfrm>
              <a:off x="5878199"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4C9E5C6-35AC-49F0-A8FC-F66CE53F0E18}"/>
                </a:ext>
              </a:extLst>
            </p:cNvPr>
            <p:cNvSpPr/>
            <p:nvPr/>
          </p:nvSpPr>
          <p:spPr>
            <a:xfrm>
              <a:off x="6203568"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D73FEC0-CF42-490E-A15A-06BC4DF313CE}"/>
                </a:ext>
              </a:extLst>
            </p:cNvPr>
            <p:cNvSpPr/>
            <p:nvPr/>
          </p:nvSpPr>
          <p:spPr>
            <a:xfrm>
              <a:off x="6528937"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A1BF83F-5CFD-4837-8CD8-D4B6329EB218}"/>
                </a:ext>
              </a:extLst>
            </p:cNvPr>
            <p:cNvSpPr/>
            <p:nvPr/>
          </p:nvSpPr>
          <p:spPr>
            <a:xfrm>
              <a:off x="6854306"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2A2E018-0211-4310-A6C4-65F48167286C}"/>
                </a:ext>
              </a:extLst>
            </p:cNvPr>
            <p:cNvSpPr/>
            <p:nvPr/>
          </p:nvSpPr>
          <p:spPr>
            <a:xfrm>
              <a:off x="7179675"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2042BD1-ED16-4466-BD78-7305E15AF5EB}"/>
                </a:ext>
              </a:extLst>
            </p:cNvPr>
            <p:cNvSpPr/>
            <p:nvPr/>
          </p:nvSpPr>
          <p:spPr>
            <a:xfrm>
              <a:off x="7505044" y="3644404"/>
              <a:ext cx="320040" cy="32004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2D82343-CEA8-48AC-A5B2-79AB15016D17}"/>
              </a:ext>
            </a:extLst>
          </p:cNvPr>
          <p:cNvGrpSpPr/>
          <p:nvPr/>
        </p:nvGrpSpPr>
        <p:grpSpPr>
          <a:xfrm>
            <a:off x="5390146" y="3138511"/>
            <a:ext cx="653402" cy="505893"/>
            <a:chOff x="5390146" y="3138511"/>
            <a:chExt cx="653402" cy="505893"/>
          </a:xfrm>
        </p:grpSpPr>
        <p:cxnSp>
          <p:nvCxnSpPr>
            <p:cNvPr id="75" name="Straight Arrow Connector 74">
              <a:extLst>
                <a:ext uri="{FF2B5EF4-FFF2-40B4-BE49-F238E27FC236}">
                  <a16:creationId xmlns:a16="http://schemas.microsoft.com/office/drawing/2014/main" id="{4DF13385-37DC-4100-923A-B081EC4C3939}"/>
                </a:ext>
              </a:extLst>
            </p:cNvPr>
            <p:cNvCxnSpPr>
              <a:cxnSpLocks/>
              <a:stCxn id="7" idx="2"/>
              <a:endCxn id="53" idx="0"/>
            </p:cNvCxnSpPr>
            <p:nvPr/>
          </p:nvCxnSpPr>
          <p:spPr>
            <a:xfrm>
              <a:off x="5390146" y="3138511"/>
              <a:ext cx="322704"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F61FF54-0414-47C2-9E65-8111A7C623DD}"/>
                </a:ext>
              </a:extLst>
            </p:cNvPr>
            <p:cNvCxnSpPr>
              <a:cxnSpLocks/>
              <a:stCxn id="22" idx="2"/>
              <a:endCxn id="53" idx="0"/>
            </p:cNvCxnSpPr>
            <p:nvPr/>
          </p:nvCxnSpPr>
          <p:spPr>
            <a:xfrm flipH="1">
              <a:off x="5712850" y="3138511"/>
              <a:ext cx="330698"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C181D50-B97E-451D-A528-FBD88CF64FDC}"/>
                </a:ext>
              </a:extLst>
            </p:cNvPr>
            <p:cNvCxnSpPr>
              <a:cxnSpLocks/>
              <a:stCxn id="20" idx="2"/>
              <a:endCxn id="53" idx="0"/>
            </p:cNvCxnSpPr>
            <p:nvPr/>
          </p:nvCxnSpPr>
          <p:spPr>
            <a:xfrm flipH="1">
              <a:off x="5712850" y="3138511"/>
              <a:ext cx="5329" cy="505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E206ADA-8B78-41C1-85FA-2C1AE1DDB2F1}"/>
              </a:ext>
            </a:extLst>
          </p:cNvPr>
          <p:cNvSpPr/>
          <p:nvPr/>
        </p:nvSpPr>
        <p:spPr>
          <a:xfrm>
            <a:off x="5230126" y="2818471"/>
            <a:ext cx="320040" cy="32004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F06948F-D265-4ACF-8097-736611B7179D}"/>
              </a:ext>
            </a:extLst>
          </p:cNvPr>
          <p:cNvCxnSpPr/>
          <p:nvPr/>
        </p:nvCxnSpPr>
        <p:spPr>
          <a:xfrm>
            <a:off x="4572000" y="2136758"/>
            <a:ext cx="0" cy="337212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4DF4659-57B8-4FE5-B6D3-26F9BA8D91F4}"/>
              </a:ext>
            </a:extLst>
          </p:cNvPr>
          <p:cNvSpPr txBox="1"/>
          <p:nvPr/>
        </p:nvSpPr>
        <p:spPr>
          <a:xfrm>
            <a:off x="3791418" y="5732524"/>
            <a:ext cx="1561164"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Parallelism</a:t>
            </a:r>
            <a:endParaRPr lang="en-US" dirty="0"/>
          </a:p>
        </p:txBody>
      </p:sp>
      <p:cxnSp>
        <p:nvCxnSpPr>
          <p:cNvPr id="54" name="Straight Arrow Connector 53">
            <a:extLst>
              <a:ext uri="{FF2B5EF4-FFF2-40B4-BE49-F238E27FC236}">
                <a16:creationId xmlns:a16="http://schemas.microsoft.com/office/drawing/2014/main" id="{84E09CE9-6D9F-416A-9002-BA4EF1C9747A}"/>
              </a:ext>
            </a:extLst>
          </p:cNvPr>
          <p:cNvCxnSpPr>
            <a:cxnSpLocks/>
          </p:cNvCxnSpPr>
          <p:nvPr/>
        </p:nvCxnSpPr>
        <p:spPr>
          <a:xfrm flipV="1">
            <a:off x="1479210" y="2974597"/>
            <a:ext cx="1296147" cy="15921"/>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A07409E-B217-4926-B757-705F4ABD7730}"/>
              </a:ext>
            </a:extLst>
          </p:cNvPr>
          <p:cNvCxnSpPr>
            <a:cxnSpLocks/>
          </p:cNvCxnSpPr>
          <p:nvPr/>
        </p:nvCxnSpPr>
        <p:spPr>
          <a:xfrm flipH="1">
            <a:off x="1472175" y="2994412"/>
            <a:ext cx="1270630" cy="825932"/>
          </a:xfrm>
          <a:prstGeom prst="straightConnector1">
            <a:avLst/>
          </a:prstGeom>
          <a:ln w="38100">
            <a:solidFill>
              <a:srgbClr val="E41A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9CDB981-CC87-42DC-9F8E-F0F9EC661E06}"/>
              </a:ext>
            </a:extLst>
          </p:cNvPr>
          <p:cNvCxnSpPr>
            <a:cxnSpLocks/>
          </p:cNvCxnSpPr>
          <p:nvPr/>
        </p:nvCxnSpPr>
        <p:spPr>
          <a:xfrm flipV="1">
            <a:off x="1479210" y="3800530"/>
            <a:ext cx="1296147" cy="19814"/>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69890F4-3DD6-4C9E-BEDA-8632AEBA09DA}"/>
              </a:ext>
            </a:extLst>
          </p:cNvPr>
          <p:cNvCxnSpPr>
            <a:cxnSpLocks/>
          </p:cNvCxnSpPr>
          <p:nvPr/>
        </p:nvCxnSpPr>
        <p:spPr>
          <a:xfrm flipV="1">
            <a:off x="2745652" y="2962571"/>
            <a:ext cx="367107" cy="847235"/>
          </a:xfrm>
          <a:prstGeom prst="straightConnector1">
            <a:avLst/>
          </a:prstGeom>
          <a:ln w="38100">
            <a:solidFill>
              <a:srgbClr val="E41A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1D8FB6E-A610-446B-8F6B-3EB9EAA1ED5B}"/>
              </a:ext>
            </a:extLst>
          </p:cNvPr>
          <p:cNvCxnSpPr>
            <a:cxnSpLocks/>
          </p:cNvCxnSpPr>
          <p:nvPr/>
        </p:nvCxnSpPr>
        <p:spPr>
          <a:xfrm flipV="1">
            <a:off x="6031241" y="2974597"/>
            <a:ext cx="1296147" cy="15921"/>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1793546-17FD-40B9-8151-F56B8C1378B1}"/>
              </a:ext>
            </a:extLst>
          </p:cNvPr>
          <p:cNvCxnSpPr>
            <a:cxnSpLocks/>
          </p:cNvCxnSpPr>
          <p:nvPr/>
        </p:nvCxnSpPr>
        <p:spPr>
          <a:xfrm flipH="1">
            <a:off x="6024206" y="2994412"/>
            <a:ext cx="1270630" cy="825932"/>
          </a:xfrm>
          <a:prstGeom prst="straightConnector1">
            <a:avLst/>
          </a:prstGeom>
          <a:ln w="38100">
            <a:solidFill>
              <a:srgbClr val="E41A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B1D206A-F607-446B-A2CD-678A131F5AEA}"/>
              </a:ext>
            </a:extLst>
          </p:cNvPr>
          <p:cNvCxnSpPr>
            <a:cxnSpLocks/>
          </p:cNvCxnSpPr>
          <p:nvPr/>
        </p:nvCxnSpPr>
        <p:spPr>
          <a:xfrm flipV="1">
            <a:off x="6031241" y="3800530"/>
            <a:ext cx="1296147" cy="19814"/>
          </a:xfrm>
          <a:prstGeom prst="straightConnector1">
            <a:avLst/>
          </a:prstGeom>
          <a:ln w="38100">
            <a:solidFill>
              <a:srgbClr val="E41AC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2AA72F8-7037-44B9-BFC1-E01ABF813E8E}"/>
              </a:ext>
            </a:extLst>
          </p:cNvPr>
          <p:cNvCxnSpPr>
            <a:cxnSpLocks/>
          </p:cNvCxnSpPr>
          <p:nvPr/>
        </p:nvCxnSpPr>
        <p:spPr>
          <a:xfrm flipV="1">
            <a:off x="7297683" y="2962571"/>
            <a:ext cx="367107" cy="847235"/>
          </a:xfrm>
          <a:prstGeom prst="straightConnector1">
            <a:avLst/>
          </a:prstGeom>
          <a:ln w="38100">
            <a:solidFill>
              <a:srgbClr val="E41AC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8851F98-01B5-4CE0-8A26-E895C27A0E6D}"/>
              </a:ext>
            </a:extLst>
          </p:cNvPr>
          <p:cNvSpPr txBox="1"/>
          <p:nvPr/>
        </p:nvSpPr>
        <p:spPr>
          <a:xfrm>
            <a:off x="393942" y="3213596"/>
            <a:ext cx="1216104"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Locality</a:t>
            </a:r>
            <a:endParaRPr lang="en-US" dirty="0"/>
          </a:p>
        </p:txBody>
      </p:sp>
      <p:sp>
        <p:nvSpPr>
          <p:cNvPr id="3" name="TextBox 2">
            <a:extLst>
              <a:ext uri="{FF2B5EF4-FFF2-40B4-BE49-F238E27FC236}">
                <a16:creationId xmlns:a16="http://schemas.microsoft.com/office/drawing/2014/main" id="{99B0E660-0887-480F-A3B2-078DB5D9553F}"/>
              </a:ext>
            </a:extLst>
          </p:cNvPr>
          <p:cNvSpPr txBox="1"/>
          <p:nvPr/>
        </p:nvSpPr>
        <p:spPr>
          <a:xfrm>
            <a:off x="4861377" y="2280394"/>
            <a:ext cx="1702946"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Redundancy</a:t>
            </a:r>
            <a:endParaRPr lang="en-US" dirty="0"/>
          </a:p>
        </p:txBody>
      </p:sp>
    </p:spTree>
    <p:extLst>
      <p:ext uri="{BB962C8B-B14F-4D97-AF65-F5344CB8AC3E}">
        <p14:creationId xmlns:p14="http://schemas.microsoft.com/office/powerpoint/2010/main" val="217113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5709EF-D3C2-471C-8846-8B3A6F7BB138}"/>
              </a:ext>
            </a:extLst>
          </p:cNvPr>
          <p:cNvSpPr>
            <a:spLocks noGrp="1"/>
          </p:cNvSpPr>
          <p:nvPr>
            <p:ph type="title"/>
          </p:nvPr>
        </p:nvSpPr>
        <p:spPr>
          <a:xfrm>
            <a:off x="627459" y="1228259"/>
            <a:ext cx="3095491" cy="574790"/>
          </a:xfrm>
        </p:spPr>
        <p:txBody>
          <a:bodyPr anchor="b">
            <a:normAutofit/>
          </a:bodyPr>
          <a:lstStyle/>
          <a:p>
            <a:r>
              <a:rPr lang="en-US" dirty="0"/>
              <a:t>Alex Reinking</a:t>
            </a:r>
          </a:p>
        </p:txBody>
      </p:sp>
      <p:pic>
        <p:nvPicPr>
          <p:cNvPr id="8" name="Content Placeholder 7" descr="A person looking at the camera&#10;&#10;Description automatically generated">
            <a:extLst>
              <a:ext uri="{FF2B5EF4-FFF2-40B4-BE49-F238E27FC236}">
                <a16:creationId xmlns:a16="http://schemas.microsoft.com/office/drawing/2014/main" id="{D58E9EEB-E10B-421E-8F5C-FFF3EDA8A53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016" r="-1" b="-1"/>
          <a:stretch/>
        </p:blipFill>
        <p:spPr>
          <a:xfrm>
            <a:off x="3887390" y="986427"/>
            <a:ext cx="4629150" cy="4873625"/>
          </a:xfrm>
          <a:noFill/>
        </p:spPr>
      </p:pic>
      <p:sp>
        <p:nvSpPr>
          <p:cNvPr id="5" name="Content Placeholder 4">
            <a:extLst>
              <a:ext uri="{FF2B5EF4-FFF2-40B4-BE49-F238E27FC236}">
                <a16:creationId xmlns:a16="http://schemas.microsoft.com/office/drawing/2014/main" id="{E6450189-BC08-43F5-8D15-5889657192AB}"/>
              </a:ext>
            </a:extLst>
          </p:cNvPr>
          <p:cNvSpPr>
            <a:spLocks noGrp="1"/>
          </p:cNvSpPr>
          <p:nvPr>
            <p:ph type="body" sz="half" idx="2"/>
          </p:nvPr>
        </p:nvSpPr>
        <p:spPr>
          <a:xfrm>
            <a:off x="627458" y="1803049"/>
            <a:ext cx="3095492" cy="3803651"/>
          </a:xfrm>
        </p:spPr>
        <p:txBody>
          <a:bodyPr>
            <a:normAutofit/>
          </a:bodyPr>
          <a:lstStyle/>
          <a:p>
            <a:r>
              <a:rPr lang="en-US" sz="2300" dirty="0">
                <a:solidFill>
                  <a:schemeClr val="accent2"/>
                </a:solidFill>
              </a:rPr>
              <a:t>First </a:t>
            </a:r>
            <a:r>
              <a:rPr lang="en-US" sz="2300" dirty="0" err="1">
                <a:solidFill>
                  <a:schemeClr val="accent2"/>
                </a:solidFill>
              </a:rPr>
              <a:t>CppCon</a:t>
            </a:r>
            <a:r>
              <a:rPr lang="en-US" sz="2300" dirty="0">
                <a:solidFill>
                  <a:schemeClr val="accent2"/>
                </a:solidFill>
              </a:rPr>
              <a:t> talk!</a:t>
            </a:r>
          </a:p>
          <a:p>
            <a:endParaRPr lang="en-US" sz="2300" b="1" dirty="0">
              <a:solidFill>
                <a:schemeClr val="accent4"/>
              </a:solidFill>
            </a:endParaRPr>
          </a:p>
          <a:p>
            <a:r>
              <a:rPr lang="en-US" sz="2300" b="1" dirty="0">
                <a:solidFill>
                  <a:schemeClr val="accent4"/>
                </a:solidFill>
              </a:rPr>
              <a:t>Programming languages </a:t>
            </a:r>
            <a:r>
              <a:rPr lang="en-US" sz="2300" dirty="0"/>
              <a:t>researcher</a:t>
            </a:r>
            <a:br>
              <a:rPr lang="en-US" sz="2300" dirty="0"/>
            </a:br>
            <a:endParaRPr lang="en-US" sz="2300" dirty="0"/>
          </a:p>
          <a:p>
            <a:r>
              <a:rPr lang="en-US" sz="2300" b="1" dirty="0">
                <a:solidFill>
                  <a:schemeClr val="accent4"/>
                </a:solidFill>
              </a:rPr>
              <a:t>Domain-specific design </a:t>
            </a:r>
            <a:r>
              <a:rPr lang="en-US" sz="2300" dirty="0"/>
              <a:t>for high performance languages</a:t>
            </a:r>
          </a:p>
        </p:txBody>
      </p:sp>
      <p:sp>
        <p:nvSpPr>
          <p:cNvPr id="2" name="Slide Number Placeholder 1">
            <a:extLst>
              <a:ext uri="{FF2B5EF4-FFF2-40B4-BE49-F238E27FC236}">
                <a16:creationId xmlns:a16="http://schemas.microsoft.com/office/drawing/2014/main" id="{AD88DF3A-5F58-4E45-9BFB-BF7970C5279F}"/>
              </a:ext>
            </a:extLst>
          </p:cNvPr>
          <p:cNvSpPr>
            <a:spLocks noGrp="1"/>
          </p:cNvSpPr>
          <p:nvPr>
            <p:ph type="sldNum" sz="quarter" idx="12"/>
          </p:nvPr>
        </p:nvSpPr>
        <p:spPr/>
        <p:txBody>
          <a:bodyPr/>
          <a:lstStyle/>
          <a:p>
            <a:fld id="{EE4B2865-9F4B-463A-924A-394C76877335}" type="slidenum">
              <a:rPr lang="en-US" smtClean="0"/>
              <a:t>2</a:t>
            </a:fld>
            <a:endParaRPr lang="en-US"/>
          </a:p>
        </p:txBody>
      </p:sp>
    </p:spTree>
    <p:extLst>
      <p:ext uri="{BB962C8B-B14F-4D97-AF65-F5344CB8AC3E}">
        <p14:creationId xmlns:p14="http://schemas.microsoft.com/office/powerpoint/2010/main" val="24861279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0146-0B01-4BC5-8571-4E07E59A4D0B}"/>
              </a:ext>
            </a:extLst>
          </p:cNvPr>
          <p:cNvSpPr>
            <a:spLocks noGrp="1"/>
          </p:cNvSpPr>
          <p:nvPr>
            <p:ph type="title"/>
          </p:nvPr>
        </p:nvSpPr>
        <p:spPr/>
        <p:txBody>
          <a:bodyPr/>
          <a:lstStyle/>
          <a:p>
            <a:r>
              <a:rPr lang="en-US" dirty="0"/>
              <a:t>Why not use libraries?</a:t>
            </a:r>
          </a:p>
        </p:txBody>
      </p:sp>
      <p:sp>
        <p:nvSpPr>
          <p:cNvPr id="3" name="Content Placeholder 2">
            <a:extLst>
              <a:ext uri="{FF2B5EF4-FFF2-40B4-BE49-F238E27FC236}">
                <a16:creationId xmlns:a16="http://schemas.microsoft.com/office/drawing/2014/main" id="{BA1E973B-140A-4348-A3B6-417539941F4B}"/>
              </a:ext>
            </a:extLst>
          </p:cNvPr>
          <p:cNvSpPr>
            <a:spLocks noGrp="1"/>
          </p:cNvSpPr>
          <p:nvPr>
            <p:ph idx="1"/>
          </p:nvPr>
        </p:nvSpPr>
        <p:spPr/>
        <p:txBody>
          <a:bodyPr>
            <a:normAutofit/>
          </a:bodyPr>
          <a:lstStyle/>
          <a:p>
            <a:pPr>
              <a:lnSpc>
                <a:spcPct val="100000"/>
              </a:lnSpc>
            </a:pPr>
            <a:r>
              <a:rPr lang="en-US" b="1" dirty="0">
                <a:solidFill>
                  <a:schemeClr val="accent4"/>
                </a:solidFill>
              </a:rPr>
              <a:t>Optimized kernels </a:t>
            </a:r>
            <a:r>
              <a:rPr lang="en-US" dirty="0">
                <a:solidFill>
                  <a:schemeClr val="bg1"/>
                </a:solidFill>
              </a:rPr>
              <a:t>compose into </a:t>
            </a:r>
            <a:r>
              <a:rPr lang="en-US" b="1" dirty="0">
                <a:solidFill>
                  <a:schemeClr val="accent4"/>
                </a:solidFill>
              </a:rPr>
              <a:t>inefficient pipelines. </a:t>
            </a:r>
          </a:p>
          <a:p>
            <a:pPr>
              <a:lnSpc>
                <a:spcPct val="100000"/>
              </a:lnSpc>
            </a:pPr>
            <a:r>
              <a:rPr lang="en-US" dirty="0">
                <a:solidFill>
                  <a:schemeClr val="bg1"/>
                </a:solidFill>
              </a:rPr>
              <a:t>Even</a:t>
            </a:r>
            <a:r>
              <a:rPr lang="en-US" b="1" dirty="0">
                <a:solidFill>
                  <a:schemeClr val="accent4"/>
                </a:solidFill>
              </a:rPr>
              <a:t> MKL, OpenCV, </a:t>
            </a:r>
            <a:r>
              <a:rPr lang="en-US" dirty="0">
                <a:solidFill>
                  <a:schemeClr val="bg1"/>
                </a:solidFill>
              </a:rPr>
              <a:t>etc.</a:t>
            </a:r>
          </a:p>
        </p:txBody>
      </p:sp>
      <p:sp>
        <p:nvSpPr>
          <p:cNvPr id="4" name="Slide Number Placeholder 3">
            <a:extLst>
              <a:ext uri="{FF2B5EF4-FFF2-40B4-BE49-F238E27FC236}">
                <a16:creationId xmlns:a16="http://schemas.microsoft.com/office/drawing/2014/main" id="{8E2F9A28-CD7F-45DC-BECC-5D6E9C4723DD}"/>
              </a:ext>
            </a:extLst>
          </p:cNvPr>
          <p:cNvSpPr>
            <a:spLocks noGrp="1"/>
          </p:cNvSpPr>
          <p:nvPr>
            <p:ph type="sldNum" sz="quarter" idx="12"/>
          </p:nvPr>
        </p:nvSpPr>
        <p:spPr/>
        <p:txBody>
          <a:bodyPr/>
          <a:lstStyle/>
          <a:p>
            <a:fld id="{EE4B2865-9F4B-463A-924A-394C76877335}" type="slidenum">
              <a:rPr lang="en-US" smtClean="0"/>
              <a:t>20</a:t>
            </a:fld>
            <a:endParaRPr lang="en-US"/>
          </a:p>
        </p:txBody>
      </p:sp>
      <p:sp>
        <p:nvSpPr>
          <p:cNvPr id="5" name="Callout: Right Arrow 4">
            <a:extLst>
              <a:ext uri="{FF2B5EF4-FFF2-40B4-BE49-F238E27FC236}">
                <a16:creationId xmlns:a16="http://schemas.microsoft.com/office/drawing/2014/main" id="{635FBBEA-E913-4214-A02F-4FE2D8D3A5DE}"/>
              </a:ext>
            </a:extLst>
          </p:cNvPr>
          <p:cNvSpPr/>
          <p:nvPr/>
        </p:nvSpPr>
        <p:spPr>
          <a:xfrm>
            <a:off x="1211635" y="4175016"/>
            <a:ext cx="1266779" cy="1614697"/>
          </a:xfrm>
          <a:prstGeom prst="rightArrowCallou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a:t>
            </a:r>
          </a:p>
        </p:txBody>
      </p:sp>
      <p:sp>
        <p:nvSpPr>
          <p:cNvPr id="7" name="Callout: Right Arrow 6">
            <a:extLst>
              <a:ext uri="{FF2B5EF4-FFF2-40B4-BE49-F238E27FC236}">
                <a16:creationId xmlns:a16="http://schemas.microsoft.com/office/drawing/2014/main" id="{5D410E5B-F46C-4041-A036-E5B0FA1ECD6C}"/>
              </a:ext>
            </a:extLst>
          </p:cNvPr>
          <p:cNvSpPr/>
          <p:nvPr/>
        </p:nvSpPr>
        <p:spPr>
          <a:xfrm>
            <a:off x="3261564" y="4175016"/>
            <a:ext cx="1266779" cy="1614697"/>
          </a:xfrm>
          <a:prstGeom prst="rightArrowCallou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a:t>
            </a:r>
          </a:p>
        </p:txBody>
      </p:sp>
      <p:sp>
        <p:nvSpPr>
          <p:cNvPr id="9" name="Callout: Right Arrow 8">
            <a:extLst>
              <a:ext uri="{FF2B5EF4-FFF2-40B4-BE49-F238E27FC236}">
                <a16:creationId xmlns:a16="http://schemas.microsoft.com/office/drawing/2014/main" id="{724B6F0B-86A7-4E4D-BBED-150674CB2B22}"/>
              </a:ext>
            </a:extLst>
          </p:cNvPr>
          <p:cNvSpPr/>
          <p:nvPr/>
        </p:nvSpPr>
        <p:spPr>
          <a:xfrm>
            <a:off x="5311493" y="4175016"/>
            <a:ext cx="1266779" cy="1614697"/>
          </a:xfrm>
          <a:prstGeom prst="rightArrowCallou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a:t>
            </a:r>
          </a:p>
        </p:txBody>
      </p:sp>
      <p:sp>
        <p:nvSpPr>
          <p:cNvPr id="10" name="Rectangle 9">
            <a:extLst>
              <a:ext uri="{FF2B5EF4-FFF2-40B4-BE49-F238E27FC236}">
                <a16:creationId xmlns:a16="http://schemas.microsoft.com/office/drawing/2014/main" id="{05ECF604-99E6-4F58-A1B8-6573740383B0}"/>
              </a:ext>
            </a:extLst>
          </p:cNvPr>
          <p:cNvSpPr/>
          <p:nvPr/>
        </p:nvSpPr>
        <p:spPr>
          <a:xfrm>
            <a:off x="2649195" y="3749445"/>
            <a:ext cx="441588" cy="2465837"/>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DRAM</a:t>
            </a:r>
          </a:p>
        </p:txBody>
      </p:sp>
      <p:sp>
        <p:nvSpPr>
          <p:cNvPr id="12" name="Rectangle 11">
            <a:extLst>
              <a:ext uri="{FF2B5EF4-FFF2-40B4-BE49-F238E27FC236}">
                <a16:creationId xmlns:a16="http://schemas.microsoft.com/office/drawing/2014/main" id="{32328BE9-A7F0-4C7D-AC6A-EE547D30C32B}"/>
              </a:ext>
            </a:extLst>
          </p:cNvPr>
          <p:cNvSpPr/>
          <p:nvPr/>
        </p:nvSpPr>
        <p:spPr>
          <a:xfrm>
            <a:off x="4699124" y="3749444"/>
            <a:ext cx="441588" cy="2465837"/>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DRAM</a:t>
            </a:r>
          </a:p>
        </p:txBody>
      </p:sp>
      <p:sp>
        <p:nvSpPr>
          <p:cNvPr id="14" name="Rectangle 13">
            <a:extLst>
              <a:ext uri="{FF2B5EF4-FFF2-40B4-BE49-F238E27FC236}">
                <a16:creationId xmlns:a16="http://schemas.microsoft.com/office/drawing/2014/main" id="{64CE6A1E-A39D-4F05-8FE1-6EA14830DF6C}"/>
              </a:ext>
            </a:extLst>
          </p:cNvPr>
          <p:cNvSpPr/>
          <p:nvPr/>
        </p:nvSpPr>
        <p:spPr>
          <a:xfrm>
            <a:off x="6749053" y="3749444"/>
            <a:ext cx="441588" cy="2465837"/>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DRAM</a:t>
            </a:r>
          </a:p>
        </p:txBody>
      </p:sp>
      <p:sp>
        <p:nvSpPr>
          <p:cNvPr id="16" name="TextBox 15">
            <a:extLst>
              <a:ext uri="{FF2B5EF4-FFF2-40B4-BE49-F238E27FC236}">
                <a16:creationId xmlns:a16="http://schemas.microsoft.com/office/drawing/2014/main" id="{5EA8C273-3002-42A5-AAD3-CA01A491D6A0}"/>
              </a:ext>
            </a:extLst>
          </p:cNvPr>
          <p:cNvSpPr txBox="1"/>
          <p:nvPr/>
        </p:nvSpPr>
        <p:spPr>
          <a:xfrm>
            <a:off x="7361423" y="4797251"/>
            <a:ext cx="570942" cy="370221"/>
          </a:xfrm>
          <a:prstGeom prst="rect">
            <a:avLst/>
          </a:prstGeom>
          <a:noFill/>
        </p:spPr>
        <p:txBody>
          <a:bodyPr wrap="square" rtlCol="0" anchor="ctr">
            <a:spAutoFit/>
          </a:bodyPr>
          <a:lstStyle/>
          <a:p>
            <a:pPr algn="ctr"/>
            <a:r>
              <a:rPr lang="en-US" dirty="0"/>
              <a:t>…</a:t>
            </a:r>
          </a:p>
        </p:txBody>
      </p:sp>
    </p:spTree>
    <p:extLst>
      <p:ext uri="{BB962C8B-B14F-4D97-AF65-F5344CB8AC3E}">
        <p14:creationId xmlns:p14="http://schemas.microsoft.com/office/powerpoint/2010/main" val="32165687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2" grpId="0" animBg="1"/>
      <p:bldP spid="14"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0146-0B01-4BC5-8571-4E07E59A4D0B}"/>
              </a:ext>
            </a:extLst>
          </p:cNvPr>
          <p:cNvSpPr>
            <a:spLocks noGrp="1"/>
          </p:cNvSpPr>
          <p:nvPr>
            <p:ph type="title"/>
          </p:nvPr>
        </p:nvSpPr>
        <p:spPr/>
        <p:txBody>
          <a:bodyPr/>
          <a:lstStyle/>
          <a:p>
            <a:r>
              <a:rPr lang="en-US" dirty="0"/>
              <a:t>Why not “–O4”?</a:t>
            </a:r>
          </a:p>
        </p:txBody>
      </p:sp>
      <p:sp>
        <p:nvSpPr>
          <p:cNvPr id="3" name="Content Placeholder 2">
            <a:extLst>
              <a:ext uri="{FF2B5EF4-FFF2-40B4-BE49-F238E27FC236}">
                <a16:creationId xmlns:a16="http://schemas.microsoft.com/office/drawing/2014/main" id="{BA1E973B-140A-4348-A3B6-417539941F4B}"/>
              </a:ext>
            </a:extLst>
          </p:cNvPr>
          <p:cNvSpPr>
            <a:spLocks noGrp="1"/>
          </p:cNvSpPr>
          <p:nvPr>
            <p:ph idx="1"/>
          </p:nvPr>
        </p:nvSpPr>
        <p:spPr/>
        <p:txBody>
          <a:bodyPr>
            <a:normAutofit/>
          </a:bodyPr>
          <a:lstStyle/>
          <a:p>
            <a:pPr>
              <a:lnSpc>
                <a:spcPct val="100000"/>
              </a:lnSpc>
            </a:pPr>
            <a:r>
              <a:rPr lang="en-US" b="1" dirty="0">
                <a:solidFill>
                  <a:schemeClr val="accent4"/>
                </a:solidFill>
              </a:rPr>
              <a:t>Optimizations can disable better ones.</a:t>
            </a:r>
            <a:r>
              <a:rPr lang="en-US" dirty="0">
                <a:solidFill>
                  <a:schemeClr val="accent4"/>
                </a:solidFill>
              </a:rPr>
              <a:t> </a:t>
            </a:r>
            <a:r>
              <a:rPr lang="en-US" dirty="0">
                <a:solidFill>
                  <a:schemeClr val="bg1"/>
                </a:solidFill>
              </a:rPr>
              <a:t>Need manual exploration.</a:t>
            </a:r>
          </a:p>
          <a:p>
            <a:pPr marL="0" indent="0">
              <a:lnSpc>
                <a:spcPct val="100000"/>
              </a:lnSpc>
              <a:buNone/>
            </a:pPr>
            <a:endParaRPr lang="en-US" b="1" dirty="0">
              <a:solidFill>
                <a:schemeClr val="bg1"/>
              </a:solidFill>
            </a:endParaRPr>
          </a:p>
          <a:p>
            <a:pPr>
              <a:lnSpc>
                <a:spcPct val="100000"/>
              </a:lnSpc>
            </a:pPr>
            <a:r>
              <a:rPr lang="en-US" dirty="0">
                <a:solidFill>
                  <a:schemeClr val="bg1"/>
                </a:solidFill>
              </a:rPr>
              <a:t>Important optimizations </a:t>
            </a:r>
            <a:r>
              <a:rPr lang="en-US" b="1" dirty="0">
                <a:solidFill>
                  <a:schemeClr val="accent4"/>
                </a:solidFill>
              </a:rPr>
              <a:t>not legal in C++.</a:t>
            </a:r>
          </a:p>
          <a:p>
            <a:pPr>
              <a:lnSpc>
                <a:spcPct val="100000"/>
              </a:lnSpc>
            </a:pPr>
            <a:endParaRPr lang="en-US" b="1" dirty="0">
              <a:solidFill>
                <a:schemeClr val="accent4"/>
              </a:solidFill>
            </a:endParaRPr>
          </a:p>
          <a:p>
            <a:pPr>
              <a:lnSpc>
                <a:spcPct val="100000"/>
              </a:lnSpc>
            </a:pPr>
            <a:r>
              <a:rPr lang="en-US" b="1" dirty="0">
                <a:solidFill>
                  <a:schemeClr val="accent4"/>
                </a:solidFill>
              </a:rPr>
              <a:t>Global reorganization</a:t>
            </a:r>
            <a:r>
              <a:rPr lang="en-US" dirty="0">
                <a:solidFill>
                  <a:schemeClr val="accent4"/>
                </a:solidFill>
              </a:rPr>
              <a:t> </a:t>
            </a:r>
            <a:r>
              <a:rPr lang="en-US" dirty="0">
                <a:solidFill>
                  <a:schemeClr val="bg1"/>
                </a:solidFill>
              </a:rPr>
              <a:t>of computation</a:t>
            </a:r>
            <a:endParaRPr lang="en-US" b="1" dirty="0">
              <a:solidFill>
                <a:schemeClr val="accent4"/>
              </a:solidFill>
            </a:endParaRPr>
          </a:p>
          <a:p>
            <a:pPr>
              <a:lnSpc>
                <a:spcPct val="100000"/>
              </a:lnSpc>
            </a:pPr>
            <a:endParaRPr lang="en-US" b="1" dirty="0">
              <a:solidFill>
                <a:schemeClr val="accent4"/>
              </a:solidFill>
            </a:endParaRPr>
          </a:p>
          <a:p>
            <a:pPr>
              <a:lnSpc>
                <a:spcPct val="100000"/>
              </a:lnSpc>
            </a:pPr>
            <a:r>
              <a:rPr lang="en-US" dirty="0">
                <a:solidFill>
                  <a:schemeClr val="bg1"/>
                </a:solidFill>
              </a:rPr>
              <a:t>C++ is </a:t>
            </a:r>
            <a:r>
              <a:rPr lang="en-US" b="1" dirty="0">
                <a:solidFill>
                  <a:schemeClr val="accent4"/>
                </a:solidFill>
              </a:rPr>
              <a:t>Turing-complete</a:t>
            </a:r>
            <a:r>
              <a:rPr lang="en-US" dirty="0">
                <a:solidFill>
                  <a:schemeClr val="bg1"/>
                </a:solidFill>
              </a:rPr>
              <a:t>. DSLs are not.</a:t>
            </a:r>
          </a:p>
        </p:txBody>
      </p:sp>
      <p:sp>
        <p:nvSpPr>
          <p:cNvPr id="4" name="Slide Number Placeholder 3">
            <a:extLst>
              <a:ext uri="{FF2B5EF4-FFF2-40B4-BE49-F238E27FC236}">
                <a16:creationId xmlns:a16="http://schemas.microsoft.com/office/drawing/2014/main" id="{8E2F9A28-CD7F-45DC-BECC-5D6E9C4723DD}"/>
              </a:ext>
            </a:extLst>
          </p:cNvPr>
          <p:cNvSpPr>
            <a:spLocks noGrp="1"/>
          </p:cNvSpPr>
          <p:nvPr>
            <p:ph type="sldNum" sz="quarter" idx="12"/>
          </p:nvPr>
        </p:nvSpPr>
        <p:spPr/>
        <p:txBody>
          <a:bodyPr/>
          <a:lstStyle/>
          <a:p>
            <a:fld id="{EE4B2865-9F4B-463A-924A-394C76877335}" type="slidenum">
              <a:rPr lang="en-US" smtClean="0"/>
              <a:t>21</a:t>
            </a:fld>
            <a:endParaRPr lang="en-US"/>
          </a:p>
        </p:txBody>
      </p:sp>
    </p:spTree>
    <p:extLst>
      <p:ext uri="{BB962C8B-B14F-4D97-AF65-F5344CB8AC3E}">
        <p14:creationId xmlns:p14="http://schemas.microsoft.com/office/powerpoint/2010/main" val="5486190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DA947C-EFBC-4DC3-9FC9-9D547809FAE6}"/>
              </a:ext>
            </a:extLst>
          </p:cNvPr>
          <p:cNvSpPr>
            <a:spLocks noGrp="1"/>
          </p:cNvSpPr>
          <p:nvPr>
            <p:ph type="title"/>
          </p:nvPr>
        </p:nvSpPr>
        <p:spPr/>
        <p:txBody>
          <a:bodyPr/>
          <a:lstStyle/>
          <a:p>
            <a:r>
              <a:rPr lang="en-US" dirty="0"/>
              <a:t>Running example</a:t>
            </a:r>
          </a:p>
        </p:txBody>
      </p:sp>
      <p:sp>
        <p:nvSpPr>
          <p:cNvPr id="5" name="Text Placeholder 4">
            <a:extLst>
              <a:ext uri="{FF2B5EF4-FFF2-40B4-BE49-F238E27FC236}">
                <a16:creationId xmlns:a16="http://schemas.microsoft.com/office/drawing/2014/main" id="{63C8D512-4108-4472-AD20-0550B2F39E42}"/>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B597E229-FE64-41B0-A849-3156D9AD7A50}"/>
              </a:ext>
            </a:extLst>
          </p:cNvPr>
          <p:cNvSpPr>
            <a:spLocks noGrp="1"/>
          </p:cNvSpPr>
          <p:nvPr>
            <p:ph type="sldNum" sz="quarter" idx="12"/>
          </p:nvPr>
        </p:nvSpPr>
        <p:spPr/>
        <p:txBody>
          <a:bodyPr/>
          <a:lstStyle/>
          <a:p>
            <a:fld id="{EE4B2865-9F4B-463A-924A-394C76877335}" type="slidenum">
              <a:rPr lang="en-US" smtClean="0"/>
              <a:t>22</a:t>
            </a:fld>
            <a:endParaRPr lang="en-US"/>
          </a:p>
        </p:txBody>
      </p:sp>
    </p:spTree>
    <p:extLst>
      <p:ext uri="{BB962C8B-B14F-4D97-AF65-F5344CB8AC3E}">
        <p14:creationId xmlns:p14="http://schemas.microsoft.com/office/powerpoint/2010/main" val="290843531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5BF0-760A-433B-8C95-929056911D2E}"/>
              </a:ext>
            </a:extLst>
          </p:cNvPr>
          <p:cNvSpPr>
            <a:spLocks noGrp="1"/>
          </p:cNvSpPr>
          <p:nvPr>
            <p:ph type="title"/>
          </p:nvPr>
        </p:nvSpPr>
        <p:spPr/>
        <p:txBody>
          <a:bodyPr/>
          <a:lstStyle/>
          <a:p>
            <a:r>
              <a:rPr lang="en-US" dirty="0"/>
              <a:t>Two-Stage Blur</a:t>
            </a:r>
          </a:p>
        </p:txBody>
      </p:sp>
      <p:grpSp>
        <p:nvGrpSpPr>
          <p:cNvPr id="16" name="Group 15">
            <a:extLst>
              <a:ext uri="{FF2B5EF4-FFF2-40B4-BE49-F238E27FC236}">
                <a16:creationId xmlns:a16="http://schemas.microsoft.com/office/drawing/2014/main" id="{550585A5-199B-425A-B754-DECC72A1B1B6}"/>
              </a:ext>
            </a:extLst>
          </p:cNvPr>
          <p:cNvGrpSpPr/>
          <p:nvPr/>
        </p:nvGrpSpPr>
        <p:grpSpPr>
          <a:xfrm>
            <a:off x="3352800" y="2025134"/>
            <a:ext cx="2438400" cy="2807732"/>
            <a:chOff x="3352800" y="2025134"/>
            <a:chExt cx="2438400" cy="2807732"/>
          </a:xfrm>
        </p:grpSpPr>
        <p:pic>
          <p:nvPicPr>
            <p:cNvPr id="15" name="Picture 14" descr="A close up of a logo&#10;&#10;Description automatically generated">
              <a:extLst>
                <a:ext uri="{FF2B5EF4-FFF2-40B4-BE49-F238E27FC236}">
                  <a16:creationId xmlns:a16="http://schemas.microsoft.com/office/drawing/2014/main" id="{349AEACF-CB56-4C9A-8836-28CA4B587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12" name="TextBox 11">
              <a:extLst>
                <a:ext uri="{FF2B5EF4-FFF2-40B4-BE49-F238E27FC236}">
                  <a16:creationId xmlns:a16="http://schemas.microsoft.com/office/drawing/2014/main" id="{72696723-9F64-460B-9199-8D82160017DF}"/>
                </a:ext>
              </a:extLst>
            </p:cNvPr>
            <p:cNvSpPr txBox="1"/>
            <p:nvPr/>
          </p:nvSpPr>
          <p:spPr>
            <a:xfrm>
              <a:off x="3352800" y="4463534"/>
              <a:ext cx="2438400" cy="369332"/>
            </a:xfrm>
            <a:prstGeom prst="rect">
              <a:avLst/>
            </a:prstGeom>
            <a:noFill/>
          </p:spPr>
          <p:txBody>
            <a:bodyPr wrap="square" rtlCol="0">
              <a:spAutoFit/>
            </a:bodyPr>
            <a:lstStyle/>
            <a:p>
              <a:pPr algn="ctr"/>
              <a:r>
                <a:rPr lang="en-US" b="1" dirty="0"/>
                <a:t>input</a:t>
              </a:r>
            </a:p>
          </p:txBody>
        </p:sp>
      </p:grpSp>
      <p:sp>
        <p:nvSpPr>
          <p:cNvPr id="3" name="Slide Number Placeholder 2">
            <a:extLst>
              <a:ext uri="{FF2B5EF4-FFF2-40B4-BE49-F238E27FC236}">
                <a16:creationId xmlns:a16="http://schemas.microsoft.com/office/drawing/2014/main" id="{DE3D9178-67E2-4D6F-85A6-9FF48F9DFAE0}"/>
              </a:ext>
            </a:extLst>
          </p:cNvPr>
          <p:cNvSpPr>
            <a:spLocks noGrp="1"/>
          </p:cNvSpPr>
          <p:nvPr>
            <p:ph type="sldNum" sz="quarter" idx="12"/>
          </p:nvPr>
        </p:nvSpPr>
        <p:spPr/>
        <p:txBody>
          <a:bodyPr/>
          <a:lstStyle/>
          <a:p>
            <a:fld id="{EE4B2865-9F4B-463A-924A-394C76877335}" type="slidenum">
              <a:rPr lang="en-US" smtClean="0"/>
              <a:t>23</a:t>
            </a:fld>
            <a:endParaRPr lang="en-US"/>
          </a:p>
        </p:txBody>
      </p:sp>
    </p:spTree>
    <p:extLst>
      <p:ext uri="{BB962C8B-B14F-4D97-AF65-F5344CB8AC3E}">
        <p14:creationId xmlns:p14="http://schemas.microsoft.com/office/powerpoint/2010/main" val="17055203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5BF0-760A-433B-8C95-929056911D2E}"/>
              </a:ext>
            </a:extLst>
          </p:cNvPr>
          <p:cNvSpPr>
            <a:spLocks noGrp="1"/>
          </p:cNvSpPr>
          <p:nvPr>
            <p:ph type="title"/>
          </p:nvPr>
        </p:nvSpPr>
        <p:spPr/>
        <p:txBody>
          <a:bodyPr/>
          <a:lstStyle/>
          <a:p>
            <a:r>
              <a:rPr lang="en-US" dirty="0"/>
              <a:t>Two-Stage Blur</a:t>
            </a:r>
          </a:p>
        </p:txBody>
      </p:sp>
      <p:grpSp>
        <p:nvGrpSpPr>
          <p:cNvPr id="5" name="Group 4">
            <a:extLst>
              <a:ext uri="{FF2B5EF4-FFF2-40B4-BE49-F238E27FC236}">
                <a16:creationId xmlns:a16="http://schemas.microsoft.com/office/drawing/2014/main" id="{FEA97342-D89C-455E-BC69-92C414DA5FF4}"/>
              </a:ext>
            </a:extLst>
          </p:cNvPr>
          <p:cNvGrpSpPr/>
          <p:nvPr/>
        </p:nvGrpSpPr>
        <p:grpSpPr>
          <a:xfrm>
            <a:off x="4714875" y="2025134"/>
            <a:ext cx="2438400" cy="2807732"/>
            <a:chOff x="3352800" y="2025134"/>
            <a:chExt cx="2438400" cy="2807732"/>
          </a:xfrm>
        </p:grpSpPr>
        <p:pic>
          <p:nvPicPr>
            <p:cNvPr id="4" name="Picture 3" descr="A person walking by&#10;&#10;Description automatically generated">
              <a:extLst>
                <a:ext uri="{FF2B5EF4-FFF2-40B4-BE49-F238E27FC236}">
                  <a16:creationId xmlns:a16="http://schemas.microsoft.com/office/drawing/2014/main" id="{0E5FD59C-A9CF-4973-8A90-CB18FBEF9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8" name="TextBox 7">
              <a:extLst>
                <a:ext uri="{FF2B5EF4-FFF2-40B4-BE49-F238E27FC236}">
                  <a16:creationId xmlns:a16="http://schemas.microsoft.com/office/drawing/2014/main" id="{1FA2B2EC-F7AF-4985-BFB4-5D6378B80EA6}"/>
                </a:ext>
              </a:extLst>
            </p:cNvPr>
            <p:cNvSpPr txBox="1"/>
            <p:nvPr/>
          </p:nvSpPr>
          <p:spPr>
            <a:xfrm>
              <a:off x="3352800" y="4463534"/>
              <a:ext cx="2438400" cy="369332"/>
            </a:xfrm>
            <a:prstGeom prst="rect">
              <a:avLst/>
            </a:prstGeom>
            <a:noFill/>
          </p:spPr>
          <p:txBody>
            <a:bodyPr wrap="square" rtlCol="0">
              <a:spAutoFit/>
            </a:bodyPr>
            <a:lstStyle/>
            <a:p>
              <a:pPr algn="ctr"/>
              <a:r>
                <a:rPr lang="en-US" b="1" dirty="0"/>
                <a:t>horizontal blur</a:t>
              </a:r>
              <a:endParaRPr lang="en-US" dirty="0"/>
            </a:p>
          </p:txBody>
        </p:sp>
      </p:grpSp>
      <p:grpSp>
        <p:nvGrpSpPr>
          <p:cNvPr id="13" name="Group 12">
            <a:extLst>
              <a:ext uri="{FF2B5EF4-FFF2-40B4-BE49-F238E27FC236}">
                <a16:creationId xmlns:a16="http://schemas.microsoft.com/office/drawing/2014/main" id="{D2C8E2C4-C9D9-482B-82C0-4BB497A3B926}"/>
              </a:ext>
            </a:extLst>
          </p:cNvPr>
          <p:cNvGrpSpPr/>
          <p:nvPr/>
        </p:nvGrpSpPr>
        <p:grpSpPr>
          <a:xfrm>
            <a:off x="1990725" y="2025134"/>
            <a:ext cx="2438400" cy="2807732"/>
            <a:chOff x="3352800" y="2025134"/>
            <a:chExt cx="2438400" cy="2807732"/>
          </a:xfrm>
        </p:grpSpPr>
        <p:pic>
          <p:nvPicPr>
            <p:cNvPr id="14" name="Picture 13" descr="A close up of a logo&#10;&#10;Description automatically generated">
              <a:extLst>
                <a:ext uri="{FF2B5EF4-FFF2-40B4-BE49-F238E27FC236}">
                  <a16:creationId xmlns:a16="http://schemas.microsoft.com/office/drawing/2014/main" id="{E1DEB1A2-EADC-4F0B-BF80-D01AFDD23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17" name="TextBox 16">
              <a:extLst>
                <a:ext uri="{FF2B5EF4-FFF2-40B4-BE49-F238E27FC236}">
                  <a16:creationId xmlns:a16="http://schemas.microsoft.com/office/drawing/2014/main" id="{D182332C-984A-45EC-86EE-C0247C042B57}"/>
                </a:ext>
              </a:extLst>
            </p:cNvPr>
            <p:cNvSpPr txBox="1"/>
            <p:nvPr/>
          </p:nvSpPr>
          <p:spPr>
            <a:xfrm>
              <a:off x="3352800" y="4463534"/>
              <a:ext cx="2438400" cy="369332"/>
            </a:xfrm>
            <a:prstGeom prst="rect">
              <a:avLst/>
            </a:prstGeom>
            <a:noFill/>
          </p:spPr>
          <p:txBody>
            <a:bodyPr wrap="square" rtlCol="0">
              <a:spAutoFit/>
            </a:bodyPr>
            <a:lstStyle/>
            <a:p>
              <a:pPr algn="ctr"/>
              <a:r>
                <a:rPr lang="en-US" b="1" dirty="0"/>
                <a:t>input</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9E24C0-D1C1-461E-A331-CEABBECB7368}"/>
                  </a:ext>
                </a:extLst>
              </p:cNvPr>
              <p:cNvSpPr txBox="1"/>
              <p:nvPr/>
            </p:nvSpPr>
            <p:spPr>
              <a:xfrm>
                <a:off x="1597660" y="5511800"/>
                <a:ext cx="5948680" cy="369332"/>
              </a:xfrm>
              <a:prstGeom prst="rect">
                <a:avLst/>
              </a:prstGeom>
              <a:noFill/>
            </p:spPr>
            <p:txBody>
              <a:bodyPr wrap="square" rtlCol="0">
                <a:spAutoFit/>
              </a:bodyPr>
              <a:lstStyle/>
              <a:p>
                <a:pPr algn="ctr"/>
                <a:r>
                  <a:rPr lang="en-US" dirty="0"/>
                  <a:t>Blur by </a:t>
                </a:r>
                <a:r>
                  <a:rPr lang="en-US" b="1" dirty="0">
                    <a:solidFill>
                      <a:schemeClr val="accent2"/>
                    </a:solidFill>
                  </a:rPr>
                  <a:t>averaging pixel values</a:t>
                </a:r>
                <a:r>
                  <a:rPr lang="en-US" dirty="0">
                    <a:solidFill>
                      <a:schemeClr val="accent2"/>
                    </a:solidFill>
                  </a:rPr>
                  <a:t> </a:t>
                </a:r>
                <a:r>
                  <a:rPr lang="en-US" dirty="0"/>
                  <a:t>in a </a:t>
                </a:r>
                <a14:m>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m:t>
                    </m:r>
                    <m:r>
                      <a:rPr lang="en-US" i="1" dirty="0" smtClean="0">
                        <a:latin typeface="Cambria Math" panose="02040503050406030204" pitchFamily="18" charset="0"/>
                      </a:rPr>
                      <m:t>3</m:t>
                    </m:r>
                  </m:oMath>
                </a14:m>
                <a:r>
                  <a:rPr lang="en-US" dirty="0"/>
                  <a:t> window</a:t>
                </a:r>
              </a:p>
            </p:txBody>
          </p:sp>
        </mc:Choice>
        <mc:Fallback xmlns="">
          <p:sp>
            <p:nvSpPr>
              <p:cNvPr id="3" name="TextBox 2">
                <a:extLst>
                  <a:ext uri="{FF2B5EF4-FFF2-40B4-BE49-F238E27FC236}">
                    <a16:creationId xmlns:a16="http://schemas.microsoft.com/office/drawing/2014/main" id="{7F9E24C0-D1C1-461E-A331-CEABBECB7368}"/>
                  </a:ext>
                </a:extLst>
              </p:cNvPr>
              <p:cNvSpPr txBox="1">
                <a:spLocks noRot="1" noChangeAspect="1" noMove="1" noResize="1" noEditPoints="1" noAdjustHandles="1" noChangeArrowheads="1" noChangeShapeType="1" noTextEdit="1"/>
              </p:cNvSpPr>
              <p:nvPr/>
            </p:nvSpPr>
            <p:spPr>
              <a:xfrm>
                <a:off x="1597660" y="5511800"/>
                <a:ext cx="5948680" cy="369332"/>
              </a:xfrm>
              <a:prstGeom prst="rect">
                <a:avLst/>
              </a:prstGeom>
              <a:blipFill>
                <a:blip r:embed="rId5"/>
                <a:stretch>
                  <a:fillRect t="-8197" b="-2459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7DA275E9-8906-451E-B2A3-77C59AA61FFA}"/>
              </a:ext>
            </a:extLst>
          </p:cNvPr>
          <p:cNvSpPr/>
          <p:nvPr/>
        </p:nvSpPr>
        <p:spPr>
          <a:xfrm>
            <a:off x="5855970" y="3086101"/>
            <a:ext cx="78105" cy="87630"/>
          </a:xfrm>
          <a:prstGeom prst="rect">
            <a:avLst/>
          </a:prstGeom>
          <a:solidFill>
            <a:srgbClr val="FF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E20230-78E5-4D7C-996E-9BA869D3CB42}"/>
              </a:ext>
            </a:extLst>
          </p:cNvPr>
          <p:cNvSpPr/>
          <p:nvPr/>
        </p:nvSpPr>
        <p:spPr>
          <a:xfrm>
            <a:off x="3057525" y="3086101"/>
            <a:ext cx="232410" cy="87630"/>
          </a:xfrm>
          <a:prstGeom prst="rect">
            <a:avLst/>
          </a:prstGeom>
          <a:solidFill>
            <a:srgbClr val="FF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E3A62C39-FBF0-475B-8B5C-E910B783F082}"/>
              </a:ext>
            </a:extLst>
          </p:cNvPr>
          <p:cNvSpPr>
            <a:spLocks noGrp="1"/>
          </p:cNvSpPr>
          <p:nvPr>
            <p:ph type="sldNum" sz="quarter" idx="12"/>
          </p:nvPr>
        </p:nvSpPr>
        <p:spPr/>
        <p:txBody>
          <a:bodyPr/>
          <a:lstStyle/>
          <a:p>
            <a:fld id="{EE4B2865-9F4B-463A-924A-394C76877335}" type="slidenum">
              <a:rPr lang="en-US" smtClean="0"/>
              <a:t>24</a:t>
            </a:fld>
            <a:endParaRPr lang="en-US"/>
          </a:p>
        </p:txBody>
      </p:sp>
    </p:spTree>
    <p:extLst>
      <p:ext uri="{BB962C8B-B14F-4D97-AF65-F5344CB8AC3E}">
        <p14:creationId xmlns:p14="http://schemas.microsoft.com/office/powerpoint/2010/main" val="42668355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B82C1A1-9831-466F-BF06-D517FADDF1A3}"/>
              </a:ext>
            </a:extLst>
          </p:cNvPr>
          <p:cNvGrpSpPr/>
          <p:nvPr/>
        </p:nvGrpSpPr>
        <p:grpSpPr>
          <a:xfrm>
            <a:off x="6076950" y="2025134"/>
            <a:ext cx="2438400" cy="2807733"/>
            <a:chOff x="3352800" y="2025133"/>
            <a:chExt cx="2438400" cy="2807733"/>
          </a:xfrm>
        </p:grpSpPr>
        <p:pic>
          <p:nvPicPr>
            <p:cNvPr id="16" name="Picture 15" descr="A blurry image of a person&#10;&#10;Description automatically generated">
              <a:extLst>
                <a:ext uri="{FF2B5EF4-FFF2-40B4-BE49-F238E27FC236}">
                  <a16:creationId xmlns:a16="http://schemas.microsoft.com/office/drawing/2014/main" id="{F55C3974-E246-4800-ADE8-8ADBA7682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25133"/>
              <a:ext cx="2438400" cy="2438400"/>
            </a:xfrm>
            <a:prstGeom prst="rect">
              <a:avLst/>
            </a:prstGeom>
          </p:spPr>
        </p:pic>
        <p:sp>
          <p:nvSpPr>
            <p:cNvPr id="18" name="TextBox 17">
              <a:extLst>
                <a:ext uri="{FF2B5EF4-FFF2-40B4-BE49-F238E27FC236}">
                  <a16:creationId xmlns:a16="http://schemas.microsoft.com/office/drawing/2014/main" id="{59B3FF5A-D9FF-4E26-9ED2-181FD64EC3C7}"/>
                </a:ext>
              </a:extLst>
            </p:cNvPr>
            <p:cNvSpPr txBox="1"/>
            <p:nvPr/>
          </p:nvSpPr>
          <p:spPr>
            <a:xfrm>
              <a:off x="3352800" y="4463534"/>
              <a:ext cx="2438400" cy="369332"/>
            </a:xfrm>
            <a:prstGeom prst="rect">
              <a:avLst/>
            </a:prstGeom>
            <a:noFill/>
          </p:spPr>
          <p:txBody>
            <a:bodyPr wrap="square" rtlCol="0">
              <a:spAutoFit/>
            </a:bodyPr>
            <a:lstStyle/>
            <a:p>
              <a:pPr algn="ctr"/>
              <a:r>
                <a:rPr lang="en-US" b="1" dirty="0"/>
                <a:t>vertical blur</a:t>
              </a:r>
              <a:endParaRPr lang="en-US" dirty="0"/>
            </a:p>
          </p:txBody>
        </p:sp>
      </p:grpSp>
      <p:sp>
        <p:nvSpPr>
          <p:cNvPr id="2" name="Title 1">
            <a:extLst>
              <a:ext uri="{FF2B5EF4-FFF2-40B4-BE49-F238E27FC236}">
                <a16:creationId xmlns:a16="http://schemas.microsoft.com/office/drawing/2014/main" id="{225B5BF0-760A-433B-8C95-929056911D2E}"/>
              </a:ext>
            </a:extLst>
          </p:cNvPr>
          <p:cNvSpPr>
            <a:spLocks noGrp="1"/>
          </p:cNvSpPr>
          <p:nvPr>
            <p:ph type="title"/>
          </p:nvPr>
        </p:nvSpPr>
        <p:spPr/>
        <p:txBody>
          <a:bodyPr/>
          <a:lstStyle/>
          <a:p>
            <a:r>
              <a:rPr lang="en-US" dirty="0"/>
              <a:t>Two-Stage Blur</a:t>
            </a:r>
          </a:p>
        </p:txBody>
      </p:sp>
      <p:grpSp>
        <p:nvGrpSpPr>
          <p:cNvPr id="5" name="Group 4">
            <a:extLst>
              <a:ext uri="{FF2B5EF4-FFF2-40B4-BE49-F238E27FC236}">
                <a16:creationId xmlns:a16="http://schemas.microsoft.com/office/drawing/2014/main" id="{FEA97342-D89C-455E-BC69-92C414DA5FF4}"/>
              </a:ext>
            </a:extLst>
          </p:cNvPr>
          <p:cNvGrpSpPr/>
          <p:nvPr/>
        </p:nvGrpSpPr>
        <p:grpSpPr>
          <a:xfrm>
            <a:off x="3352800" y="2025134"/>
            <a:ext cx="2438400" cy="2807732"/>
            <a:chOff x="3352800" y="2025134"/>
            <a:chExt cx="2438400" cy="2807732"/>
          </a:xfrm>
        </p:grpSpPr>
        <p:pic>
          <p:nvPicPr>
            <p:cNvPr id="4" name="Picture 3" descr="A person walking by&#10;&#10;Description automatically generated">
              <a:extLst>
                <a:ext uri="{FF2B5EF4-FFF2-40B4-BE49-F238E27FC236}">
                  <a16:creationId xmlns:a16="http://schemas.microsoft.com/office/drawing/2014/main" id="{0E5FD59C-A9CF-4973-8A90-CB18FBEF9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8" name="TextBox 7">
              <a:extLst>
                <a:ext uri="{FF2B5EF4-FFF2-40B4-BE49-F238E27FC236}">
                  <a16:creationId xmlns:a16="http://schemas.microsoft.com/office/drawing/2014/main" id="{1FA2B2EC-F7AF-4985-BFB4-5D6378B80EA6}"/>
                </a:ext>
              </a:extLst>
            </p:cNvPr>
            <p:cNvSpPr txBox="1"/>
            <p:nvPr/>
          </p:nvSpPr>
          <p:spPr>
            <a:xfrm>
              <a:off x="3352800" y="4463534"/>
              <a:ext cx="2438400" cy="369332"/>
            </a:xfrm>
            <a:prstGeom prst="rect">
              <a:avLst/>
            </a:prstGeom>
            <a:noFill/>
          </p:spPr>
          <p:txBody>
            <a:bodyPr wrap="square" rtlCol="0">
              <a:spAutoFit/>
            </a:bodyPr>
            <a:lstStyle/>
            <a:p>
              <a:pPr algn="ctr"/>
              <a:r>
                <a:rPr lang="en-US" b="1" dirty="0"/>
                <a:t>horizontal blur</a:t>
              </a:r>
              <a:endParaRPr lang="en-US" dirty="0"/>
            </a:p>
          </p:txBody>
        </p:sp>
      </p:grpSp>
      <p:grpSp>
        <p:nvGrpSpPr>
          <p:cNvPr id="13" name="Group 12">
            <a:extLst>
              <a:ext uri="{FF2B5EF4-FFF2-40B4-BE49-F238E27FC236}">
                <a16:creationId xmlns:a16="http://schemas.microsoft.com/office/drawing/2014/main" id="{D2C8E2C4-C9D9-482B-82C0-4BB497A3B926}"/>
              </a:ext>
            </a:extLst>
          </p:cNvPr>
          <p:cNvGrpSpPr/>
          <p:nvPr/>
        </p:nvGrpSpPr>
        <p:grpSpPr>
          <a:xfrm>
            <a:off x="628650" y="2025134"/>
            <a:ext cx="2438400" cy="2807732"/>
            <a:chOff x="3352800" y="2025134"/>
            <a:chExt cx="2438400" cy="2807732"/>
          </a:xfrm>
        </p:grpSpPr>
        <p:pic>
          <p:nvPicPr>
            <p:cNvPr id="14" name="Picture 13" descr="A close up of a logo&#10;&#10;Description automatically generated">
              <a:extLst>
                <a:ext uri="{FF2B5EF4-FFF2-40B4-BE49-F238E27FC236}">
                  <a16:creationId xmlns:a16="http://schemas.microsoft.com/office/drawing/2014/main" id="{E1DEB1A2-EADC-4F0B-BF80-D01AFDD23D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17" name="TextBox 16">
              <a:extLst>
                <a:ext uri="{FF2B5EF4-FFF2-40B4-BE49-F238E27FC236}">
                  <a16:creationId xmlns:a16="http://schemas.microsoft.com/office/drawing/2014/main" id="{D182332C-984A-45EC-86EE-C0247C042B57}"/>
                </a:ext>
              </a:extLst>
            </p:cNvPr>
            <p:cNvSpPr txBox="1"/>
            <p:nvPr/>
          </p:nvSpPr>
          <p:spPr>
            <a:xfrm>
              <a:off x="3352800" y="4463534"/>
              <a:ext cx="2438400" cy="369332"/>
            </a:xfrm>
            <a:prstGeom prst="rect">
              <a:avLst/>
            </a:prstGeom>
            <a:noFill/>
          </p:spPr>
          <p:txBody>
            <a:bodyPr wrap="square" rtlCol="0">
              <a:spAutoFit/>
            </a:bodyPr>
            <a:lstStyle/>
            <a:p>
              <a:pPr algn="ctr"/>
              <a:r>
                <a:rPr lang="en-US" b="1" dirty="0"/>
                <a:t>input</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3D4EEA-E740-43DF-9136-4B680CFC8AE8}"/>
                  </a:ext>
                </a:extLst>
              </p:cNvPr>
              <p:cNvSpPr txBox="1"/>
              <p:nvPr/>
            </p:nvSpPr>
            <p:spPr>
              <a:xfrm>
                <a:off x="1597660" y="5511800"/>
                <a:ext cx="5948680" cy="369332"/>
              </a:xfrm>
              <a:prstGeom prst="rect">
                <a:avLst/>
              </a:prstGeom>
              <a:noFill/>
            </p:spPr>
            <p:txBody>
              <a:bodyPr wrap="square" rtlCol="0">
                <a:spAutoFit/>
              </a:bodyPr>
              <a:lstStyle/>
              <a:p>
                <a:pPr algn="ctr"/>
                <a:r>
                  <a:rPr lang="en-US" dirty="0"/>
                  <a:t>Blur by </a:t>
                </a:r>
                <a:r>
                  <a:rPr lang="en-US" b="1" dirty="0">
                    <a:solidFill>
                      <a:schemeClr val="accent1">
                        <a:lumMod val="60000"/>
                        <a:lumOff val="40000"/>
                      </a:schemeClr>
                    </a:solidFill>
                  </a:rPr>
                  <a:t>averaging pixel values</a:t>
                </a:r>
                <a:r>
                  <a:rPr lang="en-US" dirty="0">
                    <a:solidFill>
                      <a:schemeClr val="accent1">
                        <a:lumMod val="60000"/>
                        <a:lumOff val="40000"/>
                      </a:schemeClr>
                    </a:solidFill>
                  </a:rPr>
                  <a:t> </a:t>
                </a:r>
                <a:r>
                  <a:rPr lang="en-US" dirty="0"/>
                  <a:t>in a </a:t>
                </a:r>
                <a14:m>
                  <m:oMath xmlns:m="http://schemas.openxmlformats.org/officeDocument/2006/math">
                    <m:r>
                      <a:rPr lang="en-US" i="1" dirty="0">
                        <a:latin typeface="Cambria Math" panose="02040503050406030204" pitchFamily="18" charset="0"/>
                      </a:rPr>
                      <m:t>3</m:t>
                    </m:r>
                    <m:r>
                      <a:rPr lang="en-US" b="0" i="1" dirty="0" smtClean="0">
                        <a:latin typeface="Cambria Math" panose="02040503050406030204" pitchFamily="18" charset="0"/>
                      </a:rPr>
                      <m:t>×1</m:t>
                    </m:r>
                  </m:oMath>
                </a14:m>
                <a:r>
                  <a:rPr lang="en-US" dirty="0"/>
                  <a:t> window</a:t>
                </a:r>
              </a:p>
            </p:txBody>
          </p:sp>
        </mc:Choice>
        <mc:Fallback xmlns="">
          <p:sp>
            <p:nvSpPr>
              <p:cNvPr id="19" name="TextBox 18">
                <a:extLst>
                  <a:ext uri="{FF2B5EF4-FFF2-40B4-BE49-F238E27FC236}">
                    <a16:creationId xmlns:a16="http://schemas.microsoft.com/office/drawing/2014/main" id="{5C3D4EEA-E740-43DF-9136-4B680CFC8AE8}"/>
                  </a:ext>
                </a:extLst>
              </p:cNvPr>
              <p:cNvSpPr txBox="1">
                <a:spLocks noRot="1" noChangeAspect="1" noMove="1" noResize="1" noEditPoints="1" noAdjustHandles="1" noChangeArrowheads="1" noChangeShapeType="1" noTextEdit="1"/>
              </p:cNvSpPr>
              <p:nvPr/>
            </p:nvSpPr>
            <p:spPr>
              <a:xfrm>
                <a:off x="1597660" y="5511800"/>
                <a:ext cx="5948680" cy="369332"/>
              </a:xfrm>
              <a:prstGeom prst="rect">
                <a:avLst/>
              </a:prstGeom>
              <a:blipFill>
                <a:blip r:embed="rId6"/>
                <a:stretch>
                  <a:fillRect t="-8197" b="-24590"/>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B899FBAF-1BC8-44CE-B673-5AC60E4A4E92}"/>
              </a:ext>
            </a:extLst>
          </p:cNvPr>
          <p:cNvSpPr/>
          <p:nvPr/>
        </p:nvSpPr>
        <p:spPr>
          <a:xfrm>
            <a:off x="4491990" y="3015615"/>
            <a:ext cx="81915" cy="228600"/>
          </a:xfrm>
          <a:prstGeom prst="rect">
            <a:avLst/>
          </a:prstGeom>
          <a:solidFill>
            <a:srgbClr val="FF0000">
              <a:alpha val="8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accent4"/>
              </a:solidFill>
            </a:endParaRPr>
          </a:p>
        </p:txBody>
      </p:sp>
      <p:sp>
        <p:nvSpPr>
          <p:cNvPr id="21" name="Rectangle 20">
            <a:extLst>
              <a:ext uri="{FF2B5EF4-FFF2-40B4-BE49-F238E27FC236}">
                <a16:creationId xmlns:a16="http://schemas.microsoft.com/office/drawing/2014/main" id="{F69A8BC3-DF8A-4F43-8A15-13E36C96FEC6}"/>
              </a:ext>
            </a:extLst>
          </p:cNvPr>
          <p:cNvSpPr/>
          <p:nvPr/>
        </p:nvSpPr>
        <p:spPr>
          <a:xfrm>
            <a:off x="7218162" y="3091887"/>
            <a:ext cx="81916" cy="77986"/>
          </a:xfrm>
          <a:prstGeom prst="rect">
            <a:avLst/>
          </a:prstGeom>
          <a:solidFill>
            <a:srgbClr val="FF0000">
              <a:alpha val="8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4"/>
              </a:solidFill>
            </a:endParaRPr>
          </a:p>
        </p:txBody>
      </p:sp>
      <p:sp>
        <p:nvSpPr>
          <p:cNvPr id="22" name="Rectangle 21">
            <a:extLst>
              <a:ext uri="{FF2B5EF4-FFF2-40B4-BE49-F238E27FC236}">
                <a16:creationId xmlns:a16="http://schemas.microsoft.com/office/drawing/2014/main" id="{4C7B5F02-765F-4C1D-8994-21A8840191E6}"/>
              </a:ext>
            </a:extLst>
          </p:cNvPr>
          <p:cNvSpPr/>
          <p:nvPr/>
        </p:nvSpPr>
        <p:spPr>
          <a:xfrm>
            <a:off x="1691521" y="3011805"/>
            <a:ext cx="236339" cy="232409"/>
          </a:xfrm>
          <a:prstGeom prst="rect">
            <a:avLst/>
          </a:prstGeom>
          <a:solidFill>
            <a:srgbClr val="FF0000">
              <a:alpha val="8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C238DF1-C441-4F90-9014-FDBCD11C8D42}"/>
                  </a:ext>
                </a:extLst>
              </p:cNvPr>
              <p:cNvSpPr txBox="1"/>
              <p:nvPr/>
            </p:nvSpPr>
            <p:spPr>
              <a:xfrm>
                <a:off x="1597660" y="6123542"/>
                <a:ext cx="5948680" cy="369332"/>
              </a:xfrm>
              <a:prstGeom prst="rect">
                <a:avLst/>
              </a:prstGeom>
              <a:noFill/>
            </p:spPr>
            <p:txBody>
              <a:bodyPr wrap="square" rtlCol="0">
                <a:spAutoFit/>
              </a:bodyPr>
              <a:lstStyle/>
              <a:p>
                <a:pPr algn="ctr"/>
                <a:r>
                  <a:rPr lang="en-US" b="1" dirty="0">
                    <a:solidFill>
                      <a:schemeClr val="accent2"/>
                    </a:solidFill>
                  </a:rPr>
                  <a:t>Overall blur </a:t>
                </a:r>
                <a:r>
                  <a:rPr lang="en-US" dirty="0"/>
                  <a:t>averages a </a:t>
                </a:r>
                <a14:m>
                  <m:oMath xmlns:m="http://schemas.openxmlformats.org/officeDocument/2006/math">
                    <m:r>
                      <a:rPr lang="en-US" i="1" dirty="0">
                        <a:latin typeface="Cambria Math" panose="02040503050406030204" pitchFamily="18" charset="0"/>
                      </a:rPr>
                      <m:t>3</m:t>
                    </m:r>
                    <m:r>
                      <a:rPr lang="en-US" b="0" i="1" dirty="0" smtClean="0">
                        <a:latin typeface="Cambria Math" panose="02040503050406030204" pitchFamily="18" charset="0"/>
                      </a:rPr>
                      <m:t>×3</m:t>
                    </m:r>
                  </m:oMath>
                </a14:m>
                <a:r>
                  <a:rPr lang="en-US" dirty="0"/>
                  <a:t> window of the input</a:t>
                </a:r>
              </a:p>
            </p:txBody>
          </p:sp>
        </mc:Choice>
        <mc:Fallback xmlns="">
          <p:sp>
            <p:nvSpPr>
              <p:cNvPr id="23" name="TextBox 22">
                <a:extLst>
                  <a:ext uri="{FF2B5EF4-FFF2-40B4-BE49-F238E27FC236}">
                    <a16:creationId xmlns:a16="http://schemas.microsoft.com/office/drawing/2014/main" id="{2C238DF1-C441-4F90-9014-FDBCD11C8D42}"/>
                  </a:ext>
                </a:extLst>
              </p:cNvPr>
              <p:cNvSpPr txBox="1">
                <a:spLocks noRot="1" noChangeAspect="1" noMove="1" noResize="1" noEditPoints="1" noAdjustHandles="1" noChangeArrowheads="1" noChangeShapeType="1" noTextEdit="1"/>
              </p:cNvSpPr>
              <p:nvPr/>
            </p:nvSpPr>
            <p:spPr>
              <a:xfrm>
                <a:off x="1597660" y="6123542"/>
                <a:ext cx="5948680" cy="369332"/>
              </a:xfrm>
              <a:prstGeom prst="rect">
                <a:avLst/>
              </a:prstGeom>
              <a:blipFill>
                <a:blip r:embed="rId7"/>
                <a:stretch>
                  <a:fillRect t="-10000" b="-2666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66924C4-889A-4DA4-8DDB-763961E80678}"/>
              </a:ext>
            </a:extLst>
          </p:cNvPr>
          <p:cNvSpPr>
            <a:spLocks noGrp="1"/>
          </p:cNvSpPr>
          <p:nvPr>
            <p:ph type="sldNum" sz="quarter" idx="12"/>
          </p:nvPr>
        </p:nvSpPr>
        <p:spPr/>
        <p:txBody>
          <a:bodyPr/>
          <a:lstStyle/>
          <a:p>
            <a:fld id="{EE4B2865-9F4B-463A-924A-394C76877335}" type="slidenum">
              <a:rPr lang="en-US" smtClean="0"/>
              <a:t>25</a:t>
            </a:fld>
            <a:endParaRPr lang="en-US"/>
          </a:p>
        </p:txBody>
      </p:sp>
    </p:spTree>
    <p:extLst>
      <p:ext uri="{BB962C8B-B14F-4D97-AF65-F5344CB8AC3E}">
        <p14:creationId xmlns:p14="http://schemas.microsoft.com/office/powerpoint/2010/main" val="25270372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B82C1A1-9831-466F-BF06-D517FADDF1A3}"/>
              </a:ext>
            </a:extLst>
          </p:cNvPr>
          <p:cNvGrpSpPr/>
          <p:nvPr/>
        </p:nvGrpSpPr>
        <p:grpSpPr>
          <a:xfrm>
            <a:off x="6827288" y="2350254"/>
            <a:ext cx="1947142" cy="2254920"/>
            <a:chOff x="3352800" y="2025133"/>
            <a:chExt cx="2438400" cy="2823829"/>
          </a:xfrm>
        </p:grpSpPr>
        <p:pic>
          <p:nvPicPr>
            <p:cNvPr id="16" name="Picture 15" descr="A blurry image of a person&#10;&#10;Description automatically generated">
              <a:extLst>
                <a:ext uri="{FF2B5EF4-FFF2-40B4-BE49-F238E27FC236}">
                  <a16:creationId xmlns:a16="http://schemas.microsoft.com/office/drawing/2014/main" id="{F55C3974-E246-4800-ADE8-8ADBA7682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25133"/>
              <a:ext cx="2438400" cy="2438400"/>
            </a:xfrm>
            <a:prstGeom prst="rect">
              <a:avLst/>
            </a:prstGeom>
          </p:spPr>
        </p:pic>
        <p:sp>
          <p:nvSpPr>
            <p:cNvPr id="18" name="TextBox 17">
              <a:extLst>
                <a:ext uri="{FF2B5EF4-FFF2-40B4-BE49-F238E27FC236}">
                  <a16:creationId xmlns:a16="http://schemas.microsoft.com/office/drawing/2014/main" id="{59B3FF5A-D9FF-4E26-9ED2-181FD64EC3C7}"/>
                </a:ext>
              </a:extLst>
            </p:cNvPr>
            <p:cNvSpPr txBox="1"/>
            <p:nvPr/>
          </p:nvSpPr>
          <p:spPr>
            <a:xfrm>
              <a:off x="3352800" y="4463534"/>
              <a:ext cx="2438400" cy="385428"/>
            </a:xfrm>
            <a:prstGeom prst="rect">
              <a:avLst/>
            </a:prstGeom>
            <a:noFill/>
          </p:spPr>
          <p:txBody>
            <a:bodyPr wrap="square" rtlCol="0">
              <a:spAutoFit/>
            </a:bodyPr>
            <a:lstStyle/>
            <a:p>
              <a:pPr algn="ctr"/>
              <a:r>
                <a:rPr lang="en-US" sz="1400" b="1" dirty="0"/>
                <a:t>vertical blur</a:t>
              </a:r>
              <a:endParaRPr lang="en-US" sz="1400" dirty="0"/>
            </a:p>
          </p:txBody>
        </p:sp>
      </p:grpSp>
      <p:sp>
        <p:nvSpPr>
          <p:cNvPr id="2" name="Title 1">
            <a:extLst>
              <a:ext uri="{FF2B5EF4-FFF2-40B4-BE49-F238E27FC236}">
                <a16:creationId xmlns:a16="http://schemas.microsoft.com/office/drawing/2014/main" id="{225B5BF0-760A-433B-8C95-929056911D2E}"/>
              </a:ext>
            </a:extLst>
          </p:cNvPr>
          <p:cNvSpPr>
            <a:spLocks noGrp="1"/>
          </p:cNvSpPr>
          <p:nvPr>
            <p:ph type="title"/>
          </p:nvPr>
        </p:nvSpPr>
        <p:spPr/>
        <p:txBody>
          <a:bodyPr/>
          <a:lstStyle/>
          <a:p>
            <a:r>
              <a:rPr lang="en-US" dirty="0"/>
              <a:t>Two-Stage Blur</a:t>
            </a:r>
          </a:p>
        </p:txBody>
      </p:sp>
      <p:grpSp>
        <p:nvGrpSpPr>
          <p:cNvPr id="5" name="Group 4">
            <a:extLst>
              <a:ext uri="{FF2B5EF4-FFF2-40B4-BE49-F238E27FC236}">
                <a16:creationId xmlns:a16="http://schemas.microsoft.com/office/drawing/2014/main" id="{FEA97342-D89C-455E-BC69-92C414DA5FF4}"/>
              </a:ext>
            </a:extLst>
          </p:cNvPr>
          <p:cNvGrpSpPr/>
          <p:nvPr/>
        </p:nvGrpSpPr>
        <p:grpSpPr>
          <a:xfrm>
            <a:off x="4674716" y="2350254"/>
            <a:ext cx="1947142" cy="2254919"/>
            <a:chOff x="3352800" y="2025134"/>
            <a:chExt cx="2438400" cy="2823828"/>
          </a:xfrm>
        </p:grpSpPr>
        <p:pic>
          <p:nvPicPr>
            <p:cNvPr id="4" name="Picture 3" descr="A person walking by&#10;&#10;Description automatically generated">
              <a:extLst>
                <a:ext uri="{FF2B5EF4-FFF2-40B4-BE49-F238E27FC236}">
                  <a16:creationId xmlns:a16="http://schemas.microsoft.com/office/drawing/2014/main" id="{0E5FD59C-A9CF-4973-8A90-CB18FBEF9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8" name="TextBox 7">
              <a:extLst>
                <a:ext uri="{FF2B5EF4-FFF2-40B4-BE49-F238E27FC236}">
                  <a16:creationId xmlns:a16="http://schemas.microsoft.com/office/drawing/2014/main" id="{1FA2B2EC-F7AF-4985-BFB4-5D6378B80EA6}"/>
                </a:ext>
              </a:extLst>
            </p:cNvPr>
            <p:cNvSpPr txBox="1"/>
            <p:nvPr/>
          </p:nvSpPr>
          <p:spPr>
            <a:xfrm>
              <a:off x="3352800" y="4463534"/>
              <a:ext cx="2438400" cy="385428"/>
            </a:xfrm>
            <a:prstGeom prst="rect">
              <a:avLst/>
            </a:prstGeom>
            <a:noFill/>
          </p:spPr>
          <p:txBody>
            <a:bodyPr wrap="square" rtlCol="0">
              <a:spAutoFit/>
            </a:bodyPr>
            <a:lstStyle/>
            <a:p>
              <a:pPr algn="ctr"/>
              <a:r>
                <a:rPr lang="en-US" sz="1400" b="1" dirty="0"/>
                <a:t>horizontal blur</a:t>
              </a:r>
              <a:endParaRPr lang="en-US" sz="1400" dirty="0"/>
            </a:p>
          </p:txBody>
        </p:sp>
      </p:grpSp>
      <p:grpSp>
        <p:nvGrpSpPr>
          <p:cNvPr id="13" name="Group 12">
            <a:extLst>
              <a:ext uri="{FF2B5EF4-FFF2-40B4-BE49-F238E27FC236}">
                <a16:creationId xmlns:a16="http://schemas.microsoft.com/office/drawing/2014/main" id="{D2C8E2C4-C9D9-482B-82C0-4BB497A3B926}"/>
              </a:ext>
            </a:extLst>
          </p:cNvPr>
          <p:cNvGrpSpPr/>
          <p:nvPr/>
        </p:nvGrpSpPr>
        <p:grpSpPr>
          <a:xfrm>
            <a:off x="369570" y="2350254"/>
            <a:ext cx="1947142" cy="2254919"/>
            <a:chOff x="3352800" y="2025134"/>
            <a:chExt cx="2438400" cy="2823828"/>
          </a:xfrm>
        </p:grpSpPr>
        <p:pic>
          <p:nvPicPr>
            <p:cNvPr id="14" name="Picture 13" descr="A close up of a logo&#10;&#10;Description automatically generated">
              <a:extLst>
                <a:ext uri="{FF2B5EF4-FFF2-40B4-BE49-F238E27FC236}">
                  <a16:creationId xmlns:a16="http://schemas.microsoft.com/office/drawing/2014/main" id="{E1DEB1A2-EADC-4F0B-BF80-D01AFDD23D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17" name="TextBox 16">
              <a:extLst>
                <a:ext uri="{FF2B5EF4-FFF2-40B4-BE49-F238E27FC236}">
                  <a16:creationId xmlns:a16="http://schemas.microsoft.com/office/drawing/2014/main" id="{D182332C-984A-45EC-86EE-C0247C042B57}"/>
                </a:ext>
              </a:extLst>
            </p:cNvPr>
            <p:cNvSpPr txBox="1"/>
            <p:nvPr/>
          </p:nvSpPr>
          <p:spPr>
            <a:xfrm>
              <a:off x="3352800" y="4463534"/>
              <a:ext cx="2438400" cy="385428"/>
            </a:xfrm>
            <a:prstGeom prst="rect">
              <a:avLst/>
            </a:prstGeom>
            <a:noFill/>
          </p:spPr>
          <p:txBody>
            <a:bodyPr wrap="square" rtlCol="0">
              <a:spAutoFit/>
            </a:bodyPr>
            <a:lstStyle/>
            <a:p>
              <a:pPr algn="ctr"/>
              <a:r>
                <a:rPr lang="en-US" sz="1400" b="1" dirty="0"/>
                <a:t>input</a:t>
              </a:r>
            </a:p>
          </p:txBody>
        </p:sp>
      </p:grpSp>
      <p:grpSp>
        <p:nvGrpSpPr>
          <p:cNvPr id="19" name="Group 18">
            <a:extLst>
              <a:ext uri="{FF2B5EF4-FFF2-40B4-BE49-F238E27FC236}">
                <a16:creationId xmlns:a16="http://schemas.microsoft.com/office/drawing/2014/main" id="{AB384455-B9E4-4841-BBF8-70937FB1AB0E}"/>
              </a:ext>
            </a:extLst>
          </p:cNvPr>
          <p:cNvGrpSpPr/>
          <p:nvPr/>
        </p:nvGrpSpPr>
        <p:grpSpPr>
          <a:xfrm>
            <a:off x="2522142" y="2350253"/>
            <a:ext cx="1947143" cy="2254921"/>
            <a:chOff x="2522142" y="2350253"/>
            <a:chExt cx="1947143" cy="2254921"/>
          </a:xfrm>
        </p:grpSpPr>
        <p:pic>
          <p:nvPicPr>
            <p:cNvPr id="12" name="Picture 11" descr="A screenshot of a cell phone&#10;&#10;Description automatically generated">
              <a:extLst>
                <a:ext uri="{FF2B5EF4-FFF2-40B4-BE49-F238E27FC236}">
                  <a16:creationId xmlns:a16="http://schemas.microsoft.com/office/drawing/2014/main" id="{0A7BB08B-0B38-41D2-A145-03CA94DE56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2142" y="2350253"/>
              <a:ext cx="1947142" cy="1947142"/>
            </a:xfrm>
            <a:prstGeom prst="rect">
              <a:avLst/>
            </a:prstGeom>
          </p:spPr>
        </p:pic>
        <p:sp>
          <p:nvSpPr>
            <p:cNvPr id="20" name="TextBox 19">
              <a:extLst>
                <a:ext uri="{FF2B5EF4-FFF2-40B4-BE49-F238E27FC236}">
                  <a16:creationId xmlns:a16="http://schemas.microsoft.com/office/drawing/2014/main" id="{4E58A5FE-FE37-4662-A3F8-9BE874912B3C}"/>
                </a:ext>
              </a:extLst>
            </p:cNvPr>
            <p:cNvSpPr txBox="1"/>
            <p:nvPr/>
          </p:nvSpPr>
          <p:spPr>
            <a:xfrm>
              <a:off x="2522143" y="4297397"/>
              <a:ext cx="1947142" cy="307777"/>
            </a:xfrm>
            <a:prstGeom prst="rect">
              <a:avLst/>
            </a:prstGeom>
            <a:noFill/>
          </p:spPr>
          <p:txBody>
            <a:bodyPr wrap="square" rtlCol="0">
              <a:spAutoFit/>
            </a:bodyPr>
            <a:lstStyle/>
            <a:p>
              <a:pPr algn="ctr"/>
              <a:r>
                <a:rPr lang="en-US" sz="1400" b="1" dirty="0"/>
                <a:t>extend boundary</a:t>
              </a:r>
              <a:endParaRPr lang="en-US" sz="1400" dirty="0"/>
            </a:p>
          </p:txBody>
        </p:sp>
        <p:sp>
          <p:nvSpPr>
            <p:cNvPr id="21" name="Rectangle 20">
              <a:extLst>
                <a:ext uri="{FF2B5EF4-FFF2-40B4-BE49-F238E27FC236}">
                  <a16:creationId xmlns:a16="http://schemas.microsoft.com/office/drawing/2014/main" id="{A76E2454-EC2B-4E43-A589-1E49DB70AEAE}"/>
                </a:ext>
              </a:extLst>
            </p:cNvPr>
            <p:cNvSpPr/>
            <p:nvPr/>
          </p:nvSpPr>
          <p:spPr>
            <a:xfrm>
              <a:off x="2522144" y="2350254"/>
              <a:ext cx="63102" cy="194714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Rectangle 21">
              <a:extLst>
                <a:ext uri="{FF2B5EF4-FFF2-40B4-BE49-F238E27FC236}">
                  <a16:creationId xmlns:a16="http://schemas.microsoft.com/office/drawing/2014/main" id="{82C449DB-C9D7-4670-961A-12F0840AF910}"/>
                </a:ext>
              </a:extLst>
            </p:cNvPr>
            <p:cNvSpPr/>
            <p:nvPr/>
          </p:nvSpPr>
          <p:spPr>
            <a:xfrm>
              <a:off x="4406183" y="2350254"/>
              <a:ext cx="63102" cy="194714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a:extLst>
                <a:ext uri="{FF2B5EF4-FFF2-40B4-BE49-F238E27FC236}">
                  <a16:creationId xmlns:a16="http://schemas.microsoft.com/office/drawing/2014/main" id="{E3297E61-FD26-4CD5-BE8B-9BAE7291E5AF}"/>
                </a:ext>
              </a:extLst>
            </p:cNvPr>
            <p:cNvSpPr/>
            <p:nvPr/>
          </p:nvSpPr>
          <p:spPr>
            <a:xfrm rot="5400000">
              <a:off x="3464811" y="1470688"/>
              <a:ext cx="61806" cy="182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5">
              <a:extLst>
                <a:ext uri="{FF2B5EF4-FFF2-40B4-BE49-F238E27FC236}">
                  <a16:creationId xmlns:a16="http://schemas.microsoft.com/office/drawing/2014/main" id="{DD53E77E-2657-4B4C-A5A2-D45BFAA293E4}"/>
                </a:ext>
              </a:extLst>
            </p:cNvPr>
            <p:cNvSpPr/>
            <p:nvPr/>
          </p:nvSpPr>
          <p:spPr>
            <a:xfrm rot="5400000">
              <a:off x="3464811" y="3356025"/>
              <a:ext cx="61806" cy="182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5" name="TextBox 24">
            <a:extLst>
              <a:ext uri="{FF2B5EF4-FFF2-40B4-BE49-F238E27FC236}">
                <a16:creationId xmlns:a16="http://schemas.microsoft.com/office/drawing/2014/main" id="{5F8A2E39-A449-4DC5-AD6F-EB4D541BD793}"/>
              </a:ext>
            </a:extLst>
          </p:cNvPr>
          <p:cNvSpPr txBox="1"/>
          <p:nvPr/>
        </p:nvSpPr>
        <p:spPr>
          <a:xfrm>
            <a:off x="1597660" y="5511800"/>
            <a:ext cx="5948680" cy="369332"/>
          </a:xfrm>
          <a:prstGeom prst="rect">
            <a:avLst/>
          </a:prstGeom>
          <a:noFill/>
        </p:spPr>
        <p:txBody>
          <a:bodyPr wrap="square" rtlCol="0">
            <a:spAutoFit/>
          </a:bodyPr>
          <a:lstStyle/>
          <a:p>
            <a:pPr algn="ctr"/>
            <a:r>
              <a:rPr lang="en-US" dirty="0"/>
              <a:t>To avoid shrinking the image, </a:t>
            </a:r>
            <a:r>
              <a:rPr lang="en-US" b="1" dirty="0">
                <a:solidFill>
                  <a:schemeClr val="accent2"/>
                </a:solidFill>
              </a:rPr>
              <a:t>repeat the edge</a:t>
            </a:r>
          </a:p>
        </p:txBody>
      </p:sp>
      <p:sp>
        <p:nvSpPr>
          <p:cNvPr id="7" name="Slide Number Placeholder 6">
            <a:extLst>
              <a:ext uri="{FF2B5EF4-FFF2-40B4-BE49-F238E27FC236}">
                <a16:creationId xmlns:a16="http://schemas.microsoft.com/office/drawing/2014/main" id="{41DE401B-88D5-4F53-8A0B-2FB45A9CE527}"/>
              </a:ext>
            </a:extLst>
          </p:cNvPr>
          <p:cNvSpPr>
            <a:spLocks noGrp="1"/>
          </p:cNvSpPr>
          <p:nvPr>
            <p:ph type="sldNum" sz="quarter" idx="12"/>
          </p:nvPr>
        </p:nvSpPr>
        <p:spPr/>
        <p:txBody>
          <a:bodyPr/>
          <a:lstStyle/>
          <a:p>
            <a:fld id="{EE4B2865-9F4B-463A-924A-394C76877335}" type="slidenum">
              <a:rPr lang="en-US" smtClean="0"/>
              <a:t>26</a:t>
            </a:fld>
            <a:endParaRPr lang="en-US"/>
          </a:p>
        </p:txBody>
      </p:sp>
    </p:spTree>
    <p:extLst>
      <p:ext uri="{BB962C8B-B14F-4D97-AF65-F5344CB8AC3E}">
        <p14:creationId xmlns:p14="http://schemas.microsoft.com/office/powerpoint/2010/main" val="36040286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0585A5-199B-425A-B754-DECC72A1B1B6}"/>
              </a:ext>
            </a:extLst>
          </p:cNvPr>
          <p:cNvGrpSpPr/>
          <p:nvPr/>
        </p:nvGrpSpPr>
        <p:grpSpPr>
          <a:xfrm>
            <a:off x="99995" y="108423"/>
            <a:ext cx="1230937" cy="1461769"/>
            <a:chOff x="3352800" y="2025134"/>
            <a:chExt cx="2438400" cy="2895663"/>
          </a:xfrm>
        </p:grpSpPr>
        <p:pic>
          <p:nvPicPr>
            <p:cNvPr id="15" name="Picture 14" descr="A close up of a logo&#10;&#10;Description automatically generated">
              <a:extLst>
                <a:ext uri="{FF2B5EF4-FFF2-40B4-BE49-F238E27FC236}">
                  <a16:creationId xmlns:a16="http://schemas.microsoft.com/office/drawing/2014/main" id="{349AEACF-CB56-4C9A-8836-28CA4B587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12" name="TextBox 11">
              <a:extLst>
                <a:ext uri="{FF2B5EF4-FFF2-40B4-BE49-F238E27FC236}">
                  <a16:creationId xmlns:a16="http://schemas.microsoft.com/office/drawing/2014/main" id="{72696723-9F64-460B-9199-8D82160017DF}"/>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input</a:t>
              </a:r>
            </a:p>
          </p:txBody>
        </p:sp>
      </p:grpSp>
      <p:grpSp>
        <p:nvGrpSpPr>
          <p:cNvPr id="5" name="Group 4">
            <a:extLst>
              <a:ext uri="{FF2B5EF4-FFF2-40B4-BE49-F238E27FC236}">
                <a16:creationId xmlns:a16="http://schemas.microsoft.com/office/drawing/2014/main" id="{FEA97342-D89C-455E-BC69-92C414DA5FF4}"/>
              </a:ext>
            </a:extLst>
          </p:cNvPr>
          <p:cNvGrpSpPr/>
          <p:nvPr/>
        </p:nvGrpSpPr>
        <p:grpSpPr>
          <a:xfrm>
            <a:off x="99995" y="3591199"/>
            <a:ext cx="1230937" cy="1461769"/>
            <a:chOff x="3352800" y="2025134"/>
            <a:chExt cx="2438400" cy="2895663"/>
          </a:xfrm>
        </p:grpSpPr>
        <p:pic>
          <p:nvPicPr>
            <p:cNvPr id="4" name="Picture 3" descr="A person walking by&#10;&#10;Description automatically generated">
              <a:extLst>
                <a:ext uri="{FF2B5EF4-FFF2-40B4-BE49-F238E27FC236}">
                  <a16:creationId xmlns:a16="http://schemas.microsoft.com/office/drawing/2014/main" id="{0E5FD59C-A9CF-4973-8A90-CB18FBEF9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8" name="TextBox 7">
              <a:extLst>
                <a:ext uri="{FF2B5EF4-FFF2-40B4-BE49-F238E27FC236}">
                  <a16:creationId xmlns:a16="http://schemas.microsoft.com/office/drawing/2014/main" id="{1FA2B2EC-F7AF-4985-BFB4-5D6378B80EA6}"/>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horizontal blur</a:t>
              </a:r>
              <a:endParaRPr lang="en-US" sz="900" dirty="0"/>
            </a:p>
          </p:txBody>
        </p:sp>
      </p:grpSp>
      <p:grpSp>
        <p:nvGrpSpPr>
          <p:cNvPr id="21" name="Group 20">
            <a:extLst>
              <a:ext uri="{FF2B5EF4-FFF2-40B4-BE49-F238E27FC236}">
                <a16:creationId xmlns:a16="http://schemas.microsoft.com/office/drawing/2014/main" id="{604800BE-F324-466A-BFBE-C4D520D77CD7}"/>
              </a:ext>
            </a:extLst>
          </p:cNvPr>
          <p:cNvGrpSpPr/>
          <p:nvPr/>
        </p:nvGrpSpPr>
        <p:grpSpPr>
          <a:xfrm>
            <a:off x="99995" y="5329981"/>
            <a:ext cx="1230937" cy="1461770"/>
            <a:chOff x="3352800" y="2025133"/>
            <a:chExt cx="2438400" cy="2895664"/>
          </a:xfrm>
        </p:grpSpPr>
        <p:pic>
          <p:nvPicPr>
            <p:cNvPr id="13" name="Picture 12" descr="A blurry image of a person&#10;&#10;Description automatically generated">
              <a:extLst>
                <a:ext uri="{FF2B5EF4-FFF2-40B4-BE49-F238E27FC236}">
                  <a16:creationId xmlns:a16="http://schemas.microsoft.com/office/drawing/2014/main" id="{4C08CB19-A5E0-4A0A-85B4-3CE6CE628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025133"/>
              <a:ext cx="2438400" cy="2438400"/>
            </a:xfrm>
            <a:prstGeom prst="rect">
              <a:avLst/>
            </a:prstGeom>
          </p:spPr>
        </p:pic>
        <p:sp>
          <p:nvSpPr>
            <p:cNvPr id="18" name="TextBox 17">
              <a:extLst>
                <a:ext uri="{FF2B5EF4-FFF2-40B4-BE49-F238E27FC236}">
                  <a16:creationId xmlns:a16="http://schemas.microsoft.com/office/drawing/2014/main" id="{2C0FBDEF-4F8D-4355-A4B6-C44FBE7C2AF5}"/>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vertical blur</a:t>
              </a:r>
              <a:endParaRPr lang="en-US" sz="900" dirty="0"/>
            </a:p>
          </p:txBody>
        </p:sp>
      </p:grpSp>
      <p:sp>
        <p:nvSpPr>
          <p:cNvPr id="38" name="Arrow: Down 37">
            <a:extLst>
              <a:ext uri="{FF2B5EF4-FFF2-40B4-BE49-F238E27FC236}">
                <a16:creationId xmlns:a16="http://schemas.microsoft.com/office/drawing/2014/main" id="{89294FE6-2063-4487-BD3B-39783826CEF3}"/>
              </a:ext>
            </a:extLst>
          </p:cNvPr>
          <p:cNvSpPr/>
          <p:nvPr/>
        </p:nvSpPr>
        <p:spPr>
          <a:xfrm>
            <a:off x="636441" y="1570192"/>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0" name="Arrow: Down 39">
            <a:extLst>
              <a:ext uri="{FF2B5EF4-FFF2-40B4-BE49-F238E27FC236}">
                <a16:creationId xmlns:a16="http://schemas.microsoft.com/office/drawing/2014/main" id="{C7257E95-09B3-4838-943C-C6EE77C15AEC}"/>
              </a:ext>
            </a:extLst>
          </p:cNvPr>
          <p:cNvSpPr/>
          <p:nvPr/>
        </p:nvSpPr>
        <p:spPr>
          <a:xfrm>
            <a:off x="636441" y="3331681"/>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2" name="Arrow: Down 41">
            <a:extLst>
              <a:ext uri="{FF2B5EF4-FFF2-40B4-BE49-F238E27FC236}">
                <a16:creationId xmlns:a16="http://schemas.microsoft.com/office/drawing/2014/main" id="{60327B72-782B-4B14-AC69-9967A2D59235}"/>
              </a:ext>
            </a:extLst>
          </p:cNvPr>
          <p:cNvSpPr/>
          <p:nvPr/>
        </p:nvSpPr>
        <p:spPr>
          <a:xfrm>
            <a:off x="636441" y="5060059"/>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grpSp>
        <p:nvGrpSpPr>
          <p:cNvPr id="6" name="Group 5">
            <a:extLst>
              <a:ext uri="{FF2B5EF4-FFF2-40B4-BE49-F238E27FC236}">
                <a16:creationId xmlns:a16="http://schemas.microsoft.com/office/drawing/2014/main" id="{D6EFF51C-6561-47C5-8C59-3568326EB264}"/>
              </a:ext>
            </a:extLst>
          </p:cNvPr>
          <p:cNvGrpSpPr/>
          <p:nvPr/>
        </p:nvGrpSpPr>
        <p:grpSpPr>
          <a:xfrm>
            <a:off x="97388" y="1847205"/>
            <a:ext cx="1230936" cy="1462731"/>
            <a:chOff x="97388" y="1847205"/>
            <a:chExt cx="1230936" cy="1462731"/>
          </a:xfrm>
        </p:grpSpPr>
        <p:pic>
          <p:nvPicPr>
            <p:cNvPr id="3" name="Picture 2" descr="A screenshot of a cell phone&#10;&#10;Description automatically generated">
              <a:extLst>
                <a:ext uri="{FF2B5EF4-FFF2-40B4-BE49-F238E27FC236}">
                  <a16:creationId xmlns:a16="http://schemas.microsoft.com/office/drawing/2014/main" id="{F080B3DF-30D7-4464-8A9E-6C0FBE87E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88" y="1847205"/>
              <a:ext cx="1223847" cy="1223847"/>
            </a:xfrm>
            <a:prstGeom prst="rect">
              <a:avLst/>
            </a:prstGeom>
          </p:spPr>
        </p:pic>
        <p:sp>
          <p:nvSpPr>
            <p:cNvPr id="33" name="TextBox 32">
              <a:extLst>
                <a:ext uri="{FF2B5EF4-FFF2-40B4-BE49-F238E27FC236}">
                  <a16:creationId xmlns:a16="http://schemas.microsoft.com/office/drawing/2014/main" id="{C67A80D9-3BCF-4DC1-A460-DBED7ED19ACC}"/>
                </a:ext>
              </a:extLst>
            </p:cNvPr>
            <p:cNvSpPr txBox="1"/>
            <p:nvPr/>
          </p:nvSpPr>
          <p:spPr>
            <a:xfrm>
              <a:off x="97388" y="3078143"/>
              <a:ext cx="1230936" cy="231793"/>
            </a:xfrm>
            <a:prstGeom prst="rect">
              <a:avLst/>
            </a:prstGeom>
            <a:noFill/>
          </p:spPr>
          <p:txBody>
            <a:bodyPr wrap="square" rtlCol="0">
              <a:spAutoFit/>
            </a:bodyPr>
            <a:lstStyle/>
            <a:p>
              <a:pPr algn="ctr"/>
              <a:r>
                <a:rPr lang="en-US" sz="900" b="1" dirty="0"/>
                <a:t>extend boundary</a:t>
              </a:r>
              <a:endParaRPr lang="en-US" sz="900" dirty="0"/>
            </a:p>
          </p:txBody>
        </p:sp>
        <p:sp>
          <p:nvSpPr>
            <p:cNvPr id="34" name="Rectangle 33">
              <a:extLst>
                <a:ext uri="{FF2B5EF4-FFF2-40B4-BE49-F238E27FC236}">
                  <a16:creationId xmlns:a16="http://schemas.microsoft.com/office/drawing/2014/main" id="{C59FFF34-DCCA-49B2-A401-4B6B4ED388E8}"/>
                </a:ext>
              </a:extLst>
            </p:cNvPr>
            <p:cNvSpPr/>
            <p:nvPr/>
          </p:nvSpPr>
          <p:spPr>
            <a:xfrm>
              <a:off x="97388"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Rectangle 34">
              <a:extLst>
                <a:ext uri="{FF2B5EF4-FFF2-40B4-BE49-F238E27FC236}">
                  <a16:creationId xmlns:a16="http://schemas.microsoft.com/office/drawing/2014/main" id="{11845CF8-31C3-4409-890F-2CB080C6ECBF}"/>
                </a:ext>
              </a:extLst>
            </p:cNvPr>
            <p:cNvSpPr/>
            <p:nvPr/>
          </p:nvSpPr>
          <p:spPr>
            <a:xfrm>
              <a:off x="1288432"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E1AAEC83-2681-4919-9E35-3BF3F5771347}"/>
                </a:ext>
              </a:extLst>
            </p:cNvPr>
            <p:cNvSpPr/>
            <p:nvPr/>
          </p:nvSpPr>
          <p:spPr>
            <a:xfrm rot="5400000">
              <a:off x="693320" y="1291165"/>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AE8A947-9B2A-401F-A525-DC623175033E}"/>
                </a:ext>
              </a:extLst>
            </p:cNvPr>
            <p:cNvSpPr/>
            <p:nvPr/>
          </p:nvSpPr>
          <p:spPr>
            <a:xfrm rot="5400000">
              <a:off x="693320" y="2483030"/>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8" name="TextBox 27">
            <a:extLst>
              <a:ext uri="{FF2B5EF4-FFF2-40B4-BE49-F238E27FC236}">
                <a16:creationId xmlns:a16="http://schemas.microsoft.com/office/drawing/2014/main" id="{81FE04A0-9736-4C5C-8950-124E312AA8FC}"/>
              </a:ext>
            </a:extLst>
          </p:cNvPr>
          <p:cNvSpPr txBox="1"/>
          <p:nvPr/>
        </p:nvSpPr>
        <p:spPr>
          <a:xfrm>
            <a:off x="8418106" y="108423"/>
            <a:ext cx="625899" cy="369332"/>
          </a:xfrm>
          <a:prstGeom prst="rect">
            <a:avLst/>
          </a:prstGeom>
          <a:solidFill>
            <a:schemeClr val="tx2">
              <a:lumMod val="90000"/>
              <a:lumOff val="10000"/>
            </a:schemeClr>
          </a:solidFill>
        </p:spPr>
        <p:txBody>
          <a:bodyPr wrap="square" rtlCol="0">
            <a:spAutoFit/>
          </a:bodyPr>
          <a:lstStyle/>
          <a:p>
            <a:r>
              <a:rPr lang="en-US" b="1" dirty="0">
                <a:solidFill>
                  <a:schemeClr val="accent4"/>
                </a:solidFill>
              </a:rPr>
              <a:t>C++</a:t>
            </a:r>
            <a:endParaRPr lang="en-US" dirty="0"/>
          </a:p>
        </p:txBody>
      </p:sp>
      <p:sp>
        <p:nvSpPr>
          <p:cNvPr id="25" name="Content Placeholder 2">
            <a:extLst>
              <a:ext uri="{FF2B5EF4-FFF2-40B4-BE49-F238E27FC236}">
                <a16:creationId xmlns:a16="http://schemas.microsoft.com/office/drawing/2014/main" id="{E26F3EF6-BCDD-41B4-B6FE-0CFE75E9F908}"/>
              </a:ext>
            </a:extLst>
          </p:cNvPr>
          <p:cNvSpPr txBox="1">
            <a:spLocks/>
          </p:cNvSpPr>
          <p:nvPr/>
        </p:nvSpPr>
        <p:spPr>
          <a:xfrm>
            <a:off x="1328323" y="55430"/>
            <a:ext cx="6354430" cy="1336921"/>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template</a:t>
            </a:r>
            <a:r>
              <a:rPr lang="en-US" sz="1400" dirty="0">
                <a:solidFill>
                  <a:schemeClr val="bg1"/>
                </a:solidFill>
                <a:latin typeface="JetBrains Mono" panose="020B0509020102050004" pitchFamily="49" charset="0"/>
              </a:rPr>
              <a:t>&lt;</a:t>
            </a:r>
            <a:r>
              <a:rPr lang="en-US" sz="1400" dirty="0" err="1">
                <a:solidFill>
                  <a:schemeClr val="accent2"/>
                </a:solidFill>
                <a:latin typeface="JetBrains Mono" panose="020B0509020102050004" pitchFamily="49" charset="0"/>
              </a:rPr>
              <a:t>typename</a:t>
            </a:r>
            <a:r>
              <a:rPr lang="en-US" sz="1400" dirty="0">
                <a:solidFill>
                  <a:schemeClr val="accent2"/>
                </a:solidFill>
                <a:latin typeface="JetBrains Mono" panose="020B0509020102050004" pitchFamily="49" charset="0"/>
              </a:rPr>
              <a:t> </a:t>
            </a:r>
            <a:r>
              <a:rPr lang="en-US" sz="1400" dirty="0">
                <a:solidFill>
                  <a:schemeClr val="bg1"/>
                </a:solidFill>
                <a:latin typeface="JetBrains Mono" panose="020B0509020102050004" pitchFamily="49" charset="0"/>
              </a:rPr>
              <a:t>T&gt; </a:t>
            </a:r>
            <a:r>
              <a:rPr lang="en-US" sz="1400" dirty="0">
                <a:solidFill>
                  <a:schemeClr val="accent2"/>
                </a:solidFill>
                <a:latin typeface="JetBrains Mono" panose="020B0509020102050004" pitchFamily="49" charset="0"/>
              </a:rPr>
              <a:t>struct </a:t>
            </a:r>
            <a:r>
              <a:rPr lang="en-US" sz="1400" dirty="0">
                <a:solidFill>
                  <a:schemeClr val="bg1"/>
                </a:solidFill>
                <a:latin typeface="JetBrains Mono" panose="020B0509020102050004" pitchFamily="49" charset="0"/>
              </a:rPr>
              <a:t>Image&lt;T&gt;</a:t>
            </a:r>
            <a:r>
              <a:rPr lang="en-US" sz="1400" dirty="0">
                <a:solidFill>
                  <a:schemeClr val="accent2"/>
                </a:solidFill>
                <a:latin typeface="JetBrains Mono" panose="020B0509020102050004" pitchFamily="49" charset="0"/>
              </a:rPr>
              <a:t> </a:t>
            </a:r>
            <a:r>
              <a:rPr lang="en-US" sz="1400" dirty="0">
                <a:solidFill>
                  <a:schemeClr val="bg1"/>
                </a:solidFill>
                <a:latin typeface="JetBrains Mono" panose="020B0509020102050004" pitchFamily="49" charset="0"/>
              </a:rPr>
              <a:t>{</a:t>
            </a:r>
            <a:br>
              <a:rPr lang="en-US" sz="1400" dirty="0">
                <a:solidFill>
                  <a:schemeClr val="accent2"/>
                </a:solidFill>
                <a:latin typeface="JetBrains Mono" panose="020B0509020102050004" pitchFamily="49" charset="0"/>
              </a:rPr>
            </a:br>
            <a:r>
              <a:rPr lang="en-US" sz="1400" dirty="0">
                <a:solidFill>
                  <a:schemeClr val="accent2"/>
                </a:solidFill>
                <a:latin typeface="JetBrains Mono" panose="020B0509020102050004" pitchFamily="49" charset="0"/>
              </a:rPr>
              <a:t>  </a:t>
            </a:r>
            <a:r>
              <a:rPr lang="en-US" sz="1400" dirty="0">
                <a:solidFill>
                  <a:schemeClr val="bg1"/>
                </a:solidFill>
                <a:latin typeface="JetBrains Mono" panose="020B0509020102050004" pitchFamily="49" charset="0"/>
              </a:rPr>
              <a:t>Image(</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w,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h);</a:t>
            </a:r>
            <a:br>
              <a:rPr lang="en-US" sz="1400" dirty="0">
                <a:solidFill>
                  <a:schemeClr val="bg1"/>
                </a:solidFill>
                <a:latin typeface="JetBrains Mono" panose="020B0509020102050004" pitchFamily="49" charset="0"/>
              </a:rPr>
            </a:b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width();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height();</a:t>
            </a:r>
            <a:br>
              <a:rPr lang="en-US" sz="1400" dirty="0">
                <a:solidFill>
                  <a:schemeClr val="bg1"/>
                </a:solidFill>
                <a:latin typeface="JetBrains Mono" panose="020B0509020102050004" pitchFamily="49" charset="0"/>
              </a:rPr>
            </a:br>
            <a:r>
              <a:rPr lang="en-US" sz="1400" dirty="0">
                <a:solidFill>
                  <a:schemeClr val="bg1"/>
                </a:solidFill>
                <a:latin typeface="JetBrains Mono" panose="020B0509020102050004" pitchFamily="49" charset="0"/>
              </a:rPr>
              <a:t>  T&amp; </a:t>
            </a:r>
            <a:r>
              <a:rPr lang="en-US" sz="1400" dirty="0">
                <a:solidFill>
                  <a:schemeClr val="accent2"/>
                </a:solidFill>
                <a:latin typeface="JetBrains Mono" panose="020B0509020102050004" pitchFamily="49" charset="0"/>
              </a:rPr>
              <a:t>operator</a:t>
            </a:r>
            <a:r>
              <a:rPr lang="en-US" sz="1400" dirty="0">
                <a:solidFill>
                  <a:schemeClr val="bg1"/>
                </a:solidFill>
                <a:latin typeface="JetBrains Mono" panose="020B0509020102050004" pitchFamily="49" charset="0"/>
              </a:rPr>
              <a:t>()(</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x,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y);</a:t>
            </a:r>
            <a:br>
              <a:rPr lang="en-US" sz="1400" dirty="0">
                <a:solidFill>
                  <a:schemeClr val="bg1"/>
                </a:solidFill>
                <a:latin typeface="JetBrains Mono" panose="020B0509020102050004" pitchFamily="49" charset="0"/>
              </a:rPr>
            </a:br>
            <a:r>
              <a:rPr lang="en-US" sz="1400" dirty="0">
                <a:solidFill>
                  <a:schemeClr val="accent2"/>
                </a:solidFill>
                <a:latin typeface="JetBrains Mono" panose="020B0509020102050004" pitchFamily="49" charset="0"/>
              </a:rPr>
              <a:t>private</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std::vector</a:t>
            </a:r>
            <a:r>
              <a:rPr lang="en-US" sz="1400" dirty="0">
                <a:solidFill>
                  <a:schemeClr val="bg1"/>
                </a:solidFill>
                <a:latin typeface="JetBrains Mono" panose="020B0509020102050004" pitchFamily="49" charset="0"/>
              </a:rPr>
              <a:t>&lt;T&gt; data;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w;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h; }</a:t>
            </a:r>
            <a:endParaRPr lang="en-US" sz="1400" dirty="0">
              <a:solidFill>
                <a:schemeClr val="bg1"/>
              </a:solidFill>
            </a:endParaRPr>
          </a:p>
        </p:txBody>
      </p:sp>
      <p:sp>
        <p:nvSpPr>
          <p:cNvPr id="9" name="Slide Number Placeholder 8">
            <a:extLst>
              <a:ext uri="{FF2B5EF4-FFF2-40B4-BE49-F238E27FC236}">
                <a16:creationId xmlns:a16="http://schemas.microsoft.com/office/drawing/2014/main" id="{6AFBBB63-3277-4FE0-90D8-8EB4C215BF1C}"/>
              </a:ext>
            </a:extLst>
          </p:cNvPr>
          <p:cNvSpPr>
            <a:spLocks noGrp="1"/>
          </p:cNvSpPr>
          <p:nvPr>
            <p:ph type="sldNum" sz="quarter" idx="12"/>
          </p:nvPr>
        </p:nvSpPr>
        <p:spPr/>
        <p:txBody>
          <a:bodyPr/>
          <a:lstStyle/>
          <a:p>
            <a:fld id="{EE4B2865-9F4B-463A-924A-394C76877335}" type="slidenum">
              <a:rPr lang="en-US" smtClean="0"/>
              <a:t>27</a:t>
            </a:fld>
            <a:endParaRPr lang="en-US"/>
          </a:p>
        </p:txBody>
      </p:sp>
    </p:spTree>
    <p:extLst>
      <p:ext uri="{BB962C8B-B14F-4D97-AF65-F5344CB8AC3E}">
        <p14:creationId xmlns:p14="http://schemas.microsoft.com/office/powerpoint/2010/main" val="27109471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250"/>
                                        <p:tgtEl>
                                          <p:spTgt spid="38"/>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up)">
                                      <p:cBhvr>
                                        <p:cTn id="11" dur="250"/>
                                        <p:tgtEl>
                                          <p:spTgt spid="40"/>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up)">
                                      <p:cBhvr>
                                        <p:cTn id="15" dur="25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1F9024C-2CEF-4F00-904C-9D5A690C1A90}"/>
              </a:ext>
            </a:extLst>
          </p:cNvPr>
          <p:cNvSpPr txBox="1">
            <a:spLocks/>
          </p:cNvSpPr>
          <p:nvPr/>
        </p:nvSpPr>
        <p:spPr>
          <a:xfrm>
            <a:off x="1328323" y="1892260"/>
            <a:ext cx="7530789" cy="1146810"/>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Image&lt;uint16_t&gt;</a:t>
            </a:r>
            <a:r>
              <a:rPr lang="en-US" sz="1400" dirty="0">
                <a:latin typeface="JetBrains Mono" panose="020B0509020102050004" pitchFamily="49" charset="0"/>
              </a:rPr>
              <a:t> in16(</a:t>
            </a:r>
            <a:r>
              <a:rPr lang="en-US" sz="1400" dirty="0" err="1">
                <a:latin typeface="JetBrains Mono" panose="020B0509020102050004" pitchFamily="49" charset="0"/>
              </a:rPr>
              <a:t>in.width</a:t>
            </a:r>
            <a:r>
              <a:rPr lang="en-US" sz="1400" dirty="0">
                <a:latin typeface="JetBrains Mono" panose="020B0509020102050004" pitchFamily="49" charset="0"/>
              </a:rPr>
              <a:t>() + </a:t>
            </a:r>
            <a:r>
              <a:rPr lang="en-US" sz="1400" dirty="0">
                <a:solidFill>
                  <a:schemeClr val="accent1">
                    <a:lumMod val="40000"/>
                    <a:lumOff val="60000"/>
                  </a:schemeClr>
                </a:solidFill>
                <a:latin typeface="JetBrains Mono" panose="020B0509020102050004" pitchFamily="49" charset="0"/>
              </a:rPr>
              <a:t>2</a:t>
            </a:r>
            <a:r>
              <a:rPr lang="en-US" sz="1400" dirty="0">
                <a:latin typeface="JetBrains Mono" panose="020B0509020102050004" pitchFamily="49" charset="0"/>
              </a:rPr>
              <a:t>, </a:t>
            </a:r>
            <a:r>
              <a:rPr lang="en-US" sz="1400" dirty="0" err="1">
                <a:latin typeface="JetBrains Mono" panose="020B0509020102050004" pitchFamily="49" charset="0"/>
              </a:rPr>
              <a:t>in.height</a:t>
            </a:r>
            <a:r>
              <a:rPr lang="en-US" sz="1400" dirty="0">
                <a:latin typeface="JetBrains Mono" panose="020B0509020102050004" pitchFamily="49" charset="0"/>
              </a:rPr>
              <a:t>() + </a:t>
            </a:r>
            <a:r>
              <a:rPr lang="en-US" sz="1400" dirty="0">
                <a:solidFill>
                  <a:schemeClr val="accent1">
                    <a:lumMod val="40000"/>
                    <a:lumOff val="60000"/>
                  </a:schemeClr>
                </a:solidFill>
                <a:latin typeface="JetBrains Mono" panose="020B0509020102050004" pitchFamily="49" charset="0"/>
              </a:rPr>
              <a:t>2</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x = </a:t>
            </a:r>
            <a:r>
              <a:rPr lang="en-US" sz="1400" dirty="0">
                <a:solidFill>
                  <a:schemeClr val="accent1">
                    <a:lumMod val="40000"/>
                    <a:lumOff val="60000"/>
                  </a:schemeClr>
                </a:solidFill>
                <a:latin typeface="JetBrains Mono" panose="020B0509020102050004" pitchFamily="49" charset="0"/>
              </a:rPr>
              <a:t>0</a:t>
            </a:r>
            <a:r>
              <a:rPr lang="en-US" sz="1400" dirty="0">
                <a:latin typeface="JetBrains Mono" panose="020B0509020102050004" pitchFamily="49" charset="0"/>
              </a:rPr>
              <a:t>; x &lt; in16.width(); ++x)</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y = </a:t>
            </a:r>
            <a:r>
              <a:rPr lang="en-US" sz="1400" dirty="0">
                <a:solidFill>
                  <a:schemeClr val="accent1">
                    <a:lumMod val="40000"/>
                    <a:lumOff val="60000"/>
                  </a:schemeClr>
                </a:solidFill>
                <a:latin typeface="JetBrains Mono" panose="020B0509020102050004" pitchFamily="49" charset="0"/>
              </a:rPr>
              <a:t>0</a:t>
            </a:r>
            <a:r>
              <a:rPr lang="en-US" sz="1400" dirty="0">
                <a:latin typeface="JetBrains Mono" panose="020B0509020102050004" pitchFamily="49" charset="0"/>
              </a:rPr>
              <a:t>; y &lt; in16.height(); ++y)</a:t>
            </a:r>
            <a:br>
              <a:rPr lang="en-US" sz="1400" dirty="0">
                <a:latin typeface="JetBrains Mono" panose="020B0509020102050004" pitchFamily="49" charset="0"/>
              </a:rPr>
            </a:br>
            <a:r>
              <a:rPr lang="en-US" sz="1400" dirty="0">
                <a:latin typeface="JetBrains Mono" panose="020B0509020102050004" pitchFamily="49" charset="0"/>
              </a:rPr>
              <a:t>    in16(x, y)=in(clamp(x,</a:t>
            </a:r>
            <a:r>
              <a:rPr lang="en-US" sz="1400" dirty="0">
                <a:solidFill>
                  <a:schemeClr val="accent5">
                    <a:lumMod val="60000"/>
                    <a:lumOff val="40000"/>
                  </a:schemeClr>
                </a:solidFill>
                <a:latin typeface="JetBrains Mono" panose="020B0509020102050004" pitchFamily="49" charset="0"/>
              </a:rPr>
              <a:t>0</a:t>
            </a:r>
            <a:r>
              <a:rPr lang="en-US" sz="1400" dirty="0">
                <a:latin typeface="JetBrains Mono" panose="020B0509020102050004" pitchFamily="49" charset="0"/>
              </a:rPr>
              <a:t>,in.width()-</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),clamp(y,</a:t>
            </a:r>
            <a:r>
              <a:rPr lang="en-US" sz="1400" dirty="0">
                <a:solidFill>
                  <a:schemeClr val="accent5">
                    <a:lumMod val="60000"/>
                    <a:lumOff val="40000"/>
                  </a:schemeClr>
                </a:solidFill>
                <a:latin typeface="JetBrains Mono" panose="020B0509020102050004" pitchFamily="49" charset="0"/>
              </a:rPr>
              <a:t>0</a:t>
            </a:r>
            <a:r>
              <a:rPr lang="en-US" sz="1400" dirty="0">
                <a:latin typeface="JetBrains Mono" panose="020B0509020102050004" pitchFamily="49" charset="0"/>
              </a:rPr>
              <a:t>,in.height()-</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a:t>
            </a:r>
            <a:endParaRPr lang="en-US" sz="1400" dirty="0"/>
          </a:p>
        </p:txBody>
      </p:sp>
      <p:grpSp>
        <p:nvGrpSpPr>
          <p:cNvPr id="16" name="Group 15">
            <a:extLst>
              <a:ext uri="{FF2B5EF4-FFF2-40B4-BE49-F238E27FC236}">
                <a16:creationId xmlns:a16="http://schemas.microsoft.com/office/drawing/2014/main" id="{550585A5-199B-425A-B754-DECC72A1B1B6}"/>
              </a:ext>
            </a:extLst>
          </p:cNvPr>
          <p:cNvGrpSpPr/>
          <p:nvPr/>
        </p:nvGrpSpPr>
        <p:grpSpPr>
          <a:xfrm>
            <a:off x="99995" y="108423"/>
            <a:ext cx="1230937" cy="1461769"/>
            <a:chOff x="3352800" y="2025134"/>
            <a:chExt cx="2438400" cy="2895663"/>
          </a:xfrm>
        </p:grpSpPr>
        <p:pic>
          <p:nvPicPr>
            <p:cNvPr id="15" name="Picture 14" descr="A close up of a logo&#10;&#10;Description automatically generated">
              <a:extLst>
                <a:ext uri="{FF2B5EF4-FFF2-40B4-BE49-F238E27FC236}">
                  <a16:creationId xmlns:a16="http://schemas.microsoft.com/office/drawing/2014/main" id="{349AEACF-CB56-4C9A-8836-28CA4B587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12" name="TextBox 11">
              <a:extLst>
                <a:ext uri="{FF2B5EF4-FFF2-40B4-BE49-F238E27FC236}">
                  <a16:creationId xmlns:a16="http://schemas.microsoft.com/office/drawing/2014/main" id="{72696723-9F64-460B-9199-8D82160017DF}"/>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input</a:t>
              </a:r>
            </a:p>
          </p:txBody>
        </p:sp>
      </p:grpSp>
      <p:grpSp>
        <p:nvGrpSpPr>
          <p:cNvPr id="5" name="Group 4">
            <a:extLst>
              <a:ext uri="{FF2B5EF4-FFF2-40B4-BE49-F238E27FC236}">
                <a16:creationId xmlns:a16="http://schemas.microsoft.com/office/drawing/2014/main" id="{FEA97342-D89C-455E-BC69-92C414DA5FF4}"/>
              </a:ext>
            </a:extLst>
          </p:cNvPr>
          <p:cNvGrpSpPr/>
          <p:nvPr/>
        </p:nvGrpSpPr>
        <p:grpSpPr>
          <a:xfrm>
            <a:off x="99995" y="3591199"/>
            <a:ext cx="1230937" cy="1461769"/>
            <a:chOff x="3352800" y="2025134"/>
            <a:chExt cx="2438400" cy="2895663"/>
          </a:xfrm>
        </p:grpSpPr>
        <p:pic>
          <p:nvPicPr>
            <p:cNvPr id="4" name="Picture 3" descr="A person walking by&#10;&#10;Description automatically generated">
              <a:extLst>
                <a:ext uri="{FF2B5EF4-FFF2-40B4-BE49-F238E27FC236}">
                  <a16:creationId xmlns:a16="http://schemas.microsoft.com/office/drawing/2014/main" id="{0E5FD59C-A9CF-4973-8A90-CB18FBEF9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8" name="TextBox 7">
              <a:extLst>
                <a:ext uri="{FF2B5EF4-FFF2-40B4-BE49-F238E27FC236}">
                  <a16:creationId xmlns:a16="http://schemas.microsoft.com/office/drawing/2014/main" id="{1FA2B2EC-F7AF-4985-BFB4-5D6378B80EA6}"/>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horizontal blur</a:t>
              </a:r>
              <a:endParaRPr lang="en-US" sz="900" dirty="0"/>
            </a:p>
          </p:txBody>
        </p:sp>
      </p:grpSp>
      <p:grpSp>
        <p:nvGrpSpPr>
          <p:cNvPr id="21" name="Group 20">
            <a:extLst>
              <a:ext uri="{FF2B5EF4-FFF2-40B4-BE49-F238E27FC236}">
                <a16:creationId xmlns:a16="http://schemas.microsoft.com/office/drawing/2014/main" id="{604800BE-F324-466A-BFBE-C4D520D77CD7}"/>
              </a:ext>
            </a:extLst>
          </p:cNvPr>
          <p:cNvGrpSpPr/>
          <p:nvPr/>
        </p:nvGrpSpPr>
        <p:grpSpPr>
          <a:xfrm>
            <a:off x="99995" y="5329981"/>
            <a:ext cx="1230937" cy="1461770"/>
            <a:chOff x="3352800" y="2025133"/>
            <a:chExt cx="2438400" cy="2895664"/>
          </a:xfrm>
        </p:grpSpPr>
        <p:pic>
          <p:nvPicPr>
            <p:cNvPr id="13" name="Picture 12" descr="A blurry image of a person&#10;&#10;Description automatically generated">
              <a:extLst>
                <a:ext uri="{FF2B5EF4-FFF2-40B4-BE49-F238E27FC236}">
                  <a16:creationId xmlns:a16="http://schemas.microsoft.com/office/drawing/2014/main" id="{4C08CB19-A5E0-4A0A-85B4-3CE6CE628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025133"/>
              <a:ext cx="2438400" cy="2438400"/>
            </a:xfrm>
            <a:prstGeom prst="rect">
              <a:avLst/>
            </a:prstGeom>
          </p:spPr>
        </p:pic>
        <p:sp>
          <p:nvSpPr>
            <p:cNvPr id="18" name="TextBox 17">
              <a:extLst>
                <a:ext uri="{FF2B5EF4-FFF2-40B4-BE49-F238E27FC236}">
                  <a16:creationId xmlns:a16="http://schemas.microsoft.com/office/drawing/2014/main" id="{2C0FBDEF-4F8D-4355-A4B6-C44FBE7C2AF5}"/>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vertical blur</a:t>
              </a:r>
              <a:endParaRPr lang="en-US" sz="900" dirty="0"/>
            </a:p>
          </p:txBody>
        </p:sp>
      </p:grpSp>
      <p:sp>
        <p:nvSpPr>
          <p:cNvPr id="38" name="Arrow: Down 37">
            <a:extLst>
              <a:ext uri="{FF2B5EF4-FFF2-40B4-BE49-F238E27FC236}">
                <a16:creationId xmlns:a16="http://schemas.microsoft.com/office/drawing/2014/main" id="{89294FE6-2063-4487-BD3B-39783826CEF3}"/>
              </a:ext>
            </a:extLst>
          </p:cNvPr>
          <p:cNvSpPr/>
          <p:nvPr/>
        </p:nvSpPr>
        <p:spPr>
          <a:xfrm>
            <a:off x="636441" y="1570192"/>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0" name="Arrow: Down 39">
            <a:extLst>
              <a:ext uri="{FF2B5EF4-FFF2-40B4-BE49-F238E27FC236}">
                <a16:creationId xmlns:a16="http://schemas.microsoft.com/office/drawing/2014/main" id="{C7257E95-09B3-4838-943C-C6EE77C15AEC}"/>
              </a:ext>
            </a:extLst>
          </p:cNvPr>
          <p:cNvSpPr/>
          <p:nvPr/>
        </p:nvSpPr>
        <p:spPr>
          <a:xfrm>
            <a:off x="636441" y="3331681"/>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2" name="Arrow: Down 41">
            <a:extLst>
              <a:ext uri="{FF2B5EF4-FFF2-40B4-BE49-F238E27FC236}">
                <a16:creationId xmlns:a16="http://schemas.microsoft.com/office/drawing/2014/main" id="{60327B72-782B-4B14-AC69-9967A2D59235}"/>
              </a:ext>
            </a:extLst>
          </p:cNvPr>
          <p:cNvSpPr/>
          <p:nvPr/>
        </p:nvSpPr>
        <p:spPr>
          <a:xfrm>
            <a:off x="636441" y="5060059"/>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3" name="Content Placeholder 2">
            <a:extLst>
              <a:ext uri="{FF2B5EF4-FFF2-40B4-BE49-F238E27FC236}">
                <a16:creationId xmlns:a16="http://schemas.microsoft.com/office/drawing/2014/main" id="{DFE5BBC9-5EFE-4C76-BDCB-9217362D09B7}"/>
              </a:ext>
            </a:extLst>
          </p:cNvPr>
          <p:cNvSpPr txBox="1">
            <a:spLocks/>
          </p:cNvSpPr>
          <p:nvPr/>
        </p:nvSpPr>
        <p:spPr>
          <a:xfrm>
            <a:off x="1328323" y="3633262"/>
            <a:ext cx="6928577" cy="1146810"/>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Image&lt;uint16_t&gt; </a:t>
            </a:r>
            <a:r>
              <a:rPr lang="en-US" sz="1400" dirty="0" err="1">
                <a:latin typeface="JetBrains Mono" panose="020B0509020102050004" pitchFamily="49" charset="0"/>
              </a:rPr>
              <a:t>blur_x</a:t>
            </a:r>
            <a:r>
              <a:rPr lang="en-US" sz="1400" dirty="0">
                <a:latin typeface="JetBrains Mono" panose="020B0509020102050004" pitchFamily="49" charset="0"/>
              </a:rPr>
              <a:t>(in16.width()-</a:t>
            </a:r>
            <a:r>
              <a:rPr lang="en-US" sz="1400" dirty="0">
                <a:solidFill>
                  <a:schemeClr val="accent1">
                    <a:lumMod val="40000"/>
                    <a:lumOff val="60000"/>
                  </a:schemeClr>
                </a:solidFill>
                <a:latin typeface="JetBrains Mono" panose="020B0509020102050004" pitchFamily="49" charset="0"/>
              </a:rPr>
              <a:t>2</a:t>
            </a:r>
            <a:r>
              <a:rPr lang="en-US" sz="1400" dirty="0">
                <a:latin typeface="JetBrains Mono" panose="020B0509020102050004" pitchFamily="49" charset="0"/>
              </a:rPr>
              <a:t>, in16.height());</a:t>
            </a:r>
            <a:br>
              <a:rPr lang="en-US" sz="1400" dirty="0">
                <a:latin typeface="JetBrains Mono" panose="020B0509020102050004" pitchFamily="49" charset="0"/>
              </a:rPr>
            </a:b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x = </a:t>
            </a:r>
            <a:r>
              <a:rPr lang="en-US" sz="1400" dirty="0">
                <a:solidFill>
                  <a:schemeClr val="accent1">
                    <a:lumMod val="40000"/>
                    <a:lumOff val="60000"/>
                  </a:schemeClr>
                </a:solidFill>
                <a:latin typeface="JetBrains Mono" panose="020B0509020102050004" pitchFamily="49" charset="0"/>
              </a:rPr>
              <a:t>1</a:t>
            </a:r>
            <a:r>
              <a:rPr lang="en-US" sz="1400" dirty="0">
                <a:latin typeface="JetBrains Mono" panose="020B0509020102050004" pitchFamily="49" charset="0"/>
              </a:rPr>
              <a:t>; x &lt;= </a:t>
            </a:r>
            <a:r>
              <a:rPr lang="en-US" sz="1400" dirty="0" err="1">
                <a:latin typeface="JetBrains Mono" panose="020B0509020102050004" pitchFamily="49" charset="0"/>
              </a:rPr>
              <a:t>blur_x.width</a:t>
            </a:r>
            <a:r>
              <a:rPr lang="en-US" sz="1400" dirty="0">
                <a:latin typeface="JetBrains Mono" panose="020B0509020102050004" pitchFamily="49" charset="0"/>
              </a:rPr>
              <a:t>(); ++x)</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y = </a:t>
            </a:r>
            <a:r>
              <a:rPr lang="en-US" sz="1400" dirty="0">
                <a:solidFill>
                  <a:schemeClr val="accent1">
                    <a:lumMod val="40000"/>
                    <a:lumOff val="60000"/>
                  </a:schemeClr>
                </a:solidFill>
                <a:latin typeface="JetBrains Mono" panose="020B0509020102050004" pitchFamily="49" charset="0"/>
              </a:rPr>
              <a:t>0</a:t>
            </a:r>
            <a:r>
              <a:rPr lang="en-US" sz="1400" dirty="0">
                <a:latin typeface="JetBrains Mono" panose="020B0509020102050004" pitchFamily="49" charset="0"/>
              </a:rPr>
              <a:t>; y &lt; </a:t>
            </a:r>
            <a:r>
              <a:rPr lang="en-US" sz="1400" dirty="0" err="1">
                <a:latin typeface="JetBrains Mono" panose="020B0509020102050004" pitchFamily="49" charset="0"/>
              </a:rPr>
              <a:t>blur_x.height</a:t>
            </a:r>
            <a:r>
              <a:rPr lang="en-US" sz="1400" dirty="0">
                <a:latin typeface="JetBrains Mono" panose="020B0509020102050004" pitchFamily="49" charset="0"/>
              </a:rPr>
              <a:t>();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y) = (in16(x–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,y) + in16(</a:t>
            </a:r>
            <a:r>
              <a:rPr lang="en-US" sz="1400" dirty="0" err="1">
                <a:latin typeface="JetBrains Mono" panose="020B0509020102050004" pitchFamily="49" charset="0"/>
              </a:rPr>
              <a:t>x,y</a:t>
            </a:r>
            <a:r>
              <a:rPr lang="en-US" sz="1400" dirty="0">
                <a:latin typeface="JetBrains Mono" panose="020B0509020102050004" pitchFamily="49" charset="0"/>
              </a:rPr>
              <a:t>) + in16(x+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,y))/</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endParaRPr lang="en-US" sz="1400" dirty="0"/>
          </a:p>
        </p:txBody>
      </p:sp>
      <p:sp>
        <p:nvSpPr>
          <p:cNvPr id="6" name="Content Placeholder 2">
            <a:extLst>
              <a:ext uri="{FF2B5EF4-FFF2-40B4-BE49-F238E27FC236}">
                <a16:creationId xmlns:a16="http://schemas.microsoft.com/office/drawing/2014/main" id="{212B2BC9-91B1-4692-9205-E0FA02746E86}"/>
              </a:ext>
            </a:extLst>
          </p:cNvPr>
          <p:cNvSpPr txBox="1">
            <a:spLocks/>
          </p:cNvSpPr>
          <p:nvPr/>
        </p:nvSpPr>
        <p:spPr>
          <a:xfrm>
            <a:off x="1328323" y="5372044"/>
            <a:ext cx="7525899" cy="1146810"/>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Image&lt;uint8_t&gt; </a:t>
            </a:r>
            <a:r>
              <a:rPr lang="en-US" sz="1400" dirty="0" err="1">
                <a:latin typeface="JetBrains Mono" panose="020B0509020102050004" pitchFamily="49" charset="0"/>
              </a:rPr>
              <a:t>blur_y</a:t>
            </a:r>
            <a:r>
              <a:rPr lang="en-US" sz="1400" dirty="0">
                <a:latin typeface="JetBrains Mono" panose="020B0509020102050004" pitchFamily="49" charset="0"/>
              </a:rPr>
              <a:t>(</a:t>
            </a:r>
            <a:r>
              <a:rPr lang="en-US" sz="1400" dirty="0" err="1">
                <a:latin typeface="JetBrains Mono" panose="020B0509020102050004" pitchFamily="49" charset="0"/>
              </a:rPr>
              <a:t>blur_x.width</a:t>
            </a:r>
            <a:r>
              <a:rPr lang="en-US" sz="1400" dirty="0">
                <a:latin typeface="JetBrains Mono" panose="020B0509020102050004" pitchFamily="49" charset="0"/>
              </a:rPr>
              <a:t>(), </a:t>
            </a:r>
            <a:r>
              <a:rPr lang="en-US" sz="1400" dirty="0" err="1">
                <a:latin typeface="JetBrains Mono" panose="020B0509020102050004" pitchFamily="49" charset="0"/>
              </a:rPr>
              <a:t>blur_x.height</a:t>
            </a:r>
            <a:r>
              <a:rPr lang="en-US" sz="1400" dirty="0">
                <a:latin typeface="JetBrains Mono" panose="020B0509020102050004" pitchFamily="49" charset="0"/>
              </a:rPr>
              <a:t>()-</a:t>
            </a:r>
            <a:r>
              <a:rPr lang="en-US" sz="1400" dirty="0">
                <a:solidFill>
                  <a:schemeClr val="accent1">
                    <a:lumMod val="40000"/>
                    <a:lumOff val="60000"/>
                  </a:schemeClr>
                </a:solidFill>
                <a:latin typeface="JetBrains Mono" panose="020B0509020102050004" pitchFamily="49" charset="0"/>
              </a:rPr>
              <a:t>2</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x = </a:t>
            </a:r>
            <a:r>
              <a:rPr lang="en-US" sz="1400" dirty="0">
                <a:solidFill>
                  <a:schemeClr val="accent1">
                    <a:lumMod val="40000"/>
                    <a:lumOff val="60000"/>
                  </a:schemeClr>
                </a:solidFill>
                <a:latin typeface="JetBrains Mono" panose="020B0509020102050004" pitchFamily="49" charset="0"/>
              </a:rPr>
              <a:t>0</a:t>
            </a:r>
            <a:r>
              <a:rPr lang="en-US" sz="1400" dirty="0">
                <a:latin typeface="JetBrains Mono" panose="020B0509020102050004" pitchFamily="49" charset="0"/>
              </a:rPr>
              <a:t>; x &lt; </a:t>
            </a:r>
            <a:r>
              <a:rPr lang="en-US" sz="1400" dirty="0" err="1">
                <a:latin typeface="JetBrains Mono" panose="020B0509020102050004" pitchFamily="49" charset="0"/>
              </a:rPr>
              <a:t>blur_y.width</a:t>
            </a:r>
            <a:r>
              <a:rPr lang="en-US" sz="1400" dirty="0">
                <a:latin typeface="JetBrains Mono" panose="020B0509020102050004" pitchFamily="49" charset="0"/>
              </a:rPr>
              <a:t>(); ++x)</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y = </a:t>
            </a:r>
            <a:r>
              <a:rPr lang="en-US" sz="1400" dirty="0">
                <a:solidFill>
                  <a:schemeClr val="accent1">
                    <a:lumMod val="40000"/>
                    <a:lumOff val="60000"/>
                  </a:schemeClr>
                </a:solidFill>
                <a:latin typeface="JetBrains Mono" panose="020B0509020102050004" pitchFamily="49" charset="0"/>
              </a:rPr>
              <a:t>1</a:t>
            </a:r>
            <a:r>
              <a:rPr lang="en-US" sz="1400" dirty="0">
                <a:latin typeface="JetBrains Mono" panose="020B0509020102050004" pitchFamily="49" charset="0"/>
              </a:rPr>
              <a:t>; y &lt;= </a:t>
            </a:r>
            <a:r>
              <a:rPr lang="en-US" sz="1400" dirty="0" err="1">
                <a:latin typeface="JetBrains Mono" panose="020B0509020102050004" pitchFamily="49" charset="0"/>
              </a:rPr>
              <a:t>blur_y.height</a:t>
            </a:r>
            <a:r>
              <a:rPr lang="en-US" sz="1400" dirty="0">
                <a:latin typeface="JetBrains Mono" panose="020B0509020102050004" pitchFamily="49" charset="0"/>
              </a:rPr>
              <a:t>();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blur_y</a:t>
            </a:r>
            <a:r>
              <a:rPr lang="en-US" sz="1400" dirty="0">
                <a:latin typeface="JetBrains Mono" panose="020B0509020102050004" pitchFamily="49" charset="0"/>
              </a:rPr>
              <a:t>(x, y–</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 (</a:t>
            </a:r>
            <a:r>
              <a:rPr lang="en-US" sz="1400" dirty="0" err="1">
                <a:latin typeface="JetBrains Mono" panose="020B0509020102050004" pitchFamily="49" charset="0"/>
              </a:rPr>
              <a:t>blur_x</a:t>
            </a:r>
            <a:r>
              <a:rPr lang="en-US" sz="1400" dirty="0">
                <a:latin typeface="JetBrains Mono" panose="020B0509020102050004" pitchFamily="49" charset="0"/>
              </a:rPr>
              <a:t>(</a:t>
            </a:r>
            <a:r>
              <a:rPr lang="en-US" sz="1400" dirty="0" err="1">
                <a:latin typeface="JetBrains Mono" panose="020B0509020102050004" pitchFamily="49" charset="0"/>
              </a:rPr>
              <a:t>x,y</a:t>
            </a:r>
            <a:r>
              <a:rPr lang="en-US" sz="1400" dirty="0">
                <a:latin typeface="JetBrains Mono" panose="020B0509020102050004" pitchFamily="49" charset="0"/>
              </a:rPr>
              <a:t>–</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 </a:t>
            </a:r>
            <a:r>
              <a:rPr lang="en-US" sz="1400" dirty="0" err="1">
                <a:latin typeface="JetBrains Mono" panose="020B0509020102050004" pitchFamily="49" charset="0"/>
              </a:rPr>
              <a:t>blur_x</a:t>
            </a:r>
            <a:r>
              <a:rPr lang="en-US" sz="1400" dirty="0">
                <a:latin typeface="JetBrains Mono" panose="020B0509020102050004" pitchFamily="49" charset="0"/>
              </a:rPr>
              <a:t>(</a:t>
            </a:r>
            <a:r>
              <a:rPr lang="en-US" sz="1400" dirty="0" err="1">
                <a:latin typeface="JetBrains Mono" panose="020B0509020102050004" pitchFamily="49" charset="0"/>
              </a:rPr>
              <a:t>x,y</a:t>
            </a:r>
            <a:r>
              <a:rPr lang="en-US" sz="1400" dirty="0">
                <a:latin typeface="JetBrains Mono" panose="020B0509020102050004" pitchFamily="49" charset="0"/>
              </a:rPr>
              <a:t>) + </a:t>
            </a:r>
            <a:r>
              <a:rPr lang="en-US" sz="1400" dirty="0" err="1">
                <a:latin typeface="JetBrains Mono" panose="020B0509020102050004" pitchFamily="49" charset="0"/>
              </a:rPr>
              <a:t>blur_x</a:t>
            </a:r>
            <a:r>
              <a:rPr lang="en-US" sz="1400" dirty="0">
                <a:latin typeface="JetBrains Mono" panose="020B0509020102050004" pitchFamily="49" charset="0"/>
              </a:rPr>
              <a:t>(x,y+</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endParaRPr lang="en-US" sz="1400" dirty="0"/>
          </a:p>
        </p:txBody>
      </p:sp>
      <p:sp>
        <p:nvSpPr>
          <p:cNvPr id="28" name="TextBox 27">
            <a:extLst>
              <a:ext uri="{FF2B5EF4-FFF2-40B4-BE49-F238E27FC236}">
                <a16:creationId xmlns:a16="http://schemas.microsoft.com/office/drawing/2014/main" id="{81FE04A0-9736-4C5C-8950-124E312AA8FC}"/>
              </a:ext>
            </a:extLst>
          </p:cNvPr>
          <p:cNvSpPr txBox="1"/>
          <p:nvPr/>
        </p:nvSpPr>
        <p:spPr>
          <a:xfrm>
            <a:off x="8418106" y="108423"/>
            <a:ext cx="625899" cy="369332"/>
          </a:xfrm>
          <a:prstGeom prst="rect">
            <a:avLst/>
          </a:prstGeom>
          <a:solidFill>
            <a:schemeClr val="tx2">
              <a:lumMod val="90000"/>
              <a:lumOff val="10000"/>
            </a:schemeClr>
          </a:solidFill>
        </p:spPr>
        <p:txBody>
          <a:bodyPr wrap="square" rtlCol="0">
            <a:spAutoFit/>
          </a:bodyPr>
          <a:lstStyle/>
          <a:p>
            <a:r>
              <a:rPr lang="en-US" b="1" dirty="0">
                <a:solidFill>
                  <a:schemeClr val="accent4"/>
                </a:solidFill>
              </a:rPr>
              <a:t>C++</a:t>
            </a:r>
            <a:endParaRPr lang="en-US" dirty="0"/>
          </a:p>
        </p:txBody>
      </p:sp>
      <p:sp>
        <p:nvSpPr>
          <p:cNvPr id="25" name="Content Placeholder 2">
            <a:extLst>
              <a:ext uri="{FF2B5EF4-FFF2-40B4-BE49-F238E27FC236}">
                <a16:creationId xmlns:a16="http://schemas.microsoft.com/office/drawing/2014/main" id="{E26F3EF6-BCDD-41B4-B6FE-0CFE75E9F908}"/>
              </a:ext>
            </a:extLst>
          </p:cNvPr>
          <p:cNvSpPr txBox="1">
            <a:spLocks/>
          </p:cNvSpPr>
          <p:nvPr/>
        </p:nvSpPr>
        <p:spPr>
          <a:xfrm>
            <a:off x="1328322" y="539224"/>
            <a:ext cx="2806549" cy="369333"/>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const Image&lt;uint8_t&gt;</a:t>
            </a:r>
            <a:r>
              <a:rPr lang="en-US" sz="1400" dirty="0">
                <a:latin typeface="JetBrains Mono" panose="020B0509020102050004" pitchFamily="49" charset="0"/>
              </a:rPr>
              <a:t> &amp;in</a:t>
            </a:r>
            <a:endParaRPr lang="en-US" sz="1400" dirty="0">
              <a:solidFill>
                <a:schemeClr val="bg1"/>
              </a:solidFill>
            </a:endParaRPr>
          </a:p>
        </p:txBody>
      </p:sp>
      <p:sp>
        <p:nvSpPr>
          <p:cNvPr id="9" name="Slide Number Placeholder 8">
            <a:extLst>
              <a:ext uri="{FF2B5EF4-FFF2-40B4-BE49-F238E27FC236}">
                <a16:creationId xmlns:a16="http://schemas.microsoft.com/office/drawing/2014/main" id="{6AFBBB63-3277-4FE0-90D8-8EB4C215BF1C}"/>
              </a:ext>
            </a:extLst>
          </p:cNvPr>
          <p:cNvSpPr>
            <a:spLocks noGrp="1"/>
          </p:cNvSpPr>
          <p:nvPr>
            <p:ph type="sldNum" sz="quarter" idx="12"/>
          </p:nvPr>
        </p:nvSpPr>
        <p:spPr/>
        <p:txBody>
          <a:bodyPr/>
          <a:lstStyle/>
          <a:p>
            <a:fld id="{EE4B2865-9F4B-463A-924A-394C76877335}" type="slidenum">
              <a:rPr lang="en-US" smtClean="0"/>
              <a:t>28</a:t>
            </a:fld>
            <a:endParaRPr lang="en-US"/>
          </a:p>
        </p:txBody>
      </p:sp>
      <p:grpSp>
        <p:nvGrpSpPr>
          <p:cNvPr id="27" name="Group 26">
            <a:extLst>
              <a:ext uri="{FF2B5EF4-FFF2-40B4-BE49-F238E27FC236}">
                <a16:creationId xmlns:a16="http://schemas.microsoft.com/office/drawing/2014/main" id="{DF488ED3-4BCC-4E22-B651-5FB7F2B7A11A}"/>
              </a:ext>
            </a:extLst>
          </p:cNvPr>
          <p:cNvGrpSpPr/>
          <p:nvPr/>
        </p:nvGrpSpPr>
        <p:grpSpPr>
          <a:xfrm>
            <a:off x="97388" y="1847205"/>
            <a:ext cx="1230936" cy="1462731"/>
            <a:chOff x="97388" y="1847205"/>
            <a:chExt cx="1230936" cy="1462731"/>
          </a:xfrm>
        </p:grpSpPr>
        <p:pic>
          <p:nvPicPr>
            <p:cNvPr id="29" name="Picture 28" descr="A screenshot of a cell phone&#10;&#10;Description automatically generated">
              <a:extLst>
                <a:ext uri="{FF2B5EF4-FFF2-40B4-BE49-F238E27FC236}">
                  <a16:creationId xmlns:a16="http://schemas.microsoft.com/office/drawing/2014/main" id="{862F9517-02D6-4B8D-AE33-F7DF2B94B5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88" y="1847205"/>
              <a:ext cx="1223847" cy="1223847"/>
            </a:xfrm>
            <a:prstGeom prst="rect">
              <a:avLst/>
            </a:prstGeom>
          </p:spPr>
        </p:pic>
        <p:sp>
          <p:nvSpPr>
            <p:cNvPr id="31" name="TextBox 30">
              <a:extLst>
                <a:ext uri="{FF2B5EF4-FFF2-40B4-BE49-F238E27FC236}">
                  <a16:creationId xmlns:a16="http://schemas.microsoft.com/office/drawing/2014/main" id="{8023B009-18A7-45A2-8770-D5CB0A077329}"/>
                </a:ext>
              </a:extLst>
            </p:cNvPr>
            <p:cNvSpPr txBox="1"/>
            <p:nvPr/>
          </p:nvSpPr>
          <p:spPr>
            <a:xfrm>
              <a:off x="97388" y="3078143"/>
              <a:ext cx="1230936" cy="231793"/>
            </a:xfrm>
            <a:prstGeom prst="rect">
              <a:avLst/>
            </a:prstGeom>
            <a:noFill/>
          </p:spPr>
          <p:txBody>
            <a:bodyPr wrap="square" rtlCol="0">
              <a:spAutoFit/>
            </a:bodyPr>
            <a:lstStyle/>
            <a:p>
              <a:pPr algn="ctr"/>
              <a:r>
                <a:rPr lang="en-US" sz="900" b="1" dirty="0"/>
                <a:t>extend boundary</a:t>
              </a:r>
              <a:endParaRPr lang="en-US" sz="900" dirty="0"/>
            </a:p>
          </p:txBody>
        </p:sp>
        <p:sp>
          <p:nvSpPr>
            <p:cNvPr id="39" name="Rectangle 38">
              <a:extLst>
                <a:ext uri="{FF2B5EF4-FFF2-40B4-BE49-F238E27FC236}">
                  <a16:creationId xmlns:a16="http://schemas.microsoft.com/office/drawing/2014/main" id="{002BC18C-F5B1-482A-8BBA-F4AAEE517289}"/>
                </a:ext>
              </a:extLst>
            </p:cNvPr>
            <p:cNvSpPr/>
            <p:nvPr/>
          </p:nvSpPr>
          <p:spPr>
            <a:xfrm>
              <a:off x="97388"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Rectangle 40">
              <a:extLst>
                <a:ext uri="{FF2B5EF4-FFF2-40B4-BE49-F238E27FC236}">
                  <a16:creationId xmlns:a16="http://schemas.microsoft.com/office/drawing/2014/main" id="{147FE2EC-3231-4717-862E-7A937EE65A95}"/>
                </a:ext>
              </a:extLst>
            </p:cNvPr>
            <p:cNvSpPr/>
            <p:nvPr/>
          </p:nvSpPr>
          <p:spPr>
            <a:xfrm>
              <a:off x="1288432"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6B0EFBBB-F843-47F7-B791-DC2403ED6011}"/>
                </a:ext>
              </a:extLst>
            </p:cNvPr>
            <p:cNvSpPr/>
            <p:nvPr/>
          </p:nvSpPr>
          <p:spPr>
            <a:xfrm rot="5400000">
              <a:off x="693320" y="1291165"/>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79185D80-D2D3-47D8-BCF2-DA2B717C8F4E}"/>
                </a:ext>
              </a:extLst>
            </p:cNvPr>
            <p:cNvSpPr/>
            <p:nvPr/>
          </p:nvSpPr>
          <p:spPr>
            <a:xfrm rot="5400000">
              <a:off x="693320" y="2483030"/>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Tree>
    <p:extLst>
      <p:ext uri="{BB962C8B-B14F-4D97-AF65-F5344CB8AC3E}">
        <p14:creationId xmlns:p14="http://schemas.microsoft.com/office/powerpoint/2010/main" val="20656117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06E9C8D-CFCC-408C-8157-483405249E79}"/>
              </a:ext>
            </a:extLst>
          </p:cNvPr>
          <p:cNvSpPr txBox="1">
            <a:spLocks/>
          </p:cNvSpPr>
          <p:nvPr/>
        </p:nvSpPr>
        <p:spPr>
          <a:xfrm>
            <a:off x="1368216" y="1097554"/>
            <a:ext cx="7775784" cy="49872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Image&lt;uint8_t&gt;</a:t>
            </a:r>
            <a:r>
              <a:rPr lang="en-US" sz="1400" dirty="0">
                <a:latin typeface="JetBrains Mono" panose="020B0509020102050004" pitchFamily="49" charset="0"/>
              </a:rPr>
              <a:t> blur(</a:t>
            </a:r>
            <a:r>
              <a:rPr lang="en-US" sz="1400" dirty="0">
                <a:solidFill>
                  <a:schemeClr val="accent2"/>
                </a:solidFill>
                <a:latin typeface="JetBrains Mono" panose="020B0509020102050004" pitchFamily="49" charset="0"/>
              </a:rPr>
              <a:t>                        </a:t>
            </a:r>
            <a:r>
              <a:rPr lang="en-US" sz="1400" dirty="0">
                <a:latin typeface="JetBrains Mono" panose="020B0509020102050004" pitchFamily="49" charset="0"/>
              </a:rPr>
              <a:t>) {</a:t>
            </a: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return</a:t>
            </a:r>
            <a:r>
              <a:rPr lang="en-US" sz="1400" dirty="0">
                <a:latin typeface="JetBrains Mono" panose="020B0509020102050004" pitchFamily="49" charset="0"/>
              </a:rPr>
              <a:t> </a:t>
            </a:r>
            <a:r>
              <a:rPr lang="en-US" sz="1400" dirty="0" err="1">
                <a:latin typeface="JetBrains Mono" panose="020B0509020102050004" pitchFamily="49" charset="0"/>
              </a:rPr>
              <a:t>blur_y</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latin typeface="JetBrains Mono" panose="020B0509020102050004" pitchFamily="49" charset="0"/>
              </a:rPr>
              <a:t>}</a:t>
            </a:r>
          </a:p>
        </p:txBody>
      </p:sp>
      <p:sp>
        <p:nvSpPr>
          <p:cNvPr id="2" name="Content Placeholder 2">
            <a:extLst>
              <a:ext uri="{FF2B5EF4-FFF2-40B4-BE49-F238E27FC236}">
                <a16:creationId xmlns:a16="http://schemas.microsoft.com/office/drawing/2014/main" id="{B1F9024C-2CEF-4F00-904C-9D5A690C1A90}"/>
              </a:ext>
            </a:extLst>
          </p:cNvPr>
          <p:cNvSpPr txBox="1">
            <a:spLocks/>
          </p:cNvSpPr>
          <p:nvPr/>
        </p:nvSpPr>
        <p:spPr>
          <a:xfrm>
            <a:off x="1578982" y="1354030"/>
            <a:ext cx="7530789" cy="1146810"/>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Image&lt;uint16_t&gt;</a:t>
            </a:r>
            <a:r>
              <a:rPr lang="en-US" sz="1400" dirty="0">
                <a:latin typeface="JetBrains Mono" panose="020B0509020102050004" pitchFamily="49" charset="0"/>
              </a:rPr>
              <a:t> in16(</a:t>
            </a:r>
            <a:r>
              <a:rPr lang="en-US" sz="1400" dirty="0" err="1">
                <a:latin typeface="JetBrains Mono" panose="020B0509020102050004" pitchFamily="49" charset="0"/>
              </a:rPr>
              <a:t>in.width</a:t>
            </a:r>
            <a:r>
              <a:rPr lang="en-US" sz="1400" dirty="0">
                <a:latin typeface="JetBrains Mono" panose="020B0509020102050004" pitchFamily="49" charset="0"/>
              </a:rPr>
              <a:t>() + </a:t>
            </a:r>
            <a:r>
              <a:rPr lang="en-US" sz="1400" dirty="0">
                <a:solidFill>
                  <a:schemeClr val="accent1">
                    <a:lumMod val="40000"/>
                    <a:lumOff val="60000"/>
                  </a:schemeClr>
                </a:solidFill>
                <a:latin typeface="JetBrains Mono" panose="020B0509020102050004" pitchFamily="49" charset="0"/>
              </a:rPr>
              <a:t>2</a:t>
            </a:r>
            <a:r>
              <a:rPr lang="en-US" sz="1400" dirty="0">
                <a:latin typeface="JetBrains Mono" panose="020B0509020102050004" pitchFamily="49" charset="0"/>
              </a:rPr>
              <a:t>, </a:t>
            </a:r>
            <a:r>
              <a:rPr lang="en-US" sz="1400" dirty="0" err="1">
                <a:latin typeface="JetBrains Mono" panose="020B0509020102050004" pitchFamily="49" charset="0"/>
              </a:rPr>
              <a:t>in.height</a:t>
            </a:r>
            <a:r>
              <a:rPr lang="en-US" sz="1400" dirty="0">
                <a:latin typeface="JetBrains Mono" panose="020B0509020102050004" pitchFamily="49" charset="0"/>
              </a:rPr>
              <a:t>() + </a:t>
            </a:r>
            <a:r>
              <a:rPr lang="en-US" sz="1400" dirty="0">
                <a:solidFill>
                  <a:schemeClr val="accent1">
                    <a:lumMod val="40000"/>
                    <a:lumOff val="60000"/>
                  </a:schemeClr>
                </a:solidFill>
                <a:latin typeface="JetBrains Mono" panose="020B0509020102050004" pitchFamily="49" charset="0"/>
              </a:rPr>
              <a:t>2</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x = </a:t>
            </a:r>
            <a:r>
              <a:rPr lang="en-US" sz="1400" dirty="0">
                <a:solidFill>
                  <a:schemeClr val="accent1">
                    <a:lumMod val="40000"/>
                    <a:lumOff val="60000"/>
                  </a:schemeClr>
                </a:solidFill>
                <a:latin typeface="JetBrains Mono" panose="020B0509020102050004" pitchFamily="49" charset="0"/>
              </a:rPr>
              <a:t>0</a:t>
            </a:r>
            <a:r>
              <a:rPr lang="en-US" sz="1400" dirty="0">
                <a:latin typeface="JetBrains Mono" panose="020B0509020102050004" pitchFamily="49" charset="0"/>
              </a:rPr>
              <a:t>; x &lt; in16.width(); ++x)</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y = </a:t>
            </a:r>
            <a:r>
              <a:rPr lang="en-US" sz="1400" dirty="0">
                <a:solidFill>
                  <a:schemeClr val="accent1">
                    <a:lumMod val="40000"/>
                    <a:lumOff val="60000"/>
                  </a:schemeClr>
                </a:solidFill>
                <a:latin typeface="JetBrains Mono" panose="020B0509020102050004" pitchFamily="49" charset="0"/>
              </a:rPr>
              <a:t>0</a:t>
            </a:r>
            <a:r>
              <a:rPr lang="en-US" sz="1400" dirty="0">
                <a:latin typeface="JetBrains Mono" panose="020B0509020102050004" pitchFamily="49" charset="0"/>
              </a:rPr>
              <a:t>; y &lt; in16.height(); ++y)</a:t>
            </a:r>
            <a:br>
              <a:rPr lang="en-US" sz="1400" dirty="0">
                <a:latin typeface="JetBrains Mono" panose="020B0509020102050004" pitchFamily="49" charset="0"/>
              </a:rPr>
            </a:br>
            <a:r>
              <a:rPr lang="en-US" sz="1400" dirty="0">
                <a:latin typeface="JetBrains Mono" panose="020B0509020102050004" pitchFamily="49" charset="0"/>
              </a:rPr>
              <a:t>    in16(x, y)=in(clamp(x,</a:t>
            </a:r>
            <a:r>
              <a:rPr lang="en-US" sz="1400" dirty="0">
                <a:solidFill>
                  <a:schemeClr val="accent5">
                    <a:lumMod val="60000"/>
                    <a:lumOff val="40000"/>
                  </a:schemeClr>
                </a:solidFill>
                <a:latin typeface="JetBrains Mono" panose="020B0509020102050004" pitchFamily="49" charset="0"/>
              </a:rPr>
              <a:t>0</a:t>
            </a:r>
            <a:r>
              <a:rPr lang="en-US" sz="1400" dirty="0">
                <a:latin typeface="JetBrains Mono" panose="020B0509020102050004" pitchFamily="49" charset="0"/>
              </a:rPr>
              <a:t>,in.width()-</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),clamp(y,</a:t>
            </a:r>
            <a:r>
              <a:rPr lang="en-US" sz="1400" dirty="0">
                <a:solidFill>
                  <a:schemeClr val="accent5">
                    <a:lumMod val="60000"/>
                    <a:lumOff val="40000"/>
                  </a:schemeClr>
                </a:solidFill>
                <a:latin typeface="JetBrains Mono" panose="020B0509020102050004" pitchFamily="49" charset="0"/>
              </a:rPr>
              <a:t>0</a:t>
            </a:r>
            <a:r>
              <a:rPr lang="en-US" sz="1400" dirty="0">
                <a:latin typeface="JetBrains Mono" panose="020B0509020102050004" pitchFamily="49" charset="0"/>
              </a:rPr>
              <a:t>,in.height()-</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a:t>
            </a:r>
            <a:endParaRPr lang="en-US" sz="1400" dirty="0"/>
          </a:p>
        </p:txBody>
      </p:sp>
      <p:grpSp>
        <p:nvGrpSpPr>
          <p:cNvPr id="16" name="Group 15">
            <a:extLst>
              <a:ext uri="{FF2B5EF4-FFF2-40B4-BE49-F238E27FC236}">
                <a16:creationId xmlns:a16="http://schemas.microsoft.com/office/drawing/2014/main" id="{550585A5-199B-425A-B754-DECC72A1B1B6}"/>
              </a:ext>
            </a:extLst>
          </p:cNvPr>
          <p:cNvGrpSpPr/>
          <p:nvPr/>
        </p:nvGrpSpPr>
        <p:grpSpPr>
          <a:xfrm>
            <a:off x="99995" y="108423"/>
            <a:ext cx="1230937" cy="1461769"/>
            <a:chOff x="3352800" y="2025134"/>
            <a:chExt cx="2438400" cy="2895663"/>
          </a:xfrm>
        </p:grpSpPr>
        <p:pic>
          <p:nvPicPr>
            <p:cNvPr id="15" name="Picture 14" descr="A close up of a logo&#10;&#10;Description automatically generated">
              <a:extLst>
                <a:ext uri="{FF2B5EF4-FFF2-40B4-BE49-F238E27FC236}">
                  <a16:creationId xmlns:a16="http://schemas.microsoft.com/office/drawing/2014/main" id="{349AEACF-CB56-4C9A-8836-28CA4B587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12" name="TextBox 11">
              <a:extLst>
                <a:ext uri="{FF2B5EF4-FFF2-40B4-BE49-F238E27FC236}">
                  <a16:creationId xmlns:a16="http://schemas.microsoft.com/office/drawing/2014/main" id="{72696723-9F64-460B-9199-8D82160017DF}"/>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input</a:t>
              </a:r>
            </a:p>
          </p:txBody>
        </p:sp>
      </p:grpSp>
      <p:grpSp>
        <p:nvGrpSpPr>
          <p:cNvPr id="5" name="Group 4">
            <a:extLst>
              <a:ext uri="{FF2B5EF4-FFF2-40B4-BE49-F238E27FC236}">
                <a16:creationId xmlns:a16="http://schemas.microsoft.com/office/drawing/2014/main" id="{FEA97342-D89C-455E-BC69-92C414DA5FF4}"/>
              </a:ext>
            </a:extLst>
          </p:cNvPr>
          <p:cNvGrpSpPr/>
          <p:nvPr/>
        </p:nvGrpSpPr>
        <p:grpSpPr>
          <a:xfrm>
            <a:off x="99995" y="3591199"/>
            <a:ext cx="1230937" cy="1461769"/>
            <a:chOff x="3352800" y="2025134"/>
            <a:chExt cx="2438400" cy="2895663"/>
          </a:xfrm>
        </p:grpSpPr>
        <p:pic>
          <p:nvPicPr>
            <p:cNvPr id="4" name="Picture 3" descr="A person walking by&#10;&#10;Description automatically generated">
              <a:extLst>
                <a:ext uri="{FF2B5EF4-FFF2-40B4-BE49-F238E27FC236}">
                  <a16:creationId xmlns:a16="http://schemas.microsoft.com/office/drawing/2014/main" id="{0E5FD59C-A9CF-4973-8A90-CB18FBEF9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8" name="TextBox 7">
              <a:extLst>
                <a:ext uri="{FF2B5EF4-FFF2-40B4-BE49-F238E27FC236}">
                  <a16:creationId xmlns:a16="http://schemas.microsoft.com/office/drawing/2014/main" id="{1FA2B2EC-F7AF-4985-BFB4-5D6378B80EA6}"/>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horizontal blur</a:t>
              </a:r>
              <a:endParaRPr lang="en-US" sz="900" dirty="0"/>
            </a:p>
          </p:txBody>
        </p:sp>
      </p:grpSp>
      <p:grpSp>
        <p:nvGrpSpPr>
          <p:cNvPr id="21" name="Group 20">
            <a:extLst>
              <a:ext uri="{FF2B5EF4-FFF2-40B4-BE49-F238E27FC236}">
                <a16:creationId xmlns:a16="http://schemas.microsoft.com/office/drawing/2014/main" id="{604800BE-F324-466A-BFBE-C4D520D77CD7}"/>
              </a:ext>
            </a:extLst>
          </p:cNvPr>
          <p:cNvGrpSpPr/>
          <p:nvPr/>
        </p:nvGrpSpPr>
        <p:grpSpPr>
          <a:xfrm>
            <a:off x="99995" y="5329981"/>
            <a:ext cx="1230937" cy="1461770"/>
            <a:chOff x="3352800" y="2025133"/>
            <a:chExt cx="2438400" cy="2895664"/>
          </a:xfrm>
        </p:grpSpPr>
        <p:pic>
          <p:nvPicPr>
            <p:cNvPr id="13" name="Picture 12" descr="A blurry image of a person&#10;&#10;Description automatically generated">
              <a:extLst>
                <a:ext uri="{FF2B5EF4-FFF2-40B4-BE49-F238E27FC236}">
                  <a16:creationId xmlns:a16="http://schemas.microsoft.com/office/drawing/2014/main" id="{4C08CB19-A5E0-4A0A-85B4-3CE6CE628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025133"/>
              <a:ext cx="2438400" cy="2438400"/>
            </a:xfrm>
            <a:prstGeom prst="rect">
              <a:avLst/>
            </a:prstGeom>
          </p:spPr>
        </p:pic>
        <p:sp>
          <p:nvSpPr>
            <p:cNvPr id="18" name="TextBox 17">
              <a:extLst>
                <a:ext uri="{FF2B5EF4-FFF2-40B4-BE49-F238E27FC236}">
                  <a16:creationId xmlns:a16="http://schemas.microsoft.com/office/drawing/2014/main" id="{2C0FBDEF-4F8D-4355-A4B6-C44FBE7C2AF5}"/>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vertical blur</a:t>
              </a:r>
              <a:endParaRPr lang="en-US" sz="900" dirty="0"/>
            </a:p>
          </p:txBody>
        </p:sp>
      </p:grpSp>
      <p:sp>
        <p:nvSpPr>
          <p:cNvPr id="38" name="Arrow: Down 37">
            <a:extLst>
              <a:ext uri="{FF2B5EF4-FFF2-40B4-BE49-F238E27FC236}">
                <a16:creationId xmlns:a16="http://schemas.microsoft.com/office/drawing/2014/main" id="{89294FE6-2063-4487-BD3B-39783826CEF3}"/>
              </a:ext>
            </a:extLst>
          </p:cNvPr>
          <p:cNvSpPr/>
          <p:nvPr/>
        </p:nvSpPr>
        <p:spPr>
          <a:xfrm>
            <a:off x="636441" y="1570192"/>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0" name="Arrow: Down 39">
            <a:extLst>
              <a:ext uri="{FF2B5EF4-FFF2-40B4-BE49-F238E27FC236}">
                <a16:creationId xmlns:a16="http://schemas.microsoft.com/office/drawing/2014/main" id="{C7257E95-09B3-4838-943C-C6EE77C15AEC}"/>
              </a:ext>
            </a:extLst>
          </p:cNvPr>
          <p:cNvSpPr/>
          <p:nvPr/>
        </p:nvSpPr>
        <p:spPr>
          <a:xfrm>
            <a:off x="636441" y="3331681"/>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2" name="Arrow: Down 41">
            <a:extLst>
              <a:ext uri="{FF2B5EF4-FFF2-40B4-BE49-F238E27FC236}">
                <a16:creationId xmlns:a16="http://schemas.microsoft.com/office/drawing/2014/main" id="{60327B72-782B-4B14-AC69-9967A2D59235}"/>
              </a:ext>
            </a:extLst>
          </p:cNvPr>
          <p:cNvSpPr/>
          <p:nvPr/>
        </p:nvSpPr>
        <p:spPr>
          <a:xfrm>
            <a:off x="636441" y="5060059"/>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3" name="Content Placeholder 2">
            <a:extLst>
              <a:ext uri="{FF2B5EF4-FFF2-40B4-BE49-F238E27FC236}">
                <a16:creationId xmlns:a16="http://schemas.microsoft.com/office/drawing/2014/main" id="{DFE5BBC9-5EFE-4C76-BDCB-9217362D09B7}"/>
              </a:ext>
            </a:extLst>
          </p:cNvPr>
          <p:cNvSpPr txBox="1">
            <a:spLocks/>
          </p:cNvSpPr>
          <p:nvPr/>
        </p:nvSpPr>
        <p:spPr>
          <a:xfrm>
            <a:off x="1578982" y="2635304"/>
            <a:ext cx="6928577" cy="1146810"/>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Image&lt;uint16_t&gt; </a:t>
            </a:r>
            <a:r>
              <a:rPr lang="en-US" sz="1400" dirty="0" err="1">
                <a:latin typeface="JetBrains Mono" panose="020B0509020102050004" pitchFamily="49" charset="0"/>
              </a:rPr>
              <a:t>blur_x</a:t>
            </a:r>
            <a:r>
              <a:rPr lang="en-US" sz="1400" dirty="0">
                <a:latin typeface="JetBrains Mono" panose="020B0509020102050004" pitchFamily="49" charset="0"/>
              </a:rPr>
              <a:t>(in16.width()-</a:t>
            </a:r>
            <a:r>
              <a:rPr lang="en-US" sz="1400" dirty="0">
                <a:solidFill>
                  <a:schemeClr val="accent1">
                    <a:lumMod val="40000"/>
                    <a:lumOff val="60000"/>
                  </a:schemeClr>
                </a:solidFill>
                <a:latin typeface="JetBrains Mono" panose="020B0509020102050004" pitchFamily="49" charset="0"/>
              </a:rPr>
              <a:t>2</a:t>
            </a:r>
            <a:r>
              <a:rPr lang="en-US" sz="1400" dirty="0">
                <a:latin typeface="JetBrains Mono" panose="020B0509020102050004" pitchFamily="49" charset="0"/>
              </a:rPr>
              <a:t>, in16.height());</a:t>
            </a:r>
            <a:br>
              <a:rPr lang="en-US" sz="1400" dirty="0">
                <a:latin typeface="JetBrains Mono" panose="020B0509020102050004" pitchFamily="49" charset="0"/>
              </a:rPr>
            </a:b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x = </a:t>
            </a:r>
            <a:r>
              <a:rPr lang="en-US" sz="1400" dirty="0">
                <a:solidFill>
                  <a:schemeClr val="accent1">
                    <a:lumMod val="40000"/>
                    <a:lumOff val="60000"/>
                  </a:schemeClr>
                </a:solidFill>
                <a:latin typeface="JetBrains Mono" panose="020B0509020102050004" pitchFamily="49" charset="0"/>
              </a:rPr>
              <a:t>1</a:t>
            </a:r>
            <a:r>
              <a:rPr lang="en-US" sz="1400" dirty="0">
                <a:latin typeface="JetBrains Mono" panose="020B0509020102050004" pitchFamily="49" charset="0"/>
              </a:rPr>
              <a:t>; x &lt;= </a:t>
            </a:r>
            <a:r>
              <a:rPr lang="en-US" sz="1400" dirty="0" err="1">
                <a:latin typeface="JetBrains Mono" panose="020B0509020102050004" pitchFamily="49" charset="0"/>
              </a:rPr>
              <a:t>blur_x.width</a:t>
            </a:r>
            <a:r>
              <a:rPr lang="en-US" sz="1400" dirty="0">
                <a:latin typeface="JetBrains Mono" panose="020B0509020102050004" pitchFamily="49" charset="0"/>
              </a:rPr>
              <a:t>(); ++x)</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y = </a:t>
            </a:r>
            <a:r>
              <a:rPr lang="en-US" sz="1400" dirty="0">
                <a:solidFill>
                  <a:schemeClr val="accent1">
                    <a:lumMod val="40000"/>
                    <a:lumOff val="60000"/>
                  </a:schemeClr>
                </a:solidFill>
                <a:latin typeface="JetBrains Mono" panose="020B0509020102050004" pitchFamily="49" charset="0"/>
              </a:rPr>
              <a:t>0</a:t>
            </a:r>
            <a:r>
              <a:rPr lang="en-US" sz="1400" dirty="0">
                <a:latin typeface="JetBrains Mono" panose="020B0509020102050004" pitchFamily="49" charset="0"/>
              </a:rPr>
              <a:t>; y &lt; </a:t>
            </a:r>
            <a:r>
              <a:rPr lang="en-US" sz="1400" dirty="0" err="1">
                <a:latin typeface="JetBrains Mono" panose="020B0509020102050004" pitchFamily="49" charset="0"/>
              </a:rPr>
              <a:t>blur_x.height</a:t>
            </a:r>
            <a:r>
              <a:rPr lang="en-US" sz="1400" dirty="0">
                <a:latin typeface="JetBrains Mono" panose="020B0509020102050004" pitchFamily="49" charset="0"/>
              </a:rPr>
              <a:t>();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y) = (in16(x–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,y) + in16(</a:t>
            </a:r>
            <a:r>
              <a:rPr lang="en-US" sz="1400" dirty="0" err="1">
                <a:latin typeface="JetBrains Mono" panose="020B0509020102050004" pitchFamily="49" charset="0"/>
              </a:rPr>
              <a:t>x,y</a:t>
            </a:r>
            <a:r>
              <a:rPr lang="en-US" sz="1400" dirty="0">
                <a:latin typeface="JetBrains Mono" panose="020B0509020102050004" pitchFamily="49" charset="0"/>
              </a:rPr>
              <a:t>) + in16(x+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,y))/</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endParaRPr lang="en-US" sz="1400" dirty="0"/>
          </a:p>
        </p:txBody>
      </p:sp>
      <p:sp>
        <p:nvSpPr>
          <p:cNvPr id="6" name="Content Placeholder 2">
            <a:extLst>
              <a:ext uri="{FF2B5EF4-FFF2-40B4-BE49-F238E27FC236}">
                <a16:creationId xmlns:a16="http://schemas.microsoft.com/office/drawing/2014/main" id="{212B2BC9-91B1-4692-9205-E0FA02746E86}"/>
              </a:ext>
            </a:extLst>
          </p:cNvPr>
          <p:cNvSpPr txBox="1">
            <a:spLocks/>
          </p:cNvSpPr>
          <p:nvPr/>
        </p:nvSpPr>
        <p:spPr>
          <a:xfrm>
            <a:off x="1583872" y="3913249"/>
            <a:ext cx="7525899" cy="1146810"/>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Image&lt;uint8_t&gt; </a:t>
            </a:r>
            <a:r>
              <a:rPr lang="en-US" sz="1400" dirty="0" err="1">
                <a:latin typeface="JetBrains Mono" panose="020B0509020102050004" pitchFamily="49" charset="0"/>
              </a:rPr>
              <a:t>blur_y</a:t>
            </a:r>
            <a:r>
              <a:rPr lang="en-US" sz="1400" dirty="0">
                <a:latin typeface="JetBrains Mono" panose="020B0509020102050004" pitchFamily="49" charset="0"/>
              </a:rPr>
              <a:t>(</a:t>
            </a:r>
            <a:r>
              <a:rPr lang="en-US" sz="1400" dirty="0" err="1">
                <a:latin typeface="JetBrains Mono" panose="020B0509020102050004" pitchFamily="49" charset="0"/>
              </a:rPr>
              <a:t>blur_x.width</a:t>
            </a:r>
            <a:r>
              <a:rPr lang="en-US" sz="1400" dirty="0">
                <a:latin typeface="JetBrains Mono" panose="020B0509020102050004" pitchFamily="49" charset="0"/>
              </a:rPr>
              <a:t>(), </a:t>
            </a:r>
            <a:r>
              <a:rPr lang="en-US" sz="1400" dirty="0" err="1">
                <a:latin typeface="JetBrains Mono" panose="020B0509020102050004" pitchFamily="49" charset="0"/>
              </a:rPr>
              <a:t>blur_x.height</a:t>
            </a:r>
            <a:r>
              <a:rPr lang="en-US" sz="1400" dirty="0">
                <a:latin typeface="JetBrains Mono" panose="020B0509020102050004" pitchFamily="49" charset="0"/>
              </a:rPr>
              <a:t>()-</a:t>
            </a:r>
            <a:r>
              <a:rPr lang="en-US" sz="1400" dirty="0">
                <a:solidFill>
                  <a:schemeClr val="accent1">
                    <a:lumMod val="40000"/>
                    <a:lumOff val="60000"/>
                  </a:schemeClr>
                </a:solidFill>
                <a:latin typeface="JetBrains Mono" panose="020B0509020102050004" pitchFamily="49" charset="0"/>
              </a:rPr>
              <a:t>2</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x = </a:t>
            </a:r>
            <a:r>
              <a:rPr lang="en-US" sz="1400" dirty="0">
                <a:solidFill>
                  <a:schemeClr val="accent1">
                    <a:lumMod val="40000"/>
                    <a:lumOff val="60000"/>
                  </a:schemeClr>
                </a:solidFill>
                <a:latin typeface="JetBrains Mono" panose="020B0509020102050004" pitchFamily="49" charset="0"/>
              </a:rPr>
              <a:t>0</a:t>
            </a:r>
            <a:r>
              <a:rPr lang="en-US" sz="1400" dirty="0">
                <a:latin typeface="JetBrains Mono" panose="020B0509020102050004" pitchFamily="49" charset="0"/>
              </a:rPr>
              <a:t>; x &lt; </a:t>
            </a:r>
            <a:r>
              <a:rPr lang="en-US" sz="1400" dirty="0" err="1">
                <a:latin typeface="JetBrains Mono" panose="020B0509020102050004" pitchFamily="49" charset="0"/>
              </a:rPr>
              <a:t>blur_y.width</a:t>
            </a:r>
            <a:r>
              <a:rPr lang="en-US" sz="1400" dirty="0">
                <a:latin typeface="JetBrains Mono" panose="020B0509020102050004" pitchFamily="49" charset="0"/>
              </a:rPr>
              <a:t>(); ++x)</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y = </a:t>
            </a:r>
            <a:r>
              <a:rPr lang="en-US" sz="1400" dirty="0">
                <a:solidFill>
                  <a:schemeClr val="accent1">
                    <a:lumMod val="40000"/>
                    <a:lumOff val="60000"/>
                  </a:schemeClr>
                </a:solidFill>
                <a:latin typeface="JetBrains Mono" panose="020B0509020102050004" pitchFamily="49" charset="0"/>
              </a:rPr>
              <a:t>1</a:t>
            </a:r>
            <a:r>
              <a:rPr lang="en-US" sz="1400" dirty="0">
                <a:latin typeface="JetBrains Mono" panose="020B0509020102050004" pitchFamily="49" charset="0"/>
              </a:rPr>
              <a:t>; y &lt;= </a:t>
            </a:r>
            <a:r>
              <a:rPr lang="en-US" sz="1400" dirty="0" err="1">
                <a:latin typeface="JetBrains Mono" panose="020B0509020102050004" pitchFamily="49" charset="0"/>
              </a:rPr>
              <a:t>blur_y.height</a:t>
            </a:r>
            <a:r>
              <a:rPr lang="en-US" sz="1400" dirty="0">
                <a:latin typeface="JetBrains Mono" panose="020B0509020102050004" pitchFamily="49" charset="0"/>
              </a:rPr>
              <a:t>();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blur_y</a:t>
            </a:r>
            <a:r>
              <a:rPr lang="en-US" sz="1400" dirty="0">
                <a:latin typeface="JetBrains Mono" panose="020B0509020102050004" pitchFamily="49" charset="0"/>
              </a:rPr>
              <a:t>(x, y–</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 (</a:t>
            </a:r>
            <a:r>
              <a:rPr lang="en-US" sz="1400" dirty="0" err="1">
                <a:latin typeface="JetBrains Mono" panose="020B0509020102050004" pitchFamily="49" charset="0"/>
              </a:rPr>
              <a:t>blur_x</a:t>
            </a:r>
            <a:r>
              <a:rPr lang="en-US" sz="1400" dirty="0">
                <a:latin typeface="JetBrains Mono" panose="020B0509020102050004" pitchFamily="49" charset="0"/>
              </a:rPr>
              <a:t>(</a:t>
            </a:r>
            <a:r>
              <a:rPr lang="en-US" sz="1400" dirty="0" err="1">
                <a:latin typeface="JetBrains Mono" panose="020B0509020102050004" pitchFamily="49" charset="0"/>
              </a:rPr>
              <a:t>x,y</a:t>
            </a:r>
            <a:r>
              <a:rPr lang="en-US" sz="1400" dirty="0">
                <a:latin typeface="JetBrains Mono" panose="020B0509020102050004" pitchFamily="49" charset="0"/>
              </a:rPr>
              <a:t>–</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 </a:t>
            </a:r>
            <a:r>
              <a:rPr lang="en-US" sz="1400" dirty="0" err="1">
                <a:latin typeface="JetBrains Mono" panose="020B0509020102050004" pitchFamily="49" charset="0"/>
              </a:rPr>
              <a:t>blur_x</a:t>
            </a:r>
            <a:r>
              <a:rPr lang="en-US" sz="1400" dirty="0">
                <a:latin typeface="JetBrains Mono" panose="020B0509020102050004" pitchFamily="49" charset="0"/>
              </a:rPr>
              <a:t>(</a:t>
            </a:r>
            <a:r>
              <a:rPr lang="en-US" sz="1400" dirty="0" err="1">
                <a:latin typeface="JetBrains Mono" panose="020B0509020102050004" pitchFamily="49" charset="0"/>
              </a:rPr>
              <a:t>x,y</a:t>
            </a:r>
            <a:r>
              <a:rPr lang="en-US" sz="1400" dirty="0">
                <a:latin typeface="JetBrains Mono" panose="020B0509020102050004" pitchFamily="49" charset="0"/>
              </a:rPr>
              <a:t>) + </a:t>
            </a:r>
            <a:r>
              <a:rPr lang="en-US" sz="1400" dirty="0" err="1">
                <a:latin typeface="JetBrains Mono" panose="020B0509020102050004" pitchFamily="49" charset="0"/>
              </a:rPr>
              <a:t>blur_x</a:t>
            </a:r>
            <a:r>
              <a:rPr lang="en-US" sz="1400" dirty="0">
                <a:latin typeface="JetBrains Mono" panose="020B0509020102050004" pitchFamily="49" charset="0"/>
              </a:rPr>
              <a:t>(x,y+</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endParaRPr lang="en-US" sz="1400" dirty="0"/>
          </a:p>
        </p:txBody>
      </p:sp>
      <p:sp>
        <p:nvSpPr>
          <p:cNvPr id="10" name="TextBox 9">
            <a:extLst>
              <a:ext uri="{FF2B5EF4-FFF2-40B4-BE49-F238E27FC236}">
                <a16:creationId xmlns:a16="http://schemas.microsoft.com/office/drawing/2014/main" id="{74B05DE8-E4AC-4DE7-B3D5-D3D36756BD41}"/>
              </a:ext>
            </a:extLst>
          </p:cNvPr>
          <p:cNvSpPr txBox="1"/>
          <p:nvPr/>
        </p:nvSpPr>
        <p:spPr>
          <a:xfrm>
            <a:off x="3982741" y="5823234"/>
            <a:ext cx="2546734" cy="523220"/>
          </a:xfrm>
          <a:prstGeom prst="rect">
            <a:avLst/>
          </a:prstGeom>
          <a:noFill/>
        </p:spPr>
        <p:txBody>
          <a:bodyPr wrap="square" rtlCol="0">
            <a:spAutoFit/>
          </a:bodyPr>
          <a:lstStyle/>
          <a:p>
            <a:pPr algn="ctr"/>
            <a:r>
              <a:rPr lang="en-US" sz="2800" b="1" dirty="0">
                <a:solidFill>
                  <a:schemeClr val="accent4"/>
                </a:solidFill>
              </a:rPr>
              <a:t>Fast, right?</a:t>
            </a:r>
            <a:endParaRPr lang="en-US" sz="2800" dirty="0"/>
          </a:p>
        </p:txBody>
      </p:sp>
      <p:sp>
        <p:nvSpPr>
          <p:cNvPr id="11" name="TextBox 10">
            <a:extLst>
              <a:ext uri="{FF2B5EF4-FFF2-40B4-BE49-F238E27FC236}">
                <a16:creationId xmlns:a16="http://schemas.microsoft.com/office/drawing/2014/main" id="{53F2F312-624F-4EB7-AD0A-4D2EA022F90A}"/>
              </a:ext>
            </a:extLst>
          </p:cNvPr>
          <p:cNvSpPr txBox="1"/>
          <p:nvPr/>
        </p:nvSpPr>
        <p:spPr>
          <a:xfrm>
            <a:off x="8418106" y="108423"/>
            <a:ext cx="625899" cy="369332"/>
          </a:xfrm>
          <a:prstGeom prst="rect">
            <a:avLst/>
          </a:prstGeom>
          <a:solidFill>
            <a:schemeClr val="tx2">
              <a:lumMod val="90000"/>
              <a:lumOff val="10000"/>
            </a:schemeClr>
          </a:solidFill>
        </p:spPr>
        <p:txBody>
          <a:bodyPr wrap="square" rtlCol="0">
            <a:spAutoFit/>
          </a:bodyPr>
          <a:lstStyle/>
          <a:p>
            <a:r>
              <a:rPr lang="en-US" b="1" dirty="0">
                <a:solidFill>
                  <a:schemeClr val="accent4"/>
                </a:solidFill>
              </a:rPr>
              <a:t>C++</a:t>
            </a:r>
            <a:endParaRPr lang="en-US" dirty="0"/>
          </a:p>
        </p:txBody>
      </p:sp>
      <p:sp>
        <p:nvSpPr>
          <p:cNvPr id="7" name="Slide Number Placeholder 6">
            <a:extLst>
              <a:ext uri="{FF2B5EF4-FFF2-40B4-BE49-F238E27FC236}">
                <a16:creationId xmlns:a16="http://schemas.microsoft.com/office/drawing/2014/main" id="{A6208140-EF58-4C88-9159-3F99549DC193}"/>
              </a:ext>
            </a:extLst>
          </p:cNvPr>
          <p:cNvSpPr>
            <a:spLocks noGrp="1"/>
          </p:cNvSpPr>
          <p:nvPr>
            <p:ph type="sldNum" sz="quarter" idx="12"/>
          </p:nvPr>
        </p:nvSpPr>
        <p:spPr/>
        <p:txBody>
          <a:bodyPr/>
          <a:lstStyle/>
          <a:p>
            <a:fld id="{EE4B2865-9F4B-463A-924A-394C76877335}" type="slidenum">
              <a:rPr lang="en-US" smtClean="0"/>
              <a:t>29</a:t>
            </a:fld>
            <a:endParaRPr lang="en-US"/>
          </a:p>
        </p:txBody>
      </p:sp>
      <p:sp>
        <p:nvSpPr>
          <p:cNvPr id="14" name="Content Placeholder 2">
            <a:extLst>
              <a:ext uri="{FF2B5EF4-FFF2-40B4-BE49-F238E27FC236}">
                <a16:creationId xmlns:a16="http://schemas.microsoft.com/office/drawing/2014/main" id="{146D1187-E516-4435-83AB-57BB7EA344AE}"/>
              </a:ext>
            </a:extLst>
          </p:cNvPr>
          <p:cNvSpPr txBox="1">
            <a:spLocks/>
          </p:cNvSpPr>
          <p:nvPr/>
        </p:nvSpPr>
        <p:spPr>
          <a:xfrm>
            <a:off x="3498004" y="1085443"/>
            <a:ext cx="2806549" cy="369333"/>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const Image&lt;uint8_t&gt;</a:t>
            </a:r>
            <a:r>
              <a:rPr lang="en-US" sz="1400" dirty="0">
                <a:latin typeface="JetBrains Mono" panose="020B0509020102050004" pitchFamily="49" charset="0"/>
              </a:rPr>
              <a:t> &amp;in</a:t>
            </a:r>
            <a:endParaRPr lang="en-US" sz="1400" dirty="0">
              <a:solidFill>
                <a:schemeClr val="bg1"/>
              </a:solidFill>
            </a:endParaRPr>
          </a:p>
        </p:txBody>
      </p:sp>
      <p:grpSp>
        <p:nvGrpSpPr>
          <p:cNvPr id="29" name="Group 28">
            <a:extLst>
              <a:ext uri="{FF2B5EF4-FFF2-40B4-BE49-F238E27FC236}">
                <a16:creationId xmlns:a16="http://schemas.microsoft.com/office/drawing/2014/main" id="{68E040B6-4985-443E-9D56-D9FAFB670E09}"/>
              </a:ext>
            </a:extLst>
          </p:cNvPr>
          <p:cNvGrpSpPr/>
          <p:nvPr/>
        </p:nvGrpSpPr>
        <p:grpSpPr>
          <a:xfrm>
            <a:off x="97388" y="1847205"/>
            <a:ext cx="1230936" cy="1462731"/>
            <a:chOff x="97388" y="1847205"/>
            <a:chExt cx="1230936" cy="1462731"/>
          </a:xfrm>
        </p:grpSpPr>
        <p:pic>
          <p:nvPicPr>
            <p:cNvPr id="31" name="Picture 30" descr="A screenshot of a cell phone&#10;&#10;Description automatically generated">
              <a:extLst>
                <a:ext uri="{FF2B5EF4-FFF2-40B4-BE49-F238E27FC236}">
                  <a16:creationId xmlns:a16="http://schemas.microsoft.com/office/drawing/2014/main" id="{41763B37-1B81-44EF-BB3F-54CCA5FCB1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88" y="1847205"/>
              <a:ext cx="1223847" cy="1223847"/>
            </a:xfrm>
            <a:prstGeom prst="rect">
              <a:avLst/>
            </a:prstGeom>
          </p:spPr>
        </p:pic>
        <p:sp>
          <p:nvSpPr>
            <p:cNvPr id="39" name="TextBox 38">
              <a:extLst>
                <a:ext uri="{FF2B5EF4-FFF2-40B4-BE49-F238E27FC236}">
                  <a16:creationId xmlns:a16="http://schemas.microsoft.com/office/drawing/2014/main" id="{A2DE6A70-CEB4-4CCA-A857-8E572326540E}"/>
                </a:ext>
              </a:extLst>
            </p:cNvPr>
            <p:cNvSpPr txBox="1"/>
            <p:nvPr/>
          </p:nvSpPr>
          <p:spPr>
            <a:xfrm>
              <a:off x="97388" y="3078143"/>
              <a:ext cx="1230936" cy="231793"/>
            </a:xfrm>
            <a:prstGeom prst="rect">
              <a:avLst/>
            </a:prstGeom>
            <a:noFill/>
          </p:spPr>
          <p:txBody>
            <a:bodyPr wrap="square" rtlCol="0">
              <a:spAutoFit/>
            </a:bodyPr>
            <a:lstStyle/>
            <a:p>
              <a:pPr algn="ctr"/>
              <a:r>
                <a:rPr lang="en-US" sz="900" b="1" dirty="0"/>
                <a:t>extend boundary</a:t>
              </a:r>
              <a:endParaRPr lang="en-US" sz="900" dirty="0"/>
            </a:p>
          </p:txBody>
        </p:sp>
        <p:sp>
          <p:nvSpPr>
            <p:cNvPr id="41" name="Rectangle 40">
              <a:extLst>
                <a:ext uri="{FF2B5EF4-FFF2-40B4-BE49-F238E27FC236}">
                  <a16:creationId xmlns:a16="http://schemas.microsoft.com/office/drawing/2014/main" id="{07D6F182-0B86-4487-B768-AF4E779BE643}"/>
                </a:ext>
              </a:extLst>
            </p:cNvPr>
            <p:cNvSpPr/>
            <p:nvPr/>
          </p:nvSpPr>
          <p:spPr>
            <a:xfrm>
              <a:off x="97388"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1CC0F4E0-100E-4A5D-BDB8-8A9BAA2508DA}"/>
                </a:ext>
              </a:extLst>
            </p:cNvPr>
            <p:cNvSpPr/>
            <p:nvPr/>
          </p:nvSpPr>
          <p:spPr>
            <a:xfrm>
              <a:off x="1288432"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6A269EE5-7A42-405C-9F40-92E5F7BD9A6A}"/>
                </a:ext>
              </a:extLst>
            </p:cNvPr>
            <p:cNvSpPr/>
            <p:nvPr/>
          </p:nvSpPr>
          <p:spPr>
            <a:xfrm rot="5400000">
              <a:off x="693320" y="1291165"/>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71E6862E-8528-4599-9688-6AD3B2C05C05}"/>
                </a:ext>
              </a:extLst>
            </p:cNvPr>
            <p:cNvSpPr/>
            <p:nvPr/>
          </p:nvSpPr>
          <p:spPr>
            <a:xfrm rot="5400000">
              <a:off x="693320" y="2483030"/>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Tree>
    <p:extLst>
      <p:ext uri="{BB962C8B-B14F-4D97-AF65-F5344CB8AC3E}">
        <p14:creationId xmlns:p14="http://schemas.microsoft.com/office/powerpoint/2010/main" val="19475296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A1D31F-317A-472D-9B4B-6AEB70BF9298}"/>
              </a:ext>
            </a:extLst>
          </p:cNvPr>
          <p:cNvSpPr>
            <a:spLocks noGrp="1"/>
          </p:cNvSpPr>
          <p:nvPr>
            <p:ph type="title"/>
          </p:nvPr>
        </p:nvSpPr>
        <p:spPr/>
        <p:txBody>
          <a:bodyPr>
            <a:normAutofit/>
          </a:bodyPr>
          <a:lstStyle/>
          <a:p>
            <a:r>
              <a:rPr lang="en-US" sz="4000" dirty="0"/>
              <a:t>Domain-Specific Languages</a:t>
            </a:r>
          </a:p>
        </p:txBody>
      </p:sp>
      <p:sp>
        <p:nvSpPr>
          <p:cNvPr id="10" name="Content Placeholder 9">
            <a:extLst>
              <a:ext uri="{FF2B5EF4-FFF2-40B4-BE49-F238E27FC236}">
                <a16:creationId xmlns:a16="http://schemas.microsoft.com/office/drawing/2014/main" id="{A4CF9D9A-92F9-4984-A3EA-4ED5D6A78FF5}"/>
              </a:ext>
            </a:extLst>
          </p:cNvPr>
          <p:cNvSpPr>
            <a:spLocks noGrp="1"/>
          </p:cNvSpPr>
          <p:nvPr>
            <p:ph idx="1"/>
          </p:nvPr>
        </p:nvSpPr>
        <p:spPr/>
        <p:txBody>
          <a:bodyPr>
            <a:normAutofit fontScale="85000" lnSpcReduction="10000"/>
          </a:bodyPr>
          <a:lstStyle/>
          <a:p>
            <a:pPr>
              <a:lnSpc>
                <a:spcPct val="120000"/>
              </a:lnSpc>
            </a:pPr>
            <a:r>
              <a:rPr lang="en-US" dirty="0"/>
              <a:t>A </a:t>
            </a:r>
            <a:r>
              <a:rPr lang="en-US" b="1" dirty="0">
                <a:solidFill>
                  <a:schemeClr val="accent4"/>
                </a:solidFill>
              </a:rPr>
              <a:t>DSL </a:t>
            </a:r>
            <a:r>
              <a:rPr lang="en-US" dirty="0"/>
              <a:t>is a language that is </a:t>
            </a:r>
            <a:r>
              <a:rPr lang="en-US" b="1" dirty="0">
                <a:solidFill>
                  <a:schemeClr val="accent2"/>
                </a:solidFill>
              </a:rPr>
              <a:t>specialized</a:t>
            </a:r>
            <a:r>
              <a:rPr lang="en-US" dirty="0"/>
              <a:t> and </a:t>
            </a:r>
            <a:r>
              <a:rPr lang="en-US" b="1" dirty="0">
                <a:solidFill>
                  <a:schemeClr val="accent2"/>
                </a:solidFill>
              </a:rPr>
              <a:t>restricted</a:t>
            </a:r>
            <a:r>
              <a:rPr lang="en-US" dirty="0"/>
              <a:t> to meet the needs of some domain.</a:t>
            </a:r>
            <a:br>
              <a:rPr lang="en-US" dirty="0"/>
            </a:br>
            <a:endParaRPr lang="en-US" dirty="0"/>
          </a:p>
          <a:p>
            <a:pPr>
              <a:lnSpc>
                <a:spcPct val="120000"/>
              </a:lnSpc>
            </a:pPr>
            <a:r>
              <a:rPr lang="en-US" b="1" dirty="0">
                <a:solidFill>
                  <a:schemeClr val="accent4"/>
                </a:solidFill>
              </a:rPr>
              <a:t>Goals:</a:t>
            </a:r>
            <a:r>
              <a:rPr lang="en-US" dirty="0"/>
              <a:t> faster performance, easier maintenance, safety guarantees, etc.</a:t>
            </a:r>
            <a:br>
              <a:rPr lang="en-US" dirty="0"/>
            </a:br>
            <a:endParaRPr lang="en-US" b="1" dirty="0">
              <a:solidFill>
                <a:schemeClr val="accent4"/>
              </a:solidFill>
            </a:endParaRPr>
          </a:p>
          <a:p>
            <a:pPr>
              <a:lnSpc>
                <a:spcPct val="120000"/>
              </a:lnSpc>
            </a:pPr>
            <a:r>
              <a:rPr lang="en-US" b="1" dirty="0">
                <a:solidFill>
                  <a:schemeClr val="accent4"/>
                </a:solidFill>
              </a:rPr>
              <a:t>Internal:</a:t>
            </a:r>
            <a:r>
              <a:rPr lang="en-US" dirty="0"/>
              <a:t> Eigen3, </a:t>
            </a:r>
            <a:r>
              <a:rPr lang="en-US" dirty="0" err="1"/>
              <a:t>Boost.Spirit</a:t>
            </a:r>
            <a:r>
              <a:rPr lang="en-US" dirty="0"/>
              <a:t>, </a:t>
            </a:r>
            <a:r>
              <a:rPr lang="en-US" dirty="0" err="1"/>
              <a:t>Boost.Proto</a:t>
            </a:r>
            <a:br>
              <a:rPr lang="en-US" dirty="0"/>
            </a:br>
            <a:endParaRPr lang="en-US" dirty="0"/>
          </a:p>
          <a:p>
            <a:pPr>
              <a:lnSpc>
                <a:spcPct val="120000"/>
              </a:lnSpc>
            </a:pPr>
            <a:r>
              <a:rPr lang="en-US" b="1" dirty="0">
                <a:solidFill>
                  <a:schemeClr val="accent4"/>
                </a:solidFill>
              </a:rPr>
              <a:t>External:</a:t>
            </a:r>
            <a:r>
              <a:rPr lang="en-US" dirty="0"/>
              <a:t> </a:t>
            </a:r>
            <a:r>
              <a:rPr lang="en-US" dirty="0" err="1"/>
              <a:t>CMake</a:t>
            </a:r>
            <a:r>
              <a:rPr lang="en-US" dirty="0"/>
              <a:t>, Bison, SQL, Regex (</a:t>
            </a:r>
            <a:r>
              <a:rPr lang="en-US" dirty="0" err="1"/>
              <a:t>ish</a:t>
            </a:r>
            <a:r>
              <a:rPr lang="en-US" dirty="0"/>
              <a:t>)</a:t>
            </a:r>
          </a:p>
        </p:txBody>
      </p:sp>
      <p:sp>
        <p:nvSpPr>
          <p:cNvPr id="2" name="Slide Number Placeholder 1">
            <a:extLst>
              <a:ext uri="{FF2B5EF4-FFF2-40B4-BE49-F238E27FC236}">
                <a16:creationId xmlns:a16="http://schemas.microsoft.com/office/drawing/2014/main" id="{4FD9793A-1B5D-4E84-AB0A-8BDCC1E8FEA4}"/>
              </a:ext>
            </a:extLst>
          </p:cNvPr>
          <p:cNvSpPr>
            <a:spLocks noGrp="1"/>
          </p:cNvSpPr>
          <p:nvPr>
            <p:ph type="sldNum" sz="quarter" idx="12"/>
          </p:nvPr>
        </p:nvSpPr>
        <p:spPr/>
        <p:txBody>
          <a:bodyPr/>
          <a:lstStyle/>
          <a:p>
            <a:fld id="{EE4B2865-9F4B-463A-924A-394C76877335}" type="slidenum">
              <a:rPr lang="en-US" smtClean="0"/>
              <a:t>3</a:t>
            </a:fld>
            <a:endParaRPr lang="en-US"/>
          </a:p>
        </p:txBody>
      </p:sp>
    </p:spTree>
    <p:extLst>
      <p:ext uri="{BB962C8B-B14F-4D97-AF65-F5344CB8AC3E}">
        <p14:creationId xmlns:p14="http://schemas.microsoft.com/office/powerpoint/2010/main" val="6396831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5BBC9-5EFE-4C76-BDCB-9217362D09B7}"/>
              </a:ext>
            </a:extLst>
          </p:cNvPr>
          <p:cNvSpPr txBox="1">
            <a:spLocks/>
          </p:cNvSpPr>
          <p:nvPr/>
        </p:nvSpPr>
        <p:spPr>
          <a:xfrm>
            <a:off x="1107711" y="1690689"/>
            <a:ext cx="6928577" cy="1146810"/>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Image&lt;uint16_t&gt; </a:t>
            </a:r>
            <a:r>
              <a:rPr lang="en-US" sz="1400" dirty="0" err="1">
                <a:latin typeface="JetBrains Mono" panose="020B0509020102050004" pitchFamily="49" charset="0"/>
              </a:rPr>
              <a:t>blur_x</a:t>
            </a:r>
            <a:r>
              <a:rPr lang="en-US" sz="1400" dirty="0">
                <a:latin typeface="JetBrains Mono" panose="020B0509020102050004" pitchFamily="49" charset="0"/>
              </a:rPr>
              <a:t>(in16.width()-</a:t>
            </a:r>
            <a:r>
              <a:rPr lang="en-US" sz="1400" dirty="0">
                <a:solidFill>
                  <a:schemeClr val="accent1">
                    <a:lumMod val="40000"/>
                    <a:lumOff val="60000"/>
                  </a:schemeClr>
                </a:solidFill>
                <a:latin typeface="JetBrains Mono" panose="020B0509020102050004" pitchFamily="49" charset="0"/>
              </a:rPr>
              <a:t>2</a:t>
            </a:r>
            <a:r>
              <a:rPr lang="en-US" sz="1400" dirty="0">
                <a:latin typeface="JetBrains Mono" panose="020B0509020102050004" pitchFamily="49" charset="0"/>
              </a:rPr>
              <a:t>, in16.height());</a:t>
            </a:r>
            <a:br>
              <a:rPr lang="en-US" sz="1400" dirty="0">
                <a:latin typeface="JetBrains Mono" panose="020B0509020102050004" pitchFamily="49" charset="0"/>
              </a:rPr>
            </a:b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x = </a:t>
            </a:r>
            <a:r>
              <a:rPr lang="en-US" sz="1400" dirty="0">
                <a:solidFill>
                  <a:schemeClr val="accent1">
                    <a:lumMod val="40000"/>
                    <a:lumOff val="60000"/>
                  </a:schemeClr>
                </a:solidFill>
                <a:latin typeface="JetBrains Mono" panose="020B0509020102050004" pitchFamily="49" charset="0"/>
              </a:rPr>
              <a:t>1</a:t>
            </a:r>
            <a:r>
              <a:rPr lang="en-US" sz="1400" dirty="0">
                <a:latin typeface="JetBrains Mono" panose="020B0509020102050004" pitchFamily="49" charset="0"/>
              </a:rPr>
              <a:t>; x &lt;= </a:t>
            </a:r>
            <a:r>
              <a:rPr lang="en-US" sz="1400" dirty="0" err="1">
                <a:latin typeface="JetBrains Mono" panose="020B0509020102050004" pitchFamily="49" charset="0"/>
              </a:rPr>
              <a:t>blur_x.width</a:t>
            </a:r>
            <a:r>
              <a:rPr lang="en-US" sz="1400" dirty="0">
                <a:latin typeface="JetBrains Mono" panose="020B0509020102050004" pitchFamily="49" charset="0"/>
              </a:rPr>
              <a:t>(); ++x)</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y = </a:t>
            </a:r>
            <a:r>
              <a:rPr lang="en-US" sz="1400" dirty="0">
                <a:solidFill>
                  <a:schemeClr val="accent1">
                    <a:lumMod val="40000"/>
                    <a:lumOff val="60000"/>
                  </a:schemeClr>
                </a:solidFill>
                <a:latin typeface="JetBrains Mono" panose="020B0509020102050004" pitchFamily="49" charset="0"/>
              </a:rPr>
              <a:t>0</a:t>
            </a:r>
            <a:r>
              <a:rPr lang="en-US" sz="1400" dirty="0">
                <a:latin typeface="JetBrains Mono" panose="020B0509020102050004" pitchFamily="49" charset="0"/>
              </a:rPr>
              <a:t>; y &lt; </a:t>
            </a:r>
            <a:r>
              <a:rPr lang="en-US" sz="1400" dirty="0" err="1">
                <a:latin typeface="JetBrains Mono" panose="020B0509020102050004" pitchFamily="49" charset="0"/>
              </a:rPr>
              <a:t>blur_x.height</a:t>
            </a:r>
            <a:r>
              <a:rPr lang="en-US" sz="1400" dirty="0">
                <a:latin typeface="JetBrains Mono" panose="020B0509020102050004" pitchFamily="49" charset="0"/>
              </a:rPr>
              <a:t>();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y) = (in16(x–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,y) + in16(</a:t>
            </a:r>
            <a:r>
              <a:rPr lang="en-US" sz="1400" dirty="0" err="1">
                <a:latin typeface="JetBrains Mono" panose="020B0509020102050004" pitchFamily="49" charset="0"/>
              </a:rPr>
              <a:t>x,y</a:t>
            </a:r>
            <a:r>
              <a:rPr lang="en-US" sz="1400" dirty="0">
                <a:latin typeface="JetBrains Mono" panose="020B0509020102050004" pitchFamily="49" charset="0"/>
              </a:rPr>
              <a:t>) + in16(x+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,y))/</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endParaRPr lang="en-US" sz="1400" dirty="0"/>
          </a:p>
        </p:txBody>
      </p:sp>
      <p:sp>
        <p:nvSpPr>
          <p:cNvPr id="11" name="TextBox 10">
            <a:extLst>
              <a:ext uri="{FF2B5EF4-FFF2-40B4-BE49-F238E27FC236}">
                <a16:creationId xmlns:a16="http://schemas.microsoft.com/office/drawing/2014/main" id="{53F2F312-624F-4EB7-AD0A-4D2EA022F90A}"/>
              </a:ext>
            </a:extLst>
          </p:cNvPr>
          <p:cNvSpPr txBox="1"/>
          <p:nvPr/>
        </p:nvSpPr>
        <p:spPr>
          <a:xfrm>
            <a:off x="8418106" y="108423"/>
            <a:ext cx="625899" cy="369332"/>
          </a:xfrm>
          <a:prstGeom prst="rect">
            <a:avLst/>
          </a:prstGeom>
          <a:solidFill>
            <a:schemeClr val="tx2">
              <a:lumMod val="90000"/>
              <a:lumOff val="10000"/>
            </a:schemeClr>
          </a:solidFill>
        </p:spPr>
        <p:txBody>
          <a:bodyPr wrap="square" rtlCol="0">
            <a:spAutoFit/>
          </a:bodyPr>
          <a:lstStyle/>
          <a:p>
            <a:r>
              <a:rPr lang="en-US" b="1" dirty="0">
                <a:solidFill>
                  <a:schemeClr val="accent4"/>
                </a:solidFill>
              </a:rPr>
              <a:t>C++</a:t>
            </a:r>
            <a:endParaRPr lang="en-US" dirty="0"/>
          </a:p>
        </p:txBody>
      </p:sp>
      <p:sp>
        <p:nvSpPr>
          <p:cNvPr id="7" name="Title 6">
            <a:extLst>
              <a:ext uri="{FF2B5EF4-FFF2-40B4-BE49-F238E27FC236}">
                <a16:creationId xmlns:a16="http://schemas.microsoft.com/office/drawing/2014/main" id="{6DBA5B24-8D09-491F-8275-BA77DB349150}"/>
              </a:ext>
            </a:extLst>
          </p:cNvPr>
          <p:cNvSpPr>
            <a:spLocks noGrp="1"/>
          </p:cNvSpPr>
          <p:nvPr>
            <p:ph type="title"/>
          </p:nvPr>
        </p:nvSpPr>
        <p:spPr/>
        <p:txBody>
          <a:bodyPr/>
          <a:lstStyle/>
          <a:p>
            <a:r>
              <a:rPr lang="en-US" dirty="0"/>
              <a:t>Performance analysis</a:t>
            </a:r>
          </a:p>
        </p:txBody>
      </p:sp>
      <p:sp>
        <p:nvSpPr>
          <p:cNvPr id="14" name="Content Placeholder 13">
            <a:extLst>
              <a:ext uri="{FF2B5EF4-FFF2-40B4-BE49-F238E27FC236}">
                <a16:creationId xmlns:a16="http://schemas.microsoft.com/office/drawing/2014/main" id="{28EF2E82-B63F-4910-9567-1AC727861C01}"/>
              </a:ext>
            </a:extLst>
          </p:cNvPr>
          <p:cNvSpPr>
            <a:spLocks noGrp="1"/>
          </p:cNvSpPr>
          <p:nvPr>
            <p:ph idx="1"/>
          </p:nvPr>
        </p:nvSpPr>
        <p:spPr>
          <a:xfrm>
            <a:off x="628650" y="3095268"/>
            <a:ext cx="7886700" cy="3762732"/>
          </a:xfrm>
        </p:spPr>
        <p:txBody>
          <a:bodyPr>
            <a:normAutofit/>
          </a:bodyPr>
          <a:lstStyle/>
          <a:p>
            <a:r>
              <a:rPr lang="en-US" dirty="0"/>
              <a:t>If images are row-major, this will write to a different cache line on every iteration</a:t>
            </a:r>
          </a:p>
          <a:p>
            <a:endParaRPr lang="en-US" dirty="0"/>
          </a:p>
          <a:p>
            <a:r>
              <a:rPr lang="en-US" dirty="0"/>
              <a:t>Benchmark on 4-megapixel image. </a:t>
            </a:r>
            <a:br>
              <a:rPr lang="en-US" dirty="0"/>
            </a:br>
            <a:r>
              <a:rPr lang="en-US" dirty="0"/>
              <a:t>Run on Intel i9-7900X, 32 GB RAM</a:t>
            </a:r>
            <a:br>
              <a:rPr lang="en-US" dirty="0"/>
            </a:br>
            <a:endParaRPr lang="en-US" dirty="0"/>
          </a:p>
          <a:p>
            <a:r>
              <a:rPr lang="en-US" b="1" dirty="0">
                <a:solidFill>
                  <a:schemeClr val="accent4"/>
                </a:solidFill>
              </a:rPr>
              <a:t>100ms</a:t>
            </a:r>
            <a:r>
              <a:rPr lang="en-US" dirty="0"/>
              <a:t>… ouch!</a:t>
            </a:r>
          </a:p>
        </p:txBody>
      </p:sp>
      <p:sp>
        <p:nvSpPr>
          <p:cNvPr id="2" name="Slide Number Placeholder 1">
            <a:extLst>
              <a:ext uri="{FF2B5EF4-FFF2-40B4-BE49-F238E27FC236}">
                <a16:creationId xmlns:a16="http://schemas.microsoft.com/office/drawing/2014/main" id="{4F4E19B2-6870-4C55-9478-988821134EBF}"/>
              </a:ext>
            </a:extLst>
          </p:cNvPr>
          <p:cNvSpPr>
            <a:spLocks noGrp="1"/>
          </p:cNvSpPr>
          <p:nvPr>
            <p:ph type="sldNum" sz="quarter" idx="12"/>
          </p:nvPr>
        </p:nvSpPr>
        <p:spPr/>
        <p:txBody>
          <a:bodyPr/>
          <a:lstStyle/>
          <a:p>
            <a:fld id="{EE4B2865-9F4B-463A-924A-394C76877335}" type="slidenum">
              <a:rPr lang="en-US" smtClean="0"/>
              <a:t>30</a:t>
            </a:fld>
            <a:endParaRPr lang="en-US"/>
          </a:p>
        </p:txBody>
      </p:sp>
    </p:spTree>
    <p:extLst>
      <p:ext uri="{BB962C8B-B14F-4D97-AF65-F5344CB8AC3E}">
        <p14:creationId xmlns:p14="http://schemas.microsoft.com/office/powerpoint/2010/main" val="2185954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2F312-624F-4EB7-AD0A-4D2EA022F90A}"/>
              </a:ext>
            </a:extLst>
          </p:cNvPr>
          <p:cNvSpPr txBox="1"/>
          <p:nvPr/>
        </p:nvSpPr>
        <p:spPr>
          <a:xfrm>
            <a:off x="8418106" y="108423"/>
            <a:ext cx="625899" cy="369332"/>
          </a:xfrm>
          <a:prstGeom prst="rect">
            <a:avLst/>
          </a:prstGeom>
          <a:solidFill>
            <a:schemeClr val="tx2">
              <a:lumMod val="90000"/>
              <a:lumOff val="10000"/>
            </a:schemeClr>
          </a:solidFill>
        </p:spPr>
        <p:txBody>
          <a:bodyPr wrap="square" rtlCol="0">
            <a:spAutoFit/>
          </a:bodyPr>
          <a:lstStyle/>
          <a:p>
            <a:r>
              <a:rPr lang="en-US" b="1" dirty="0">
                <a:solidFill>
                  <a:schemeClr val="accent4"/>
                </a:solidFill>
              </a:rPr>
              <a:t>C++</a:t>
            </a:r>
            <a:endParaRPr lang="en-US" dirty="0"/>
          </a:p>
        </p:txBody>
      </p:sp>
      <p:sp>
        <p:nvSpPr>
          <p:cNvPr id="7" name="Title 6">
            <a:extLst>
              <a:ext uri="{FF2B5EF4-FFF2-40B4-BE49-F238E27FC236}">
                <a16:creationId xmlns:a16="http://schemas.microsoft.com/office/drawing/2014/main" id="{6DBA5B24-8D09-491F-8275-BA77DB349150}"/>
              </a:ext>
            </a:extLst>
          </p:cNvPr>
          <p:cNvSpPr>
            <a:spLocks noGrp="1"/>
          </p:cNvSpPr>
          <p:nvPr>
            <p:ph type="title"/>
          </p:nvPr>
        </p:nvSpPr>
        <p:spPr/>
        <p:txBody>
          <a:bodyPr/>
          <a:lstStyle/>
          <a:p>
            <a:r>
              <a:rPr lang="en-US" dirty="0"/>
              <a:t>Swap the loops!</a:t>
            </a:r>
          </a:p>
        </p:txBody>
      </p:sp>
      <p:sp>
        <p:nvSpPr>
          <p:cNvPr id="5" name="Content Placeholder 2">
            <a:extLst>
              <a:ext uri="{FF2B5EF4-FFF2-40B4-BE49-F238E27FC236}">
                <a16:creationId xmlns:a16="http://schemas.microsoft.com/office/drawing/2014/main" id="{14B8D51A-9A0D-4A52-A765-21318731B0CE}"/>
              </a:ext>
            </a:extLst>
          </p:cNvPr>
          <p:cNvSpPr txBox="1">
            <a:spLocks/>
          </p:cNvSpPr>
          <p:nvPr/>
        </p:nvSpPr>
        <p:spPr>
          <a:xfrm>
            <a:off x="1891095" y="4609273"/>
            <a:ext cx="6928577" cy="1146810"/>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Image&lt;uint16_t&gt; </a:t>
            </a:r>
            <a:r>
              <a:rPr lang="en-US" sz="1400" dirty="0" err="1">
                <a:latin typeface="JetBrains Mono" panose="020B0509020102050004" pitchFamily="49" charset="0"/>
              </a:rPr>
              <a:t>blur_x</a:t>
            </a:r>
            <a:r>
              <a:rPr lang="en-US" sz="1400" dirty="0">
                <a:latin typeface="JetBrains Mono" panose="020B0509020102050004" pitchFamily="49" charset="0"/>
              </a:rPr>
              <a:t>(in16.width()-</a:t>
            </a:r>
            <a:r>
              <a:rPr lang="en-US" sz="1400" dirty="0">
                <a:solidFill>
                  <a:schemeClr val="accent1">
                    <a:lumMod val="40000"/>
                    <a:lumOff val="60000"/>
                  </a:schemeClr>
                </a:solidFill>
                <a:latin typeface="JetBrains Mono" panose="020B0509020102050004" pitchFamily="49" charset="0"/>
              </a:rPr>
              <a:t>2</a:t>
            </a:r>
            <a:r>
              <a:rPr lang="en-US" sz="1400" dirty="0">
                <a:latin typeface="JetBrains Mono" panose="020B0509020102050004" pitchFamily="49" charset="0"/>
              </a:rPr>
              <a:t>, in16.height());</a:t>
            </a:r>
            <a:br>
              <a:rPr lang="en-US" sz="1400" dirty="0">
                <a:latin typeface="JetBrains Mono" panose="020B0509020102050004" pitchFamily="49" charset="0"/>
              </a:rPr>
            </a:b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y = </a:t>
            </a:r>
            <a:r>
              <a:rPr lang="en-US" sz="1400" dirty="0">
                <a:solidFill>
                  <a:schemeClr val="accent1">
                    <a:lumMod val="40000"/>
                    <a:lumOff val="60000"/>
                  </a:schemeClr>
                </a:solidFill>
                <a:latin typeface="JetBrains Mono" panose="020B0509020102050004" pitchFamily="49" charset="0"/>
              </a:rPr>
              <a:t>0</a:t>
            </a:r>
            <a:r>
              <a:rPr lang="en-US" sz="1400" dirty="0">
                <a:latin typeface="JetBrains Mono" panose="020B0509020102050004" pitchFamily="49" charset="0"/>
              </a:rPr>
              <a:t>; y &lt; </a:t>
            </a:r>
            <a:r>
              <a:rPr lang="en-US" sz="1400" dirty="0" err="1">
                <a:latin typeface="JetBrains Mono" panose="020B0509020102050004" pitchFamily="49" charset="0"/>
              </a:rPr>
              <a:t>blur_x.height</a:t>
            </a:r>
            <a:r>
              <a:rPr lang="en-US" sz="1400" dirty="0">
                <a:latin typeface="JetBrains Mono" panose="020B0509020102050004" pitchFamily="49" charset="0"/>
              </a:rPr>
              <a:t>();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x = </a:t>
            </a:r>
            <a:r>
              <a:rPr lang="en-US" sz="1400" dirty="0">
                <a:solidFill>
                  <a:schemeClr val="accent1">
                    <a:lumMod val="40000"/>
                    <a:lumOff val="60000"/>
                  </a:schemeClr>
                </a:solidFill>
                <a:latin typeface="JetBrains Mono" panose="020B0509020102050004" pitchFamily="49" charset="0"/>
              </a:rPr>
              <a:t>1</a:t>
            </a:r>
            <a:r>
              <a:rPr lang="en-US" sz="1400" dirty="0">
                <a:latin typeface="JetBrains Mono" panose="020B0509020102050004" pitchFamily="49" charset="0"/>
              </a:rPr>
              <a:t>; x &lt;= </a:t>
            </a:r>
            <a:r>
              <a:rPr lang="en-US" sz="1400" dirty="0" err="1">
                <a:latin typeface="JetBrains Mono" panose="020B0509020102050004" pitchFamily="49" charset="0"/>
              </a:rPr>
              <a:t>blur_x.width</a:t>
            </a:r>
            <a:r>
              <a:rPr lang="en-US" sz="1400" dirty="0">
                <a:latin typeface="JetBrains Mono" panose="020B0509020102050004" pitchFamily="49" charset="0"/>
              </a:rPr>
              <a:t>(); ++x)</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y) = (in16(x–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,y) + in16(</a:t>
            </a:r>
            <a:r>
              <a:rPr lang="en-US" sz="1400" dirty="0" err="1">
                <a:latin typeface="JetBrains Mono" panose="020B0509020102050004" pitchFamily="49" charset="0"/>
              </a:rPr>
              <a:t>x,y</a:t>
            </a:r>
            <a:r>
              <a:rPr lang="en-US" sz="1400" dirty="0">
                <a:latin typeface="JetBrains Mono" panose="020B0509020102050004" pitchFamily="49" charset="0"/>
              </a:rPr>
              <a:t>) + in16(x+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,y))/</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endParaRPr lang="en-US" sz="1400" dirty="0"/>
          </a:p>
        </p:txBody>
      </p:sp>
      <p:pic>
        <p:nvPicPr>
          <p:cNvPr id="13" name="blur_log_6.mp4" descr="blur_log_6.mp4">
            <a:extLst>
              <a:ext uri="{FF2B5EF4-FFF2-40B4-BE49-F238E27FC236}">
                <a16:creationId xmlns:a16="http://schemas.microsoft.com/office/drawing/2014/main" id="{CCD7B454-DFBB-4D80-B424-537FFEB39D56}"/>
              </a:ext>
            </a:extLst>
          </p:cNvPr>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324329" y="4399295"/>
            <a:ext cx="1566766" cy="1566766"/>
          </a:xfrm>
          <a:prstGeom prst="rect">
            <a:avLst/>
          </a:prstGeom>
          <a:ln w="12700">
            <a:miter lim="400000"/>
          </a:ln>
        </p:spPr>
      </p:pic>
      <p:sp>
        <p:nvSpPr>
          <p:cNvPr id="3" name="Content Placeholder 2">
            <a:extLst>
              <a:ext uri="{FF2B5EF4-FFF2-40B4-BE49-F238E27FC236}">
                <a16:creationId xmlns:a16="http://schemas.microsoft.com/office/drawing/2014/main" id="{DFE5BBC9-5EFE-4C76-BDCB-9217362D09B7}"/>
              </a:ext>
            </a:extLst>
          </p:cNvPr>
          <p:cNvSpPr txBox="1">
            <a:spLocks/>
          </p:cNvSpPr>
          <p:nvPr/>
        </p:nvSpPr>
        <p:spPr>
          <a:xfrm>
            <a:off x="1891094" y="2344450"/>
            <a:ext cx="6928577" cy="1146810"/>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accent2"/>
                </a:solidFill>
                <a:latin typeface="JetBrains Mono" panose="020B0509020102050004" pitchFamily="49" charset="0"/>
              </a:rPr>
              <a:t>Image&lt;uint16_t&gt; </a:t>
            </a:r>
            <a:r>
              <a:rPr lang="en-US" sz="1400" dirty="0" err="1">
                <a:latin typeface="JetBrains Mono" panose="020B0509020102050004" pitchFamily="49" charset="0"/>
              </a:rPr>
              <a:t>blur_x</a:t>
            </a:r>
            <a:r>
              <a:rPr lang="en-US" sz="1400" dirty="0">
                <a:latin typeface="JetBrains Mono" panose="020B0509020102050004" pitchFamily="49" charset="0"/>
              </a:rPr>
              <a:t>(in16.width()-</a:t>
            </a:r>
            <a:r>
              <a:rPr lang="en-US" sz="1400" dirty="0">
                <a:solidFill>
                  <a:schemeClr val="accent1">
                    <a:lumMod val="40000"/>
                    <a:lumOff val="60000"/>
                  </a:schemeClr>
                </a:solidFill>
                <a:latin typeface="JetBrains Mono" panose="020B0509020102050004" pitchFamily="49" charset="0"/>
              </a:rPr>
              <a:t>2</a:t>
            </a:r>
            <a:r>
              <a:rPr lang="en-US" sz="1400" dirty="0">
                <a:latin typeface="JetBrains Mono" panose="020B0509020102050004" pitchFamily="49" charset="0"/>
              </a:rPr>
              <a:t>, in16.height());</a:t>
            </a:r>
            <a:br>
              <a:rPr lang="en-US" sz="1400" dirty="0">
                <a:latin typeface="JetBrains Mono" panose="020B0509020102050004" pitchFamily="49" charset="0"/>
              </a:rPr>
            </a:b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x = </a:t>
            </a:r>
            <a:r>
              <a:rPr lang="en-US" sz="1400" dirty="0">
                <a:solidFill>
                  <a:schemeClr val="accent1">
                    <a:lumMod val="40000"/>
                    <a:lumOff val="60000"/>
                  </a:schemeClr>
                </a:solidFill>
                <a:latin typeface="JetBrains Mono" panose="020B0509020102050004" pitchFamily="49" charset="0"/>
              </a:rPr>
              <a:t>1</a:t>
            </a:r>
            <a:r>
              <a:rPr lang="en-US" sz="1400" dirty="0">
                <a:latin typeface="JetBrains Mono" panose="020B0509020102050004" pitchFamily="49" charset="0"/>
              </a:rPr>
              <a:t>; x &lt;= </a:t>
            </a:r>
            <a:r>
              <a:rPr lang="en-US" sz="1400" dirty="0" err="1">
                <a:latin typeface="JetBrains Mono" panose="020B0509020102050004" pitchFamily="49" charset="0"/>
              </a:rPr>
              <a:t>blur_x.width</a:t>
            </a:r>
            <a:r>
              <a:rPr lang="en-US" sz="1400" dirty="0">
                <a:latin typeface="JetBrains Mono" panose="020B0509020102050004" pitchFamily="49" charset="0"/>
              </a:rPr>
              <a:t>(); ++x)</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for</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y = </a:t>
            </a:r>
            <a:r>
              <a:rPr lang="en-US" sz="1400" dirty="0">
                <a:solidFill>
                  <a:schemeClr val="accent1">
                    <a:lumMod val="40000"/>
                    <a:lumOff val="60000"/>
                  </a:schemeClr>
                </a:solidFill>
                <a:latin typeface="JetBrains Mono" panose="020B0509020102050004" pitchFamily="49" charset="0"/>
              </a:rPr>
              <a:t>0</a:t>
            </a:r>
            <a:r>
              <a:rPr lang="en-US" sz="1400" dirty="0">
                <a:latin typeface="JetBrains Mono" panose="020B0509020102050004" pitchFamily="49" charset="0"/>
              </a:rPr>
              <a:t>; y &lt; </a:t>
            </a:r>
            <a:r>
              <a:rPr lang="en-US" sz="1400" dirty="0" err="1">
                <a:latin typeface="JetBrains Mono" panose="020B0509020102050004" pitchFamily="49" charset="0"/>
              </a:rPr>
              <a:t>blur_x.height</a:t>
            </a:r>
            <a:r>
              <a:rPr lang="en-US" sz="1400" dirty="0">
                <a:latin typeface="JetBrains Mono" panose="020B0509020102050004" pitchFamily="49" charset="0"/>
              </a:rPr>
              <a:t>();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y) = (in16(x–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,y) + in16(</a:t>
            </a:r>
            <a:r>
              <a:rPr lang="en-US" sz="1400" dirty="0" err="1">
                <a:latin typeface="JetBrains Mono" panose="020B0509020102050004" pitchFamily="49" charset="0"/>
              </a:rPr>
              <a:t>x,y</a:t>
            </a:r>
            <a:r>
              <a:rPr lang="en-US" sz="1400" dirty="0">
                <a:latin typeface="JetBrains Mono" panose="020B0509020102050004" pitchFamily="49" charset="0"/>
              </a:rPr>
              <a:t>) + in16(x+</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,y))/</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endParaRPr lang="en-US" sz="1400" dirty="0"/>
          </a:p>
        </p:txBody>
      </p:sp>
      <p:pic>
        <p:nvPicPr>
          <p:cNvPr id="15" name="blur_log_7.mp4" descr="blur_log_7.mp4">
            <a:extLst>
              <a:ext uri="{FF2B5EF4-FFF2-40B4-BE49-F238E27FC236}">
                <a16:creationId xmlns:a16="http://schemas.microsoft.com/office/drawing/2014/main" id="{C9307B02-4870-4F00-9D17-8F5A7EBDB9F9}"/>
              </a:ext>
            </a:extLst>
          </p:cNvPr>
          <p:cNvPicPr>
            <a:picLocks/>
          </p:cNvPicPr>
          <p:nvPr>
            <a:videoFile r:link="rId4"/>
            <p:extLst>
              <p:ext uri="{DAA4B4D4-6D71-4841-9C94-3DE7FCFB9230}">
                <p14:media xmlns:p14="http://schemas.microsoft.com/office/powerpoint/2010/main" r:embed="rId3"/>
              </p:ext>
            </p:extLst>
          </p:nvPr>
        </p:nvPicPr>
        <p:blipFill rotWithShape="1">
          <a:blip r:embed="rId7"/>
          <a:srcRect l="100" t="99" r="100" b="99"/>
          <a:stretch/>
        </p:blipFill>
        <p:spPr>
          <a:xfrm>
            <a:off x="324329" y="2132606"/>
            <a:ext cx="1563624" cy="1563624"/>
          </a:xfrm>
          <a:prstGeom prst="rect">
            <a:avLst/>
          </a:prstGeom>
          <a:ln w="6350">
            <a:noFill/>
            <a:miter lim="400000"/>
          </a:ln>
        </p:spPr>
      </p:pic>
      <p:sp>
        <p:nvSpPr>
          <p:cNvPr id="17" name="Arrow: Down 16">
            <a:extLst>
              <a:ext uri="{FF2B5EF4-FFF2-40B4-BE49-F238E27FC236}">
                <a16:creationId xmlns:a16="http://schemas.microsoft.com/office/drawing/2014/main" id="{6A998C7D-1368-4BBC-9984-0F9181AB170F}"/>
              </a:ext>
            </a:extLst>
          </p:cNvPr>
          <p:cNvSpPr/>
          <p:nvPr/>
        </p:nvSpPr>
        <p:spPr>
          <a:xfrm>
            <a:off x="4572000" y="3595511"/>
            <a:ext cx="322730" cy="909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BD6893A-25AF-4B30-BA83-B74B59A80B53}"/>
              </a:ext>
            </a:extLst>
          </p:cNvPr>
          <p:cNvSpPr txBox="1"/>
          <p:nvPr/>
        </p:nvSpPr>
        <p:spPr>
          <a:xfrm>
            <a:off x="285814" y="3701238"/>
            <a:ext cx="1605280" cy="307777"/>
          </a:xfrm>
          <a:prstGeom prst="rect">
            <a:avLst/>
          </a:prstGeom>
          <a:noFill/>
        </p:spPr>
        <p:txBody>
          <a:bodyPr wrap="square" rtlCol="0">
            <a:spAutoFit/>
          </a:bodyPr>
          <a:lstStyle/>
          <a:p>
            <a:pPr algn="ctr"/>
            <a:r>
              <a:rPr lang="en-US" sz="1400" b="1" dirty="0"/>
              <a:t>Poor locality</a:t>
            </a:r>
          </a:p>
        </p:txBody>
      </p:sp>
      <p:sp>
        <p:nvSpPr>
          <p:cNvPr id="4" name="TextBox 3">
            <a:extLst>
              <a:ext uri="{FF2B5EF4-FFF2-40B4-BE49-F238E27FC236}">
                <a16:creationId xmlns:a16="http://schemas.microsoft.com/office/drawing/2014/main" id="{625CEEC1-3EB3-4553-850D-043942A75403}"/>
              </a:ext>
            </a:extLst>
          </p:cNvPr>
          <p:cNvSpPr txBox="1"/>
          <p:nvPr/>
        </p:nvSpPr>
        <p:spPr>
          <a:xfrm>
            <a:off x="285814" y="5971069"/>
            <a:ext cx="1605280" cy="307777"/>
          </a:xfrm>
          <a:prstGeom prst="rect">
            <a:avLst/>
          </a:prstGeom>
          <a:noFill/>
        </p:spPr>
        <p:txBody>
          <a:bodyPr wrap="square" rtlCol="0">
            <a:spAutoFit/>
          </a:bodyPr>
          <a:lstStyle/>
          <a:p>
            <a:pPr algn="ctr"/>
            <a:r>
              <a:rPr lang="en-US" sz="1400" b="1" dirty="0"/>
              <a:t>Better locality</a:t>
            </a:r>
          </a:p>
        </p:txBody>
      </p:sp>
      <p:sp>
        <p:nvSpPr>
          <p:cNvPr id="9" name="Slide Number Placeholder 8">
            <a:extLst>
              <a:ext uri="{FF2B5EF4-FFF2-40B4-BE49-F238E27FC236}">
                <a16:creationId xmlns:a16="http://schemas.microsoft.com/office/drawing/2014/main" id="{0B715EBB-4EB7-4A97-9953-0B5AF11B9A6C}"/>
              </a:ext>
            </a:extLst>
          </p:cNvPr>
          <p:cNvSpPr>
            <a:spLocks noGrp="1"/>
          </p:cNvSpPr>
          <p:nvPr>
            <p:ph type="sldNum" sz="quarter" idx="12"/>
          </p:nvPr>
        </p:nvSpPr>
        <p:spPr/>
        <p:txBody>
          <a:bodyPr/>
          <a:lstStyle/>
          <a:p>
            <a:fld id="{EE4B2865-9F4B-463A-924A-394C76877335}" type="slidenum">
              <a:rPr lang="en-US" smtClean="0"/>
              <a:t>31</a:t>
            </a:fld>
            <a:endParaRPr lang="en-US"/>
          </a:p>
        </p:txBody>
      </p:sp>
    </p:spTree>
    <p:extLst>
      <p:ext uri="{BB962C8B-B14F-4D97-AF65-F5344CB8AC3E}">
        <p14:creationId xmlns:p14="http://schemas.microsoft.com/office/powerpoint/2010/main" val="39825974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60" fill="hold"/>
                                        <p:tgtEl>
                                          <p:spTgt spid="15"/>
                                        </p:tgtEl>
                                      </p:cBhvr>
                                    </p:cmd>
                                  </p:childTnLst>
                                </p:cTn>
                              </p:par>
                              <p:par>
                                <p:cTn id="7" presetID="1" presetClass="mediacall" presetSubtype="0" fill="hold" nodeType="withEffect">
                                  <p:stCondLst>
                                    <p:cond delay="0"/>
                                  </p:stCondLst>
                                  <p:childTnLst>
                                    <p:cmd type="call" cmd="playFrom(0.0)">
                                      <p:cBhvr>
                                        <p:cTn id="8" dur="8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9" repeatCount="indefinite" fill="hold" display="0">
                  <p:stCondLst>
                    <p:cond delay="indefinite"/>
                  </p:stCondLst>
                </p:cTn>
                <p:tgtEl>
                  <p:spTgt spid="13"/>
                </p:tgtEl>
              </p:cMediaNode>
            </p:video>
            <p:video>
              <p:cMediaNode vol="100000">
                <p:cTn id="10" repeatCount="indefinite" fill="hold" display="0">
                  <p:stCondLst>
                    <p:cond delay="indefinite"/>
                  </p:stCondLst>
                </p:cTn>
                <p:tgtEl>
                  <p:spTgt spid="1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2F312-624F-4EB7-AD0A-4D2EA022F90A}"/>
              </a:ext>
            </a:extLst>
          </p:cNvPr>
          <p:cNvSpPr txBox="1"/>
          <p:nvPr/>
        </p:nvSpPr>
        <p:spPr>
          <a:xfrm>
            <a:off x="7096760" y="108423"/>
            <a:ext cx="1947245" cy="369332"/>
          </a:xfrm>
          <a:prstGeom prst="rect">
            <a:avLst/>
          </a:prstGeom>
          <a:solidFill>
            <a:schemeClr val="tx2">
              <a:lumMod val="90000"/>
              <a:lumOff val="10000"/>
            </a:schemeClr>
          </a:solidFill>
        </p:spPr>
        <p:txBody>
          <a:bodyPr wrap="square" rtlCol="0">
            <a:spAutoFit/>
          </a:bodyPr>
          <a:lstStyle/>
          <a:p>
            <a:r>
              <a:rPr lang="en-US" b="1" dirty="0">
                <a:solidFill>
                  <a:schemeClr val="accent4"/>
                </a:solidFill>
              </a:rPr>
              <a:t>Optimized</a:t>
            </a:r>
            <a:r>
              <a:rPr lang="en-US" dirty="0"/>
              <a:t> </a:t>
            </a:r>
            <a:r>
              <a:rPr lang="en-US" b="1" dirty="0">
                <a:solidFill>
                  <a:schemeClr val="accent4"/>
                </a:solidFill>
              </a:rPr>
              <a:t>C++</a:t>
            </a:r>
            <a:endParaRPr lang="en-US" dirty="0"/>
          </a:p>
        </p:txBody>
      </p:sp>
      <p:sp>
        <p:nvSpPr>
          <p:cNvPr id="9" name="void box_filter_3x3(const Image &amp;in, Image &amp;blury) {…">
            <a:extLst>
              <a:ext uri="{FF2B5EF4-FFF2-40B4-BE49-F238E27FC236}">
                <a16:creationId xmlns:a16="http://schemas.microsoft.com/office/drawing/2014/main" id="{88C82761-7403-4C4D-ACAB-100703D6B596}"/>
              </a:ext>
            </a:extLst>
          </p:cNvPr>
          <p:cNvSpPr txBox="1"/>
          <p:nvPr/>
        </p:nvSpPr>
        <p:spPr>
          <a:xfrm>
            <a:off x="1112520" y="361494"/>
            <a:ext cx="6918960" cy="6135013"/>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3429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6858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10287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13716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7145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20574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24003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27432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lgn="l" defTabSz="457200">
              <a:lnSpc>
                <a:spcPct val="100000"/>
              </a:lnSpc>
              <a:tabLst/>
              <a:defRPr sz="2000">
                <a:solidFill>
                  <a:srgbClr val="000000"/>
                </a:solidFill>
                <a:latin typeface="Consolas"/>
                <a:ea typeface="Consolas"/>
                <a:cs typeface="Consolas"/>
                <a:sym typeface="Consolas"/>
              </a:defRPr>
            </a:pPr>
            <a:r>
              <a:rPr sz="1400" dirty="0">
                <a:solidFill>
                  <a:schemeClr val="accent2"/>
                </a:solidFill>
                <a:latin typeface="JetBrains Mono" panose="020B0509020102050004" pitchFamily="49" charset="0"/>
              </a:rPr>
              <a:t>void</a:t>
            </a:r>
            <a:r>
              <a:rPr sz="1400" dirty="0">
                <a:solidFill>
                  <a:schemeClr val="bg1"/>
                </a:solidFill>
                <a:latin typeface="JetBrains Mono" panose="020B0509020102050004" pitchFamily="49" charset="0"/>
              </a:rPr>
              <a:t> </a:t>
            </a:r>
            <a:r>
              <a:rPr sz="1400" dirty="0">
                <a:solidFill>
                  <a:schemeClr val="bg1"/>
                </a:solidFill>
                <a:latin typeface="JetBrains Mono" panose="020B0509020102050004" pitchFamily="49" charset="0"/>
                <a:ea typeface="+mn-ea"/>
                <a:cs typeface="+mn-cs"/>
                <a:sym typeface="Helvetica"/>
              </a:rPr>
              <a:t>box_filter_3x3</a:t>
            </a:r>
            <a:r>
              <a:rPr sz="1400" dirty="0">
                <a:solidFill>
                  <a:schemeClr val="bg1"/>
                </a:solidFill>
                <a:latin typeface="JetBrains Mono" panose="020B0509020102050004" pitchFamily="49" charset="0"/>
              </a:rPr>
              <a:t>(</a:t>
            </a:r>
            <a:r>
              <a:rPr sz="1400" dirty="0">
                <a:solidFill>
                  <a:schemeClr val="accent2"/>
                </a:solidFill>
                <a:latin typeface="JetBrains Mono" panose="020B0509020102050004" pitchFamily="49" charset="0"/>
              </a:rPr>
              <a:t>const</a:t>
            </a:r>
            <a:r>
              <a:rPr sz="1400" dirty="0">
                <a:solidFill>
                  <a:schemeClr val="bg1"/>
                </a:solidFill>
                <a:latin typeface="JetBrains Mono" panose="020B0509020102050004" pitchFamily="49" charset="0"/>
              </a:rPr>
              <a:t> </a:t>
            </a:r>
            <a:r>
              <a:rPr sz="1400" dirty="0">
                <a:solidFill>
                  <a:schemeClr val="accent2"/>
                </a:solidFill>
                <a:latin typeface="JetBrains Mono" panose="020B0509020102050004" pitchFamily="49" charset="0"/>
              </a:rPr>
              <a:t>Image</a:t>
            </a:r>
            <a:r>
              <a:rPr sz="1400" dirty="0">
                <a:solidFill>
                  <a:schemeClr val="bg1"/>
                </a:solidFill>
                <a:latin typeface="JetBrains Mono" panose="020B0509020102050004" pitchFamily="49" charset="0"/>
              </a:rPr>
              <a:t> &amp;in, </a:t>
            </a:r>
            <a:r>
              <a:rPr sz="1400" dirty="0">
                <a:solidFill>
                  <a:schemeClr val="accent2"/>
                </a:solidFill>
                <a:latin typeface="JetBrains Mono" panose="020B0509020102050004" pitchFamily="49" charset="0"/>
              </a:rPr>
              <a:t>Image</a:t>
            </a:r>
            <a:r>
              <a:rPr sz="1400" dirty="0">
                <a:solidFill>
                  <a:schemeClr val="bg1"/>
                </a:solidFill>
                <a:latin typeface="JetBrains Mono" panose="020B0509020102050004" pitchFamily="49" charset="0"/>
              </a:rPr>
              <a:t> &amp;</a:t>
            </a:r>
            <a:r>
              <a:rPr sz="1400" dirty="0" err="1">
                <a:solidFill>
                  <a:schemeClr val="bg1"/>
                </a:solidFill>
                <a:latin typeface="JetBrains Mono" panose="020B0509020102050004" pitchFamily="49" charset="0"/>
              </a:rPr>
              <a:t>blury</a:t>
            </a:r>
            <a:r>
              <a:rPr sz="1400" dirty="0">
                <a:solidFill>
                  <a:schemeClr val="bg1"/>
                </a:solidFill>
                <a:latin typeface="JetBrains Mono" panose="020B0509020102050004" pitchFamily="49" charset="0"/>
              </a:rPr>
              <a:t>) {</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solidFill>
                <a:latin typeface="JetBrains Mono" panose="020B0509020102050004" pitchFamily="49" charset="0"/>
              </a:rPr>
              <a:t>  </a:t>
            </a:r>
            <a:r>
              <a:rPr sz="1400" dirty="0">
                <a:solidFill>
                  <a:schemeClr val="accent2"/>
                </a:solidFill>
                <a:latin typeface="JetBrains Mono" panose="020B0509020102050004" pitchFamily="49" charset="0"/>
                <a:ea typeface="+mn-ea"/>
                <a:cs typeface="+mn-cs"/>
                <a:sym typeface="Helvetica"/>
              </a:rPr>
              <a:t>__m128i</a:t>
            </a:r>
            <a:r>
              <a:rPr sz="1400" dirty="0">
                <a:solidFill>
                  <a:schemeClr val="bg1"/>
                </a:solidFill>
                <a:latin typeface="JetBrains Mono" panose="020B0509020102050004" pitchFamily="49" charset="0"/>
              </a:rPr>
              <a:t> </a:t>
            </a:r>
            <a:r>
              <a:rPr sz="1400" dirty="0" err="1">
                <a:solidFill>
                  <a:schemeClr val="bg1"/>
                </a:solidFill>
                <a:latin typeface="JetBrains Mono" panose="020B0509020102050004" pitchFamily="49" charset="0"/>
              </a:rPr>
              <a:t>one_third</a:t>
            </a:r>
            <a:r>
              <a:rPr sz="1400" dirty="0">
                <a:solidFill>
                  <a:schemeClr val="bg1"/>
                </a:solidFill>
                <a:latin typeface="JetBrains Mono" panose="020B0509020102050004" pitchFamily="49" charset="0"/>
              </a:rPr>
              <a:t> = _mm_set1_epi16(</a:t>
            </a:r>
            <a:r>
              <a:rPr sz="1400" dirty="0">
                <a:solidFill>
                  <a:schemeClr val="accent5"/>
                </a:solidFill>
                <a:latin typeface="JetBrains Mono" panose="020B0509020102050004" pitchFamily="49" charset="0"/>
                <a:ea typeface="+mn-ea"/>
                <a:cs typeface="+mn-cs"/>
                <a:sym typeface="Helvetica"/>
              </a:rPr>
              <a:t>21846</a:t>
            </a:r>
            <a:r>
              <a:rPr sz="1400" dirty="0">
                <a:solidFill>
                  <a:schemeClr val="bg1"/>
                </a:solidFill>
                <a:latin typeface="JetBrains Mono" panose="020B0509020102050004" pitchFamily="49" charset="0"/>
              </a:rPr>
              <a:t>);</a:t>
            </a:r>
          </a:p>
          <a:p>
            <a:pPr algn="l" defTabSz="457200">
              <a:lnSpc>
                <a:spcPct val="100000"/>
              </a:lnSpc>
              <a:tabLst/>
              <a:defRPr sz="2000">
                <a:latin typeface="Consolas"/>
                <a:ea typeface="Consolas"/>
                <a:cs typeface="Consolas"/>
                <a:sym typeface="Consolas"/>
              </a:defRPr>
            </a:pPr>
            <a:endParaRPr lang="en-US" sz="1400" dirty="0">
              <a:solidFill>
                <a:schemeClr val="accent6"/>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  </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solidFill>
                <a:latin typeface="JetBrains Mono" panose="020B0509020102050004" pitchFamily="49" charset="0"/>
              </a:rPr>
              <a:t>    </a:t>
            </a:r>
            <a:r>
              <a:rPr sz="1400" dirty="0">
                <a:solidFill>
                  <a:schemeClr val="accent2"/>
                </a:solidFill>
                <a:latin typeface="JetBrains Mono" panose="020B0509020102050004" pitchFamily="49" charset="0"/>
                <a:ea typeface="+mn-ea"/>
                <a:cs typeface="+mn-cs"/>
                <a:sym typeface="Helvetica"/>
              </a:rPr>
              <a:t>__m128i</a:t>
            </a:r>
            <a:r>
              <a:rPr sz="1400" dirty="0">
                <a:solidFill>
                  <a:schemeClr val="bg1"/>
                </a:solidFill>
                <a:latin typeface="JetBrains Mono" panose="020B0509020102050004" pitchFamily="49" charset="0"/>
              </a:rPr>
              <a:t> a, b, c, sum, avg;</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accent2"/>
                </a:solidFill>
                <a:latin typeface="JetBrains Mono" panose="020B0509020102050004" pitchFamily="49" charset="0"/>
                <a:ea typeface="+mn-ea"/>
                <a:cs typeface="+mn-cs"/>
                <a:sym typeface="Helvetica"/>
              </a:rPr>
            </a:br>
            <a:br>
              <a:rPr lang="en-US" sz="1400" dirty="0">
                <a:solidFill>
                  <a:schemeClr val="accent2"/>
                </a:solidFill>
                <a:latin typeface="JetBrains Mono" panose="020B0509020102050004" pitchFamily="49" charset="0"/>
                <a:ea typeface="+mn-ea"/>
                <a:cs typeface="+mn-cs"/>
                <a:sym typeface="Helvetica"/>
              </a:rPr>
            </a:br>
            <a:r>
              <a:rPr lang="en-US" sz="1400" dirty="0">
                <a:solidFill>
                  <a:schemeClr val="accent2"/>
                </a:solidFill>
                <a:latin typeface="JetBrains Mono" panose="020B0509020102050004" pitchFamily="49" charset="0"/>
                <a:ea typeface="+mn-ea"/>
                <a:cs typeface="+mn-cs"/>
                <a:sym typeface="Helvetica"/>
              </a:rPr>
              <a:t>      </a:t>
            </a:r>
            <a:r>
              <a:rPr sz="1400" dirty="0">
                <a:solidFill>
                  <a:schemeClr val="accent2"/>
                </a:solidFill>
                <a:latin typeface="JetBrains Mono" panose="020B0509020102050004" pitchFamily="49" charset="0"/>
                <a:ea typeface="+mn-ea"/>
                <a:cs typeface="+mn-cs"/>
                <a:sym typeface="Helvetica"/>
              </a:rPr>
              <a:t>__m128i</a:t>
            </a:r>
            <a:r>
              <a:rPr sz="1400" dirty="0">
                <a:solidFill>
                  <a:schemeClr val="bg1"/>
                </a:solidFill>
                <a:latin typeface="JetBrains Mono" panose="020B0509020102050004" pitchFamily="49" charset="0"/>
              </a:rPr>
              <a:t> *</a:t>
            </a:r>
            <a:r>
              <a:rPr sz="1400" dirty="0" err="1">
                <a:solidFill>
                  <a:schemeClr val="bg1"/>
                </a:solidFill>
                <a:latin typeface="JetBrains Mono" panose="020B0509020102050004" pitchFamily="49" charset="0"/>
              </a:rPr>
              <a:t>blurxPtr</a:t>
            </a:r>
            <a:r>
              <a:rPr sz="1400" dirty="0">
                <a:solidFill>
                  <a:schemeClr val="bg1"/>
                </a:solidFill>
                <a:latin typeface="JetBrains Mono" panose="020B0509020102050004" pitchFamily="49" charset="0"/>
              </a:rPr>
              <a:t> = </a:t>
            </a:r>
            <a:r>
              <a:rPr sz="1400" dirty="0" err="1">
                <a:solidFill>
                  <a:schemeClr val="bg1"/>
                </a:solidFill>
                <a:latin typeface="JetBrains Mono" panose="020B0509020102050004" pitchFamily="49" charset="0"/>
                <a:ea typeface="+mn-ea"/>
                <a:cs typeface="+mn-cs"/>
                <a:sym typeface="Helvetica"/>
              </a:rPr>
              <a:t>blurx</a:t>
            </a:r>
            <a:r>
              <a:rPr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bg1"/>
                </a:solidFill>
                <a:latin typeface="JetBrains Mono" panose="020B0509020102050004" pitchFamily="49" charset="0"/>
              </a:rPr>
            </a:br>
            <a:br>
              <a:rPr lang="en-US" sz="1400" dirty="0">
                <a:solidFill>
                  <a:schemeClr val="bg1"/>
                </a:solidFill>
                <a:latin typeface="JetBrains Mono" panose="020B0509020102050004" pitchFamily="49" charset="0"/>
              </a:rPr>
            </a:br>
            <a:br>
              <a:rPr lang="en-US" sz="1400" dirty="0">
                <a:solidFill>
                  <a:schemeClr val="bg1"/>
                </a:solidFill>
                <a:latin typeface="JetBrains Mono" panose="020B0509020102050004" pitchFamily="49" charset="0"/>
              </a:rPr>
            </a:br>
            <a:r>
              <a:rPr lang="en-US" sz="1400" dirty="0">
                <a:solidFill>
                  <a:schemeClr val="bg1"/>
                </a:solidFill>
                <a:latin typeface="JetBrains Mono" panose="020B0509020102050004" pitchFamily="49" charset="0"/>
              </a:rPr>
              <a:t>          </a:t>
            </a:r>
            <a:r>
              <a:rPr sz="1400" dirty="0">
                <a:solidFill>
                  <a:schemeClr val="bg1"/>
                </a:solidFill>
                <a:latin typeface="JetBrains Mono" panose="020B0509020102050004" pitchFamily="49" charset="0"/>
              </a:rPr>
              <a:t>a = _mm_loadu_si128((</a:t>
            </a:r>
            <a:r>
              <a:rPr sz="1400" dirty="0">
                <a:solidFill>
                  <a:schemeClr val="accent2"/>
                </a:solidFill>
                <a:latin typeface="JetBrains Mono" panose="020B0509020102050004" pitchFamily="49" charset="0"/>
                <a:ea typeface="+mn-ea"/>
                <a:cs typeface="+mn-cs"/>
                <a:sym typeface="Helvetica"/>
              </a:rPr>
              <a:t>__m128i</a:t>
            </a:r>
            <a:r>
              <a:rPr sz="1400" dirty="0">
                <a:solidFill>
                  <a:schemeClr val="bg1"/>
                </a:solidFill>
                <a:latin typeface="JetBrains Mono" panose="020B0509020102050004" pitchFamily="49" charset="0"/>
              </a:rPr>
              <a:t>*)(inPtr-</a:t>
            </a:r>
            <a:r>
              <a:rPr sz="1400" dirty="0">
                <a:solidFill>
                  <a:schemeClr val="accent5"/>
                </a:solidFill>
                <a:latin typeface="JetBrains Mono" panose="020B0509020102050004" pitchFamily="49" charset="0"/>
                <a:ea typeface="+mn-ea"/>
                <a:cs typeface="+mn-cs"/>
                <a:sym typeface="Helvetica"/>
              </a:rPr>
              <a:t>1</a:t>
            </a:r>
            <a:r>
              <a:rPr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solidFill>
                <a:latin typeface="JetBrains Mono" panose="020B0509020102050004" pitchFamily="49" charset="0"/>
              </a:rPr>
              <a:t>   </a:t>
            </a:r>
            <a:r>
              <a:rPr lang="en-US" sz="1400" dirty="0">
                <a:solidFill>
                  <a:schemeClr val="bg1"/>
                </a:solidFill>
                <a:latin typeface="JetBrains Mono" panose="020B0509020102050004" pitchFamily="49" charset="0"/>
              </a:rPr>
              <a:t> </a:t>
            </a:r>
            <a:r>
              <a:rPr sz="1400" dirty="0">
                <a:solidFill>
                  <a:schemeClr val="bg1"/>
                </a:solidFill>
                <a:latin typeface="JetBrains Mono" panose="020B0509020102050004" pitchFamily="49" charset="0"/>
              </a:rPr>
              <a:t>      b = _mm_loadu_si128((</a:t>
            </a:r>
            <a:r>
              <a:rPr sz="1400" dirty="0">
                <a:solidFill>
                  <a:schemeClr val="accent2"/>
                </a:solidFill>
                <a:latin typeface="JetBrains Mono" panose="020B0509020102050004" pitchFamily="49" charset="0"/>
                <a:ea typeface="+mn-ea"/>
                <a:cs typeface="+mn-cs"/>
                <a:sym typeface="Helvetica"/>
              </a:rPr>
              <a:t>__m128i</a:t>
            </a:r>
            <a:r>
              <a:rPr sz="1400" dirty="0">
                <a:solidFill>
                  <a:schemeClr val="bg1"/>
                </a:solidFill>
                <a:latin typeface="JetBrains Mono" panose="020B0509020102050004" pitchFamily="49" charset="0"/>
              </a:rPr>
              <a:t>*)(inPtr+</a:t>
            </a:r>
            <a:r>
              <a:rPr sz="1400" dirty="0">
                <a:solidFill>
                  <a:schemeClr val="accent5"/>
                </a:solidFill>
                <a:latin typeface="JetBrains Mono" panose="020B0509020102050004" pitchFamily="49" charset="0"/>
                <a:ea typeface="+mn-ea"/>
                <a:cs typeface="+mn-cs"/>
                <a:sym typeface="Helvetica"/>
              </a:rPr>
              <a:t>1</a:t>
            </a:r>
            <a:r>
              <a:rPr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solidFill>
                <a:latin typeface="JetBrains Mono" panose="020B0509020102050004" pitchFamily="49" charset="0"/>
              </a:rPr>
              <a:t>  </a:t>
            </a:r>
            <a:r>
              <a:rPr lang="en-US" sz="1400" dirty="0">
                <a:solidFill>
                  <a:schemeClr val="bg1"/>
                </a:solidFill>
                <a:latin typeface="JetBrains Mono" panose="020B0509020102050004" pitchFamily="49" charset="0"/>
              </a:rPr>
              <a:t> </a:t>
            </a:r>
            <a:r>
              <a:rPr sz="1400" dirty="0">
                <a:solidFill>
                  <a:schemeClr val="bg1"/>
                </a:solidFill>
                <a:latin typeface="JetBrains Mono" panose="020B0509020102050004" pitchFamily="49" charset="0"/>
              </a:rPr>
              <a:t>       c = _mm_load_si128((</a:t>
            </a:r>
            <a:r>
              <a:rPr sz="1400" dirty="0">
                <a:solidFill>
                  <a:schemeClr val="accent2"/>
                </a:solidFill>
                <a:latin typeface="JetBrains Mono" panose="020B0509020102050004" pitchFamily="49" charset="0"/>
                <a:ea typeface="+mn-ea"/>
                <a:cs typeface="+mn-cs"/>
                <a:sym typeface="Helvetica"/>
              </a:rPr>
              <a:t>__m128i</a:t>
            </a:r>
            <a:r>
              <a:rPr sz="1400" dirty="0">
                <a:solidFill>
                  <a:schemeClr val="bg1"/>
                </a:solidFill>
                <a:latin typeface="JetBrains Mono" panose="020B0509020102050004" pitchFamily="49" charset="0"/>
              </a:rPr>
              <a:t>*)(</a:t>
            </a:r>
            <a:r>
              <a:rPr sz="1400" dirty="0" err="1">
                <a:solidFill>
                  <a:schemeClr val="bg1"/>
                </a:solidFill>
                <a:latin typeface="JetBrains Mono" panose="020B0509020102050004" pitchFamily="49" charset="0"/>
              </a:rPr>
              <a:t>inPtr</a:t>
            </a:r>
            <a:r>
              <a:rPr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 </a:t>
            </a:r>
            <a:br>
              <a:rPr lang="en-US" sz="1400" dirty="0">
                <a:solidFill>
                  <a:schemeClr val="bg1"/>
                </a:solidFill>
                <a:latin typeface="JetBrains Mono" panose="020B0509020102050004" pitchFamily="49" charset="0"/>
              </a:rPr>
            </a:br>
            <a:endParaRPr sz="1400" dirty="0">
              <a:solidFill>
                <a:schemeClr val="bg1"/>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solidFill>
                <a:latin typeface="JetBrains Mono" panose="020B0509020102050004" pitchFamily="49" charset="0"/>
              </a:rPr>
              <a:t>        </a:t>
            </a:r>
            <a:r>
              <a:rPr lang="en-US" sz="1400" dirty="0">
                <a:solidFill>
                  <a:schemeClr val="bg1"/>
                </a:solidFill>
                <a:latin typeface="JetBrains Mono" panose="020B0509020102050004" pitchFamily="49" charset="0"/>
              </a:rPr>
              <a:t> </a:t>
            </a:r>
            <a:r>
              <a:rPr sz="1400" dirty="0">
                <a:solidFill>
                  <a:schemeClr val="bg1"/>
                </a:solidFill>
                <a:latin typeface="JetBrains Mono" panose="020B0509020102050004" pitchFamily="49" charset="0"/>
              </a:rPr>
              <a:t> _mm_store_si128(</a:t>
            </a:r>
            <a:r>
              <a:rPr sz="1400" dirty="0" err="1">
                <a:solidFill>
                  <a:schemeClr val="bg1"/>
                </a:solidFill>
                <a:latin typeface="JetBrains Mono" panose="020B0509020102050004" pitchFamily="49" charset="0"/>
              </a:rPr>
              <a:t>blurxPtr</a:t>
            </a:r>
            <a:r>
              <a:rPr sz="1400" dirty="0">
                <a:solidFill>
                  <a:schemeClr val="bg1"/>
                </a:solidFill>
                <a:latin typeface="JetBrains Mono" panose="020B0509020102050004" pitchFamily="49" charset="0"/>
              </a:rPr>
              <a:t>++, avg);</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solidFill>
                <a:latin typeface="JetBrains Mono" panose="020B0509020102050004" pitchFamily="49" charset="0"/>
              </a:rPr>
              <a:t>        </a:t>
            </a:r>
            <a:r>
              <a:rPr lang="en-US" sz="1400" dirty="0">
                <a:solidFill>
                  <a:schemeClr val="bg1"/>
                </a:solidFill>
                <a:latin typeface="JetBrains Mono" panose="020B0509020102050004" pitchFamily="49" charset="0"/>
              </a:rPr>
              <a:t> </a:t>
            </a:r>
            <a:r>
              <a:rPr sz="1400" dirty="0">
                <a:solidFill>
                  <a:schemeClr val="bg1"/>
                </a:solidFill>
                <a:latin typeface="JetBrains Mono" panose="020B0509020102050004" pitchFamily="49" charset="0"/>
              </a:rPr>
              <a:t> </a:t>
            </a:r>
            <a:r>
              <a:rPr sz="1400" dirty="0" err="1">
                <a:solidFill>
                  <a:schemeClr val="bg1"/>
                </a:solidFill>
                <a:latin typeface="JetBrains Mono" panose="020B0509020102050004" pitchFamily="49" charset="0"/>
              </a:rPr>
              <a:t>inPtr</a:t>
            </a:r>
            <a:r>
              <a:rPr sz="1400" dirty="0">
                <a:solidFill>
                  <a:schemeClr val="bg1"/>
                </a:solidFill>
                <a:latin typeface="JetBrains Mono" panose="020B0509020102050004" pitchFamily="49" charset="0"/>
              </a:rPr>
              <a:t> += </a:t>
            </a:r>
            <a:r>
              <a:rPr sz="1400" dirty="0">
                <a:solidFill>
                  <a:schemeClr val="accent5"/>
                </a:solidFill>
                <a:latin typeface="JetBrains Mono" panose="020B0509020102050004" pitchFamily="49" charset="0"/>
                <a:ea typeface="+mn-ea"/>
                <a:cs typeface="+mn-cs"/>
                <a:sym typeface="Helvetica"/>
              </a:rPr>
              <a:t>8</a:t>
            </a:r>
            <a:r>
              <a:rPr sz="1400" dirty="0">
                <a:solidFill>
                  <a:schemeClr val="bg1"/>
                </a:solidFill>
                <a:latin typeface="JetBrains Mono" panose="020B0509020102050004" pitchFamily="49" charset="0"/>
              </a:rPr>
              <a:t>;</a:t>
            </a:r>
            <a:r>
              <a:rPr lang="en-US" sz="1400" dirty="0">
                <a:solidFill>
                  <a:schemeClr val="bg1"/>
                </a:solidFill>
                <a:latin typeface="JetBrains Mono" panose="020B0509020102050004" pitchFamily="49" charset="0"/>
              </a:rPr>
              <a:t> </a:t>
            </a:r>
            <a:r>
              <a:rPr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solidFill>
                <a:latin typeface="JetBrains Mono" panose="020B0509020102050004" pitchFamily="49" charset="0"/>
              </a:rPr>
              <a:t>      </a:t>
            </a:r>
            <a:r>
              <a:rPr sz="1400" dirty="0" err="1">
                <a:solidFill>
                  <a:schemeClr val="bg1"/>
                </a:solidFill>
                <a:latin typeface="JetBrains Mono" panose="020B0509020102050004" pitchFamily="49" charset="0"/>
              </a:rPr>
              <a:t>blurxPtr</a:t>
            </a:r>
            <a:r>
              <a:rPr sz="1400" dirty="0">
                <a:solidFill>
                  <a:schemeClr val="bg1"/>
                </a:solidFill>
                <a:latin typeface="JetBrains Mono" panose="020B0509020102050004" pitchFamily="49" charset="0"/>
              </a:rPr>
              <a:t> = </a:t>
            </a:r>
            <a:r>
              <a:rPr sz="1400" dirty="0" err="1">
                <a:solidFill>
                  <a:schemeClr val="bg1"/>
                </a:solidFill>
                <a:latin typeface="JetBrains Mono" panose="020B0509020102050004" pitchFamily="49" charset="0"/>
              </a:rPr>
              <a:t>blurx</a:t>
            </a:r>
            <a:r>
              <a:rPr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bg1"/>
                </a:solidFill>
                <a:latin typeface="JetBrains Mono" panose="020B0509020102050004" pitchFamily="49" charset="0"/>
              </a:rPr>
            </a:br>
            <a:br>
              <a:rPr lang="en-US" sz="1400" dirty="0">
                <a:solidFill>
                  <a:schemeClr val="bg1"/>
                </a:solidFill>
                <a:latin typeface="JetBrains Mono" panose="020B0509020102050004" pitchFamily="49" charset="0"/>
              </a:rPr>
            </a:br>
            <a:br>
              <a:rPr lang="en-US" sz="1400" dirty="0">
                <a:solidFill>
                  <a:schemeClr val="bg1"/>
                </a:solidFill>
                <a:latin typeface="JetBrains Mono" panose="020B0509020102050004" pitchFamily="49" charset="0"/>
              </a:rPr>
            </a:br>
            <a:r>
              <a:rPr lang="en-US" sz="1400" dirty="0">
                <a:solidFill>
                  <a:schemeClr val="bg1"/>
                </a:solidFill>
                <a:latin typeface="JetBrains Mono" panose="020B0509020102050004" pitchFamily="49" charset="0"/>
              </a:rPr>
              <a:t>          </a:t>
            </a:r>
            <a:r>
              <a:rPr sz="1400" dirty="0">
                <a:solidFill>
                  <a:schemeClr val="bg1"/>
                </a:solidFill>
                <a:latin typeface="JetBrains Mono" panose="020B0509020102050004" pitchFamily="49" charset="0"/>
              </a:rPr>
              <a:t>a = _mm_load_si128(</a:t>
            </a:r>
            <a:r>
              <a:rPr sz="1400" dirty="0" err="1">
                <a:solidFill>
                  <a:schemeClr val="bg1"/>
                </a:solidFill>
                <a:latin typeface="JetBrains Mono" panose="020B0509020102050004" pitchFamily="49" charset="0"/>
              </a:rPr>
              <a:t>blurxPtr</a:t>
            </a:r>
            <a:r>
              <a:rPr sz="1400" dirty="0">
                <a:solidFill>
                  <a:schemeClr val="bg1"/>
                </a:solidFill>
                <a:latin typeface="JetBrains Mono" panose="020B0509020102050004" pitchFamily="49" charset="0"/>
              </a:rPr>
              <a:t>+(</a:t>
            </a:r>
            <a:r>
              <a:rPr sz="1400" dirty="0">
                <a:solidFill>
                  <a:schemeClr val="accent5"/>
                </a:solidFill>
                <a:latin typeface="JetBrains Mono" panose="020B0509020102050004" pitchFamily="49" charset="0"/>
                <a:ea typeface="+mn-ea"/>
                <a:cs typeface="+mn-cs"/>
                <a:sym typeface="Helvetica"/>
              </a:rPr>
              <a:t>2</a:t>
            </a:r>
            <a:r>
              <a:rPr sz="1400" dirty="0">
                <a:solidFill>
                  <a:schemeClr val="bg1"/>
                </a:solidFill>
                <a:latin typeface="JetBrains Mono" panose="020B0509020102050004" pitchFamily="49" charset="0"/>
              </a:rPr>
              <a:t>*</a:t>
            </a:r>
            <a:r>
              <a:rPr sz="1400" dirty="0">
                <a:solidFill>
                  <a:schemeClr val="accent5"/>
                </a:solidFill>
                <a:latin typeface="JetBrains Mono" panose="020B0509020102050004" pitchFamily="49" charset="0"/>
                <a:ea typeface="+mn-ea"/>
                <a:cs typeface="+mn-cs"/>
                <a:sym typeface="Helvetica"/>
              </a:rPr>
              <a:t>256</a:t>
            </a:r>
            <a:r>
              <a:rPr sz="1400" dirty="0">
                <a:solidFill>
                  <a:schemeClr val="bg1"/>
                </a:solidFill>
                <a:latin typeface="JetBrains Mono" panose="020B0509020102050004" pitchFamily="49" charset="0"/>
              </a:rPr>
              <a:t>)/</a:t>
            </a:r>
            <a:r>
              <a:rPr sz="1400" dirty="0">
                <a:solidFill>
                  <a:schemeClr val="accent5"/>
                </a:solidFill>
                <a:latin typeface="JetBrains Mono" panose="020B0509020102050004" pitchFamily="49" charset="0"/>
                <a:ea typeface="+mn-ea"/>
                <a:cs typeface="+mn-cs"/>
                <a:sym typeface="Helvetica"/>
              </a:rPr>
              <a:t>8</a:t>
            </a:r>
            <a:r>
              <a:rPr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solidFill>
                <a:latin typeface="JetBrains Mono" panose="020B0509020102050004" pitchFamily="49" charset="0"/>
              </a:rPr>
              <a:t>          b = _mm_load_si128(blurxPtr+</a:t>
            </a:r>
            <a:r>
              <a:rPr sz="1400" dirty="0">
                <a:solidFill>
                  <a:schemeClr val="accent5"/>
                </a:solidFill>
                <a:latin typeface="JetBrains Mono" panose="020B0509020102050004" pitchFamily="49" charset="0"/>
                <a:ea typeface="+mn-ea"/>
                <a:cs typeface="+mn-cs"/>
                <a:sym typeface="Helvetica"/>
              </a:rPr>
              <a:t>256</a:t>
            </a:r>
            <a:r>
              <a:rPr sz="1400" dirty="0">
                <a:solidFill>
                  <a:schemeClr val="bg1"/>
                </a:solidFill>
                <a:latin typeface="JetBrains Mono" panose="020B0509020102050004" pitchFamily="49" charset="0"/>
              </a:rPr>
              <a:t>/</a:t>
            </a:r>
            <a:r>
              <a:rPr sz="1400" dirty="0">
                <a:solidFill>
                  <a:schemeClr val="accent5"/>
                </a:solidFill>
                <a:latin typeface="JetBrains Mono" panose="020B0509020102050004" pitchFamily="49" charset="0"/>
                <a:ea typeface="+mn-ea"/>
                <a:cs typeface="+mn-cs"/>
                <a:sym typeface="Helvetica"/>
              </a:rPr>
              <a:t>8</a:t>
            </a:r>
            <a:r>
              <a:rPr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solidFill>
                <a:latin typeface="JetBrains Mono" panose="020B0509020102050004" pitchFamily="49" charset="0"/>
              </a:rPr>
              <a:t>          c = _mm_load_si128(</a:t>
            </a:r>
            <a:r>
              <a:rPr sz="1400" dirty="0" err="1">
                <a:solidFill>
                  <a:schemeClr val="bg1"/>
                </a:solidFill>
                <a:latin typeface="JetBrains Mono" panose="020B0509020102050004" pitchFamily="49" charset="0"/>
              </a:rPr>
              <a:t>blurxPtr</a:t>
            </a:r>
            <a:r>
              <a:rPr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          </a:t>
            </a:r>
            <a:br>
              <a:rPr lang="en-US" sz="1400" dirty="0">
                <a:solidFill>
                  <a:schemeClr val="bg1"/>
                </a:solidFill>
                <a:latin typeface="JetBrains Mono" panose="020B0509020102050004" pitchFamily="49" charset="0"/>
              </a:rPr>
            </a:br>
            <a:endParaRPr lang="en-US" sz="1400" dirty="0">
              <a:solidFill>
                <a:schemeClr val="bg1"/>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          _mm_store_si128(</a:t>
            </a:r>
            <a:r>
              <a:rPr lang="en-US" sz="1400" dirty="0" err="1">
                <a:solidFill>
                  <a:schemeClr val="bg1"/>
                </a:solidFill>
                <a:latin typeface="JetBrains Mono" panose="020B0509020102050004" pitchFamily="49" charset="0"/>
              </a:rPr>
              <a:t>outPtr</a:t>
            </a:r>
            <a:r>
              <a:rPr lang="en-US" sz="1400" dirty="0">
                <a:solidFill>
                  <a:schemeClr val="bg1"/>
                </a:solidFill>
                <a:latin typeface="JetBrains Mono" panose="020B0509020102050004" pitchFamily="49" charset="0"/>
              </a:rPr>
              <a:t>++, avg); }}}}}</a:t>
            </a:r>
          </a:p>
        </p:txBody>
      </p:sp>
      <p:sp>
        <p:nvSpPr>
          <p:cNvPr id="20" name="TextBox 19">
            <a:extLst>
              <a:ext uri="{FF2B5EF4-FFF2-40B4-BE49-F238E27FC236}">
                <a16:creationId xmlns:a16="http://schemas.microsoft.com/office/drawing/2014/main" id="{28FB610D-DF21-4FE2-AF1B-82B035B34125}"/>
              </a:ext>
            </a:extLst>
          </p:cNvPr>
          <p:cNvSpPr txBox="1"/>
          <p:nvPr/>
        </p:nvSpPr>
        <p:spPr>
          <a:xfrm>
            <a:off x="1263444" y="828969"/>
            <a:ext cx="4572000" cy="307777"/>
          </a:xfrm>
          <a:prstGeom prst="rect">
            <a:avLst/>
          </a:prstGeom>
          <a:noFill/>
        </p:spPr>
        <p:txBody>
          <a:bodyPr wrap="square">
            <a:spAutoFit/>
          </a:bodyPr>
          <a:lstStyle/>
          <a:p>
            <a:r>
              <a:rPr lang="en-US" sz="1400" dirty="0">
                <a:solidFill>
                  <a:srgbClr val="E41ACC"/>
                </a:solidFill>
                <a:latin typeface="JetBrains Mono" panose="020B0509020102050004" pitchFamily="49" charset="0"/>
              </a:rPr>
              <a:t>#pragma </a:t>
            </a:r>
            <a:r>
              <a:rPr lang="en-US" sz="1400" dirty="0" err="1">
                <a:solidFill>
                  <a:srgbClr val="E41ACC"/>
                </a:solidFill>
                <a:latin typeface="JetBrains Mono" panose="020B0509020102050004" pitchFamily="49" charset="0"/>
              </a:rPr>
              <a:t>omp</a:t>
            </a:r>
            <a:r>
              <a:rPr lang="en-US" sz="1400" dirty="0">
                <a:solidFill>
                  <a:srgbClr val="E41ACC"/>
                </a:solidFill>
                <a:latin typeface="JetBrains Mono" panose="020B0509020102050004" pitchFamily="49" charset="0"/>
              </a:rPr>
              <a:t> parallel for</a:t>
            </a:r>
            <a:endParaRPr lang="en-US" sz="1400" dirty="0">
              <a:solidFill>
                <a:srgbClr val="E41ACC"/>
              </a:solidFill>
            </a:endParaRPr>
          </a:p>
        </p:txBody>
      </p:sp>
      <p:sp>
        <p:nvSpPr>
          <p:cNvPr id="24" name="TextBox 23">
            <a:extLst>
              <a:ext uri="{FF2B5EF4-FFF2-40B4-BE49-F238E27FC236}">
                <a16:creationId xmlns:a16="http://schemas.microsoft.com/office/drawing/2014/main" id="{D4EEF4C8-86FC-4103-9941-5006B301EE62}"/>
              </a:ext>
            </a:extLst>
          </p:cNvPr>
          <p:cNvSpPr txBox="1"/>
          <p:nvPr/>
        </p:nvSpPr>
        <p:spPr>
          <a:xfrm>
            <a:off x="2131698" y="3371771"/>
            <a:ext cx="5663381"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sum = _mm_add_epi16(_mm_add_epi16(a, b), c);</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avg = _mm_mulhi_epi16(sum, </a:t>
            </a:r>
            <a:r>
              <a:rPr lang="en-US" sz="1400" dirty="0" err="1">
                <a:solidFill>
                  <a:schemeClr val="bg1"/>
                </a:solidFill>
                <a:latin typeface="JetBrains Mono" panose="020B0509020102050004" pitchFamily="49" charset="0"/>
              </a:rPr>
              <a:t>one_third</a:t>
            </a:r>
            <a:r>
              <a:rPr lang="en-US" sz="1400" dirty="0">
                <a:solidFill>
                  <a:schemeClr val="bg1"/>
                </a:solidFill>
                <a:latin typeface="JetBrains Mono" panose="020B0509020102050004" pitchFamily="49" charset="0"/>
              </a:rPr>
              <a:t>);</a:t>
            </a:r>
            <a:endParaRPr lang="en-US" sz="1400" dirty="0"/>
          </a:p>
        </p:txBody>
      </p:sp>
      <p:sp>
        <p:nvSpPr>
          <p:cNvPr id="26" name="TextBox 25">
            <a:extLst>
              <a:ext uri="{FF2B5EF4-FFF2-40B4-BE49-F238E27FC236}">
                <a16:creationId xmlns:a16="http://schemas.microsoft.com/office/drawing/2014/main" id="{A87BF365-632E-4178-B8C9-EB67F3411CA6}"/>
              </a:ext>
            </a:extLst>
          </p:cNvPr>
          <p:cNvSpPr txBox="1"/>
          <p:nvPr/>
        </p:nvSpPr>
        <p:spPr>
          <a:xfrm>
            <a:off x="2131698" y="5738335"/>
            <a:ext cx="4908199"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sum = _mm_add_epi16(_mm_add_epi16(a, b), c);</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avg = _mm_mulhi_epi16(sum, </a:t>
            </a:r>
            <a:r>
              <a:rPr lang="en-US" sz="1400" dirty="0" err="1">
                <a:solidFill>
                  <a:schemeClr val="bg1"/>
                </a:solidFill>
                <a:latin typeface="JetBrains Mono" panose="020B0509020102050004" pitchFamily="49" charset="0"/>
              </a:rPr>
              <a:t>one_third</a:t>
            </a:r>
            <a:r>
              <a:rPr lang="en-US" sz="1400" dirty="0">
                <a:solidFill>
                  <a:schemeClr val="bg1"/>
                </a:solidFill>
                <a:latin typeface="JetBrains Mono" panose="020B0509020102050004" pitchFamily="49" charset="0"/>
              </a:rPr>
              <a:t>);</a:t>
            </a:r>
            <a:endParaRPr lang="en-US" sz="1400" dirty="0"/>
          </a:p>
        </p:txBody>
      </p:sp>
      <p:sp>
        <p:nvSpPr>
          <p:cNvPr id="28" name="TextBox 27">
            <a:extLst>
              <a:ext uri="{FF2B5EF4-FFF2-40B4-BE49-F238E27FC236}">
                <a16:creationId xmlns:a16="http://schemas.microsoft.com/office/drawing/2014/main" id="{9EC642AD-9475-488E-837A-4DEB48B54129}"/>
              </a:ext>
            </a:extLst>
          </p:cNvPr>
          <p:cNvSpPr txBox="1"/>
          <p:nvPr/>
        </p:nvSpPr>
        <p:spPr>
          <a:xfrm>
            <a:off x="1263444" y="1054089"/>
            <a:ext cx="6071419" cy="307777"/>
          </a:xfrm>
          <a:prstGeom prst="rect">
            <a:avLst/>
          </a:prstGeom>
          <a:noFill/>
        </p:spPr>
        <p:txBody>
          <a:bodyPr wrap="square">
            <a:spAutoFit/>
          </a:bodyPr>
          <a:lstStyle/>
          <a:p>
            <a:r>
              <a:rPr lang="en-US" sz="1400" dirty="0">
                <a:solidFill>
                  <a:schemeClr val="accent2"/>
                </a:solidFill>
                <a:latin typeface="JetBrains Mono" panose="020B0509020102050004" pitchFamily="49" charset="0"/>
                <a:ea typeface="+mn-ea"/>
                <a:cs typeface="+mn-cs"/>
                <a:sym typeface="Helvetica"/>
              </a:rPr>
              <a:t>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yTile</a:t>
            </a:r>
            <a:r>
              <a:rPr lang="en-US" sz="1400" dirty="0">
                <a:solidFill>
                  <a:schemeClr val="bg1"/>
                </a:solidFill>
                <a:latin typeface="JetBrains Mono" panose="020B0509020102050004" pitchFamily="49" charset="0"/>
              </a:rPr>
              <a:t> = </a:t>
            </a:r>
            <a:r>
              <a:rPr lang="en-US" sz="1400" dirty="0">
                <a:solidFill>
                  <a:schemeClr val="bg1"/>
                </a:solidFill>
                <a:latin typeface="JetBrains Mono" panose="020B0509020102050004" pitchFamily="49" charset="0"/>
                <a:ea typeface="+mn-ea"/>
                <a:cs typeface="+mn-cs"/>
                <a:sym typeface="Helvetica"/>
              </a:rPr>
              <a:t>0</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yTile</a:t>
            </a:r>
            <a:r>
              <a:rPr lang="en-US" sz="1400" dirty="0">
                <a:solidFill>
                  <a:schemeClr val="bg1"/>
                </a:solidFill>
                <a:latin typeface="JetBrains Mono" panose="020B0509020102050004" pitchFamily="49" charset="0"/>
              </a:rPr>
              <a:t> &lt; </a:t>
            </a:r>
            <a:r>
              <a:rPr lang="en-US" sz="1400" dirty="0" err="1">
                <a:solidFill>
                  <a:schemeClr val="bg1"/>
                </a:solidFill>
                <a:latin typeface="JetBrains Mono" panose="020B0509020102050004" pitchFamily="49" charset="0"/>
              </a:rPr>
              <a:t>in.</a:t>
            </a:r>
            <a:r>
              <a:rPr lang="en-US" sz="1400" dirty="0" err="1">
                <a:solidFill>
                  <a:schemeClr val="bg1"/>
                </a:solidFill>
                <a:latin typeface="JetBrains Mono" panose="020B0509020102050004" pitchFamily="49" charset="0"/>
                <a:ea typeface="+mn-ea"/>
                <a:cs typeface="+mn-cs"/>
                <a:sym typeface="Helvetica"/>
              </a:rPr>
              <a:t>height</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yTile</a:t>
            </a:r>
            <a:r>
              <a:rPr lang="en-US" sz="1400" dirty="0">
                <a:solidFill>
                  <a:schemeClr val="bg1"/>
                </a:solidFill>
                <a:latin typeface="JetBrains Mono" panose="020B0509020102050004" pitchFamily="49" charset="0"/>
              </a:rPr>
              <a:t> += </a:t>
            </a:r>
            <a:r>
              <a:rPr lang="en-US" sz="1400" dirty="0">
                <a:solidFill>
                  <a:schemeClr val="accent5"/>
                </a:solidFill>
                <a:latin typeface="JetBrains Mono" panose="020B0509020102050004" pitchFamily="49" charset="0"/>
                <a:ea typeface="+mn-ea"/>
                <a:cs typeface="+mn-cs"/>
                <a:sym typeface="Helvetica"/>
              </a:rPr>
              <a:t>32</a:t>
            </a:r>
            <a:r>
              <a:rPr lang="en-US" sz="1400" dirty="0">
                <a:solidFill>
                  <a:schemeClr val="bg1"/>
                </a:solidFill>
                <a:latin typeface="JetBrains Mono" panose="020B0509020102050004" pitchFamily="49" charset="0"/>
              </a:rPr>
              <a:t>) {</a:t>
            </a:r>
            <a:endParaRPr lang="en-US" sz="1400" dirty="0"/>
          </a:p>
        </p:txBody>
      </p:sp>
      <p:sp>
        <p:nvSpPr>
          <p:cNvPr id="30" name="TextBox 29">
            <a:extLst>
              <a:ext uri="{FF2B5EF4-FFF2-40B4-BE49-F238E27FC236}">
                <a16:creationId xmlns:a16="http://schemas.microsoft.com/office/drawing/2014/main" id="{DCED986A-D142-4597-A3ED-6552F70BE280}"/>
              </a:ext>
            </a:extLst>
          </p:cNvPr>
          <p:cNvSpPr txBox="1"/>
          <p:nvPr/>
        </p:nvSpPr>
        <p:spPr>
          <a:xfrm>
            <a:off x="1499419" y="1451470"/>
            <a:ext cx="6489291"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ea typeface="+mn-ea"/>
                <a:cs typeface="+mn-cs"/>
                <a:sym typeface="Helvetica"/>
              </a:rPr>
              <a:t>__m128i</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ea typeface="+mn-ea"/>
                <a:cs typeface="+mn-cs"/>
                <a:sym typeface="Helvetica"/>
              </a:rPr>
              <a:t>blurx</a:t>
            </a:r>
            <a:r>
              <a:rPr lang="en-US" sz="1400" dirty="0">
                <a:solidFill>
                  <a:schemeClr val="bg1"/>
                </a:solidFill>
                <a:latin typeface="JetBrains Mono" panose="020B0509020102050004" pitchFamily="49" charset="0"/>
              </a:rPr>
              <a:t>[(</a:t>
            </a:r>
            <a:r>
              <a:rPr lang="en-US" sz="1400" dirty="0">
                <a:solidFill>
                  <a:schemeClr val="accent5"/>
                </a:solidFill>
                <a:latin typeface="JetBrains Mono" panose="020B0509020102050004" pitchFamily="49" charset="0"/>
                <a:ea typeface="+mn-ea"/>
                <a:cs typeface="+mn-cs"/>
                <a:sym typeface="Helvetica"/>
              </a:rPr>
              <a:t>256</a:t>
            </a:r>
            <a:r>
              <a:rPr lang="en-US" sz="1400" dirty="0">
                <a:solidFill>
                  <a:schemeClr val="bg1"/>
                </a:solidFill>
                <a:latin typeface="JetBrains Mono" panose="020B0509020102050004" pitchFamily="49" charset="0"/>
              </a:rPr>
              <a:t>/</a:t>
            </a:r>
            <a:r>
              <a:rPr lang="en-US" sz="1400" dirty="0">
                <a:solidFill>
                  <a:schemeClr val="accent5"/>
                </a:solidFill>
                <a:latin typeface="JetBrains Mono" panose="020B0509020102050004" pitchFamily="49" charset="0"/>
                <a:ea typeface="+mn-ea"/>
                <a:cs typeface="+mn-cs"/>
                <a:sym typeface="Helvetica"/>
              </a:rPr>
              <a:t>8</a:t>
            </a:r>
            <a:r>
              <a:rPr lang="en-US" sz="1400" dirty="0">
                <a:solidFill>
                  <a:schemeClr val="bg1"/>
                </a:solidFill>
                <a:latin typeface="JetBrains Mono" panose="020B0509020102050004" pitchFamily="49" charset="0"/>
              </a:rPr>
              <a:t>)*(</a:t>
            </a:r>
            <a:r>
              <a:rPr lang="en-US" sz="1400" dirty="0">
                <a:solidFill>
                  <a:schemeClr val="accent5"/>
                </a:solidFill>
                <a:latin typeface="JetBrains Mono" panose="020B0509020102050004" pitchFamily="49" charset="0"/>
                <a:ea typeface="+mn-ea"/>
                <a:cs typeface="+mn-cs"/>
                <a:sym typeface="Helvetica"/>
              </a:rPr>
              <a:t>32</a:t>
            </a:r>
            <a:r>
              <a:rPr lang="en-US" sz="1400" dirty="0">
                <a:solidFill>
                  <a:schemeClr val="bg1"/>
                </a:solidFill>
                <a:latin typeface="JetBrains Mono" panose="020B0509020102050004" pitchFamily="49" charset="0"/>
              </a:rPr>
              <a:t>+</a:t>
            </a:r>
            <a:r>
              <a:rPr lang="en-US" sz="1400" dirty="0">
                <a:solidFill>
                  <a:schemeClr val="accent5"/>
                </a:solidFill>
                <a:latin typeface="JetBrains Mono" panose="020B0509020102050004" pitchFamily="49" charset="0"/>
                <a:ea typeface="+mn-ea"/>
                <a:cs typeface="+mn-cs"/>
                <a:sym typeface="Helvetica"/>
              </a:rPr>
              <a:t>2</a:t>
            </a:r>
            <a:r>
              <a:rPr lang="en-US" sz="1400" dirty="0">
                <a:solidFill>
                  <a:schemeClr val="bg1"/>
                </a:solidFill>
                <a:latin typeface="JetBrains Mono" panose="020B0509020102050004" pitchFamily="49" charset="0"/>
              </a:rPr>
              <a:t>)]; </a:t>
            </a:r>
            <a:r>
              <a:rPr lang="en-US" sz="1400" dirty="0">
                <a:solidFill>
                  <a:schemeClr val="accent6"/>
                </a:solidFill>
                <a:latin typeface="JetBrains Mono" panose="020B0509020102050004" pitchFamily="49" charset="0"/>
              </a:rPr>
              <a:t>// allocate tile </a:t>
            </a:r>
            <a:r>
              <a:rPr lang="en-US" sz="1400" dirty="0" err="1">
                <a:solidFill>
                  <a:schemeClr val="accent6"/>
                </a:solidFill>
                <a:latin typeface="JetBrains Mono" panose="020B0509020102050004" pitchFamily="49" charset="0"/>
              </a:rPr>
              <a:t>blurx</a:t>
            </a:r>
            <a:r>
              <a:rPr lang="en-US" sz="1400" dirty="0">
                <a:solidFill>
                  <a:schemeClr val="accent6"/>
                </a:solidFill>
                <a:latin typeface="JetBrains Mono" panose="020B0509020102050004" pitchFamily="49" charset="0"/>
              </a:rPr>
              <a:t> array</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ea typeface="+mn-ea"/>
                <a:cs typeface="+mn-cs"/>
                <a:sym typeface="Helvetica"/>
              </a:rPr>
              <a:t>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xTile</a:t>
            </a:r>
            <a:r>
              <a:rPr lang="en-US" sz="1400" dirty="0">
                <a:solidFill>
                  <a:schemeClr val="bg1"/>
                </a:solidFill>
                <a:latin typeface="JetBrains Mono" panose="020B0509020102050004" pitchFamily="49" charset="0"/>
              </a:rPr>
              <a:t> = </a:t>
            </a:r>
            <a:r>
              <a:rPr lang="en-US" sz="1400" dirty="0">
                <a:solidFill>
                  <a:schemeClr val="bg1"/>
                </a:solidFill>
                <a:latin typeface="JetBrains Mono" panose="020B0509020102050004" pitchFamily="49" charset="0"/>
                <a:ea typeface="+mn-ea"/>
                <a:cs typeface="+mn-cs"/>
                <a:sym typeface="Helvetica"/>
              </a:rPr>
              <a:t>0</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xTile</a:t>
            </a:r>
            <a:r>
              <a:rPr lang="en-US" sz="1400" dirty="0">
                <a:solidFill>
                  <a:schemeClr val="bg1"/>
                </a:solidFill>
                <a:latin typeface="JetBrains Mono" panose="020B0509020102050004" pitchFamily="49" charset="0"/>
              </a:rPr>
              <a:t> &lt; </a:t>
            </a:r>
            <a:r>
              <a:rPr lang="en-US" sz="1400" dirty="0" err="1">
                <a:solidFill>
                  <a:schemeClr val="bg1"/>
                </a:solidFill>
                <a:latin typeface="JetBrains Mono" panose="020B0509020102050004" pitchFamily="49" charset="0"/>
              </a:rPr>
              <a:t>in.</a:t>
            </a:r>
            <a:r>
              <a:rPr lang="en-US" sz="1400" dirty="0" err="1">
                <a:solidFill>
                  <a:schemeClr val="bg1"/>
                </a:solidFill>
                <a:latin typeface="JetBrains Mono" panose="020B0509020102050004" pitchFamily="49" charset="0"/>
                <a:ea typeface="+mn-ea"/>
                <a:cs typeface="+mn-cs"/>
                <a:sym typeface="Helvetica"/>
              </a:rPr>
              <a:t>width</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xTile</a:t>
            </a:r>
            <a:r>
              <a:rPr lang="en-US" sz="1400" dirty="0">
                <a:solidFill>
                  <a:schemeClr val="bg1"/>
                </a:solidFill>
                <a:latin typeface="JetBrains Mono" panose="020B0509020102050004" pitchFamily="49" charset="0"/>
              </a:rPr>
              <a:t> += </a:t>
            </a:r>
            <a:r>
              <a:rPr lang="en-US" sz="1400" dirty="0">
                <a:solidFill>
                  <a:schemeClr val="accent5"/>
                </a:solidFill>
                <a:latin typeface="JetBrains Mono" panose="020B0509020102050004" pitchFamily="49" charset="0"/>
                <a:ea typeface="+mn-ea"/>
                <a:cs typeface="+mn-cs"/>
                <a:sym typeface="Helvetica"/>
              </a:rPr>
              <a:t>256</a:t>
            </a:r>
            <a:r>
              <a:rPr lang="en-US" sz="1400" dirty="0">
                <a:solidFill>
                  <a:schemeClr val="bg1"/>
                </a:solidFill>
                <a:latin typeface="JetBrains Mono" panose="020B0509020102050004" pitchFamily="49" charset="0"/>
              </a:rPr>
              <a:t>) {</a:t>
            </a:r>
            <a:endParaRPr lang="en-US" sz="1400" dirty="0"/>
          </a:p>
        </p:txBody>
      </p:sp>
      <p:sp>
        <p:nvSpPr>
          <p:cNvPr id="32" name="TextBox 31">
            <a:extLst>
              <a:ext uri="{FF2B5EF4-FFF2-40B4-BE49-F238E27FC236}">
                <a16:creationId xmlns:a16="http://schemas.microsoft.com/office/drawing/2014/main" id="{E5A241A3-D94D-46DC-A761-3BFDA65352EB}"/>
              </a:ext>
            </a:extLst>
          </p:cNvPr>
          <p:cNvSpPr txBox="1"/>
          <p:nvPr/>
        </p:nvSpPr>
        <p:spPr>
          <a:xfrm>
            <a:off x="1700030" y="2105655"/>
            <a:ext cx="6337842" cy="738664"/>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ea typeface="+mn-ea"/>
                <a:cs typeface="+mn-cs"/>
                <a:sym typeface="Helvetica"/>
              </a:rPr>
              <a:t>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y = -</a:t>
            </a:r>
            <a:r>
              <a:rPr lang="en-US" sz="1400" dirty="0">
                <a:solidFill>
                  <a:schemeClr val="bg1"/>
                </a:solidFill>
                <a:latin typeface="JetBrains Mono" panose="020B0509020102050004" pitchFamily="49" charset="0"/>
                <a:ea typeface="+mn-ea"/>
                <a:cs typeface="+mn-cs"/>
                <a:sym typeface="Helvetica"/>
              </a:rPr>
              <a:t>1</a:t>
            </a:r>
            <a:r>
              <a:rPr lang="en-US" sz="1400" dirty="0">
                <a:solidFill>
                  <a:schemeClr val="bg1"/>
                </a:solidFill>
                <a:latin typeface="JetBrains Mono" panose="020B0509020102050004" pitchFamily="49" charset="0"/>
              </a:rPr>
              <a:t>; y &lt; </a:t>
            </a:r>
            <a:r>
              <a:rPr lang="en-US" sz="1400" dirty="0">
                <a:solidFill>
                  <a:schemeClr val="accent5"/>
                </a:solidFill>
                <a:latin typeface="JetBrains Mono" panose="020B0509020102050004" pitchFamily="49" charset="0"/>
                <a:ea typeface="+mn-ea"/>
                <a:cs typeface="+mn-cs"/>
                <a:sym typeface="Helvetica"/>
              </a:rPr>
              <a:t>32</a:t>
            </a:r>
            <a:r>
              <a:rPr lang="en-US" sz="1400" dirty="0">
                <a:solidFill>
                  <a:schemeClr val="bg1"/>
                </a:solidFill>
                <a:latin typeface="JetBrains Mono" panose="020B0509020102050004" pitchFamily="49" charset="0"/>
              </a:rPr>
              <a:t>+</a:t>
            </a:r>
            <a:r>
              <a:rPr lang="en-US" sz="1400" dirty="0">
                <a:solidFill>
                  <a:schemeClr val="accent5"/>
                </a:solidFill>
                <a:latin typeface="JetBrains Mono" panose="020B0509020102050004" pitchFamily="49" charset="0"/>
                <a:ea typeface="+mn-ea"/>
                <a:cs typeface="+mn-cs"/>
                <a:sym typeface="Helvetica"/>
              </a:rPr>
              <a:t>1</a:t>
            </a:r>
            <a:r>
              <a:rPr lang="en-US" sz="1400" dirty="0">
                <a:solidFill>
                  <a:schemeClr val="bg1"/>
                </a:solidFill>
                <a:latin typeface="JetBrains Mono" panose="020B0509020102050004" pitchFamily="49" charset="0"/>
              </a:rPr>
              <a:t>; y++) {</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rPr>
              <a:t>  const</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uint16</a:t>
            </a:r>
            <a:r>
              <a:rPr lang="en-US" sz="1400" dirty="0">
                <a:solidFill>
                  <a:schemeClr val="bg1"/>
                </a:solidFill>
                <a:latin typeface="JetBrains Mono" panose="020B0509020102050004" pitchFamily="49" charset="0"/>
              </a:rPr>
              <a:t>_t *</a:t>
            </a:r>
            <a:r>
              <a:rPr lang="en-US" sz="1400" dirty="0" err="1">
                <a:solidFill>
                  <a:schemeClr val="bg1"/>
                </a:solidFill>
                <a:latin typeface="JetBrains Mono" panose="020B0509020102050004" pitchFamily="49" charset="0"/>
              </a:rPr>
              <a:t>inPtr</a:t>
            </a:r>
            <a:r>
              <a:rPr lang="en-US" sz="1400" dirty="0">
                <a:solidFill>
                  <a:schemeClr val="bg1"/>
                </a:solidFill>
                <a:latin typeface="JetBrains Mono" panose="020B0509020102050004" pitchFamily="49" charset="0"/>
              </a:rPr>
              <a:t> = &amp;(</a:t>
            </a:r>
            <a:r>
              <a:rPr lang="en-US" sz="1400" dirty="0">
                <a:solidFill>
                  <a:schemeClr val="bg1"/>
                </a:solidFill>
                <a:latin typeface="JetBrains Mono" panose="020B0509020102050004" pitchFamily="49" charset="0"/>
                <a:ea typeface="+mn-ea"/>
                <a:cs typeface="+mn-cs"/>
                <a:sym typeface="Helvetica"/>
              </a:rPr>
              <a:t>in</a:t>
            </a:r>
            <a:r>
              <a:rPr lang="en-US" sz="1400" dirty="0">
                <a:solidFill>
                  <a:schemeClr val="bg1"/>
                </a:solidFill>
                <a:latin typeface="JetBrains Mono" panose="020B0509020102050004" pitchFamily="49" charset="0"/>
              </a:rPr>
              <a:t>[</a:t>
            </a:r>
            <a:r>
              <a:rPr lang="en-US" sz="1400" dirty="0" err="1">
                <a:solidFill>
                  <a:schemeClr val="bg1"/>
                </a:solidFill>
                <a:latin typeface="JetBrains Mono" panose="020B0509020102050004" pitchFamily="49" charset="0"/>
              </a:rPr>
              <a:t>yTile+y</a:t>
            </a:r>
            <a:r>
              <a:rPr lang="en-US" sz="1400" dirty="0">
                <a:solidFill>
                  <a:schemeClr val="bg1"/>
                </a:solidFill>
                <a:latin typeface="JetBrains Mono" panose="020B0509020102050004" pitchFamily="49" charset="0"/>
              </a:rPr>
              <a:t>][</a:t>
            </a:r>
            <a:r>
              <a:rPr lang="en-US" sz="1400" dirty="0" err="1">
                <a:solidFill>
                  <a:schemeClr val="bg1"/>
                </a:solidFill>
                <a:latin typeface="JetBrains Mono" panose="020B0509020102050004" pitchFamily="49" charset="0"/>
              </a:rPr>
              <a:t>xTile</a:t>
            </a:r>
            <a:r>
              <a:rPr lang="en-US"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ea typeface="+mn-ea"/>
                <a:cs typeface="+mn-cs"/>
                <a:sym typeface="Helvetica"/>
              </a:rPr>
              <a:t>  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x = </a:t>
            </a:r>
            <a:r>
              <a:rPr lang="en-US" sz="1400" dirty="0">
                <a:solidFill>
                  <a:schemeClr val="bg1"/>
                </a:solidFill>
                <a:latin typeface="JetBrains Mono" panose="020B0509020102050004" pitchFamily="49" charset="0"/>
                <a:ea typeface="+mn-ea"/>
                <a:cs typeface="+mn-cs"/>
                <a:sym typeface="Helvetica"/>
              </a:rPr>
              <a:t>0</a:t>
            </a:r>
            <a:r>
              <a:rPr lang="en-US" sz="1400" dirty="0">
                <a:solidFill>
                  <a:schemeClr val="bg1"/>
                </a:solidFill>
                <a:latin typeface="JetBrains Mono" panose="020B0509020102050004" pitchFamily="49" charset="0"/>
              </a:rPr>
              <a:t>; x &lt; </a:t>
            </a:r>
            <a:r>
              <a:rPr lang="en-US" sz="1400" dirty="0">
                <a:solidFill>
                  <a:schemeClr val="accent5"/>
                </a:solidFill>
                <a:latin typeface="JetBrains Mono" panose="020B0509020102050004" pitchFamily="49" charset="0"/>
                <a:ea typeface="+mn-ea"/>
                <a:cs typeface="+mn-cs"/>
                <a:sym typeface="Helvetica"/>
              </a:rPr>
              <a:t>256</a:t>
            </a:r>
            <a:r>
              <a:rPr lang="en-US" sz="1400" dirty="0">
                <a:solidFill>
                  <a:schemeClr val="bg1"/>
                </a:solidFill>
                <a:latin typeface="JetBrains Mono" panose="020B0509020102050004" pitchFamily="49" charset="0"/>
              </a:rPr>
              <a:t>; x += </a:t>
            </a:r>
            <a:r>
              <a:rPr lang="en-US" sz="1400" dirty="0">
                <a:solidFill>
                  <a:schemeClr val="accent5"/>
                </a:solidFill>
                <a:latin typeface="JetBrains Mono" panose="020B0509020102050004" pitchFamily="49" charset="0"/>
                <a:ea typeface="+mn-ea"/>
                <a:cs typeface="+mn-cs"/>
                <a:sym typeface="Helvetica"/>
              </a:rPr>
              <a:t>8</a:t>
            </a:r>
            <a:r>
              <a:rPr lang="en-US" sz="1400" dirty="0">
                <a:solidFill>
                  <a:schemeClr val="bg1"/>
                </a:solidFill>
                <a:latin typeface="JetBrains Mono" panose="020B0509020102050004" pitchFamily="49" charset="0"/>
              </a:rPr>
              <a:t>) {          </a:t>
            </a:r>
            <a:endParaRPr lang="en-US" sz="1400" dirty="0"/>
          </a:p>
        </p:txBody>
      </p:sp>
      <p:sp>
        <p:nvSpPr>
          <p:cNvPr id="34" name="TextBox 33">
            <a:extLst>
              <a:ext uri="{FF2B5EF4-FFF2-40B4-BE49-F238E27FC236}">
                <a16:creationId xmlns:a16="http://schemas.microsoft.com/office/drawing/2014/main" id="{1982D0D3-1997-4193-A536-20E7B82B17CC}"/>
              </a:ext>
            </a:extLst>
          </p:cNvPr>
          <p:cNvSpPr txBox="1"/>
          <p:nvPr/>
        </p:nvSpPr>
        <p:spPr>
          <a:xfrm>
            <a:off x="1700030" y="4457085"/>
            <a:ext cx="6391918" cy="738664"/>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ea typeface="+mn-ea"/>
                <a:cs typeface="+mn-cs"/>
                <a:sym typeface="Helvetica"/>
              </a:rPr>
              <a:t>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y = </a:t>
            </a:r>
            <a:r>
              <a:rPr lang="en-US" sz="1400" dirty="0">
                <a:solidFill>
                  <a:schemeClr val="bg1"/>
                </a:solidFill>
                <a:latin typeface="JetBrains Mono" panose="020B0509020102050004" pitchFamily="49" charset="0"/>
                <a:ea typeface="+mn-ea"/>
                <a:cs typeface="+mn-cs"/>
                <a:sym typeface="Helvetica"/>
              </a:rPr>
              <a:t>0</a:t>
            </a:r>
            <a:r>
              <a:rPr lang="en-US" sz="1400" dirty="0">
                <a:solidFill>
                  <a:schemeClr val="bg1"/>
                </a:solidFill>
                <a:latin typeface="JetBrains Mono" panose="020B0509020102050004" pitchFamily="49" charset="0"/>
              </a:rPr>
              <a:t>; y &lt; </a:t>
            </a:r>
            <a:r>
              <a:rPr lang="en-US" sz="1400" dirty="0">
                <a:solidFill>
                  <a:schemeClr val="accent5"/>
                </a:solidFill>
                <a:latin typeface="JetBrains Mono" panose="020B0509020102050004" pitchFamily="49" charset="0"/>
                <a:ea typeface="+mn-ea"/>
                <a:cs typeface="+mn-cs"/>
                <a:sym typeface="Helvetica"/>
              </a:rPr>
              <a:t>32</a:t>
            </a:r>
            <a:r>
              <a:rPr lang="en-US" sz="1400" dirty="0">
                <a:solidFill>
                  <a:schemeClr val="bg1"/>
                </a:solidFill>
                <a:latin typeface="JetBrains Mono" panose="020B0509020102050004" pitchFamily="49" charset="0"/>
              </a:rPr>
              <a:t>; y++) {</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ea typeface="+mn-ea"/>
                <a:cs typeface="+mn-cs"/>
                <a:sym typeface="Helvetica"/>
              </a:rPr>
              <a:t>__m128i</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outPtr</a:t>
            </a:r>
            <a:r>
              <a:rPr lang="en-US" sz="1400" dirty="0">
                <a:solidFill>
                  <a:schemeClr val="bg1"/>
                </a:solidFill>
                <a:latin typeface="JetBrains Mono" panose="020B0509020102050004" pitchFamily="49" charset="0"/>
              </a:rPr>
              <a:t> = (</a:t>
            </a:r>
            <a:r>
              <a:rPr lang="en-US" sz="1400" dirty="0">
                <a:solidFill>
                  <a:schemeClr val="accent2"/>
                </a:solidFill>
                <a:latin typeface="JetBrains Mono" panose="020B0509020102050004" pitchFamily="49" charset="0"/>
                <a:ea typeface="+mn-ea"/>
                <a:cs typeface="+mn-cs"/>
                <a:sym typeface="Helvetica"/>
              </a:rPr>
              <a:t>__m128i</a:t>
            </a:r>
            <a:r>
              <a:rPr lang="en-US" sz="1400" dirty="0">
                <a:solidFill>
                  <a:schemeClr val="bg1"/>
                </a:solidFill>
                <a:latin typeface="JetBrains Mono" panose="020B0509020102050004" pitchFamily="49" charset="0"/>
              </a:rPr>
              <a:t> *)(&amp;(</a:t>
            </a:r>
            <a:r>
              <a:rPr lang="en-US" sz="1400" dirty="0" err="1">
                <a:solidFill>
                  <a:schemeClr val="bg1"/>
                </a:solidFill>
                <a:latin typeface="JetBrains Mono" panose="020B0509020102050004" pitchFamily="49" charset="0"/>
                <a:ea typeface="+mn-ea"/>
                <a:cs typeface="+mn-cs"/>
                <a:sym typeface="Helvetica"/>
              </a:rPr>
              <a:t>blury</a:t>
            </a:r>
            <a:r>
              <a:rPr lang="en-US" sz="1400" dirty="0">
                <a:solidFill>
                  <a:schemeClr val="bg1"/>
                </a:solidFill>
                <a:latin typeface="JetBrains Mono" panose="020B0509020102050004" pitchFamily="49" charset="0"/>
              </a:rPr>
              <a:t>[</a:t>
            </a:r>
            <a:r>
              <a:rPr lang="en-US" sz="1400" dirty="0" err="1">
                <a:solidFill>
                  <a:schemeClr val="bg1"/>
                </a:solidFill>
                <a:latin typeface="JetBrains Mono" panose="020B0509020102050004" pitchFamily="49" charset="0"/>
              </a:rPr>
              <a:t>yTile+y</a:t>
            </a:r>
            <a:r>
              <a:rPr lang="en-US" sz="1400" dirty="0">
                <a:solidFill>
                  <a:schemeClr val="bg1"/>
                </a:solidFill>
                <a:latin typeface="JetBrains Mono" panose="020B0509020102050004" pitchFamily="49" charset="0"/>
              </a:rPr>
              <a:t>][</a:t>
            </a:r>
            <a:r>
              <a:rPr lang="en-US" sz="1400" dirty="0" err="1">
                <a:solidFill>
                  <a:schemeClr val="bg1"/>
                </a:solidFill>
                <a:latin typeface="JetBrains Mono" panose="020B0509020102050004" pitchFamily="49" charset="0"/>
              </a:rPr>
              <a:t>xTile</a:t>
            </a:r>
            <a:r>
              <a:rPr lang="en-US"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ea typeface="+mn-ea"/>
                <a:cs typeface="+mn-cs"/>
                <a:sym typeface="Helvetica"/>
              </a:rPr>
              <a:t>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x = </a:t>
            </a:r>
            <a:r>
              <a:rPr lang="en-US" sz="1400" dirty="0">
                <a:solidFill>
                  <a:schemeClr val="bg1"/>
                </a:solidFill>
                <a:latin typeface="JetBrains Mono" panose="020B0509020102050004" pitchFamily="49" charset="0"/>
                <a:ea typeface="+mn-ea"/>
                <a:cs typeface="+mn-cs"/>
                <a:sym typeface="Helvetica"/>
              </a:rPr>
              <a:t>0</a:t>
            </a:r>
            <a:r>
              <a:rPr lang="en-US" sz="1400" dirty="0">
                <a:solidFill>
                  <a:schemeClr val="bg1"/>
                </a:solidFill>
                <a:latin typeface="JetBrains Mono" panose="020B0509020102050004" pitchFamily="49" charset="0"/>
              </a:rPr>
              <a:t>; x &lt; </a:t>
            </a:r>
            <a:r>
              <a:rPr lang="en-US" sz="1400" dirty="0">
                <a:solidFill>
                  <a:schemeClr val="accent5"/>
                </a:solidFill>
                <a:latin typeface="JetBrains Mono" panose="020B0509020102050004" pitchFamily="49" charset="0"/>
                <a:ea typeface="+mn-ea"/>
                <a:cs typeface="+mn-cs"/>
                <a:sym typeface="Helvetica"/>
              </a:rPr>
              <a:t>256</a:t>
            </a:r>
            <a:r>
              <a:rPr lang="en-US" sz="1400" dirty="0">
                <a:solidFill>
                  <a:schemeClr val="bg1"/>
                </a:solidFill>
                <a:latin typeface="JetBrains Mono" panose="020B0509020102050004" pitchFamily="49" charset="0"/>
              </a:rPr>
              <a:t>; x += </a:t>
            </a:r>
            <a:r>
              <a:rPr lang="en-US" sz="1400" dirty="0">
                <a:solidFill>
                  <a:schemeClr val="accent5"/>
                </a:solidFill>
                <a:latin typeface="JetBrains Mono" panose="020B0509020102050004" pitchFamily="49" charset="0"/>
                <a:ea typeface="+mn-ea"/>
                <a:cs typeface="+mn-cs"/>
                <a:sym typeface="Helvetica"/>
              </a:rPr>
              <a:t>8</a:t>
            </a:r>
            <a:r>
              <a:rPr lang="en-US" sz="1400" dirty="0">
                <a:solidFill>
                  <a:schemeClr val="bg1"/>
                </a:solidFill>
                <a:latin typeface="JetBrains Mono" panose="020B0509020102050004" pitchFamily="49" charset="0"/>
              </a:rPr>
              <a:t>) {</a:t>
            </a:r>
            <a:endParaRPr lang="en-US" sz="1400" dirty="0"/>
          </a:p>
        </p:txBody>
      </p:sp>
      <p:sp>
        <p:nvSpPr>
          <p:cNvPr id="35" name="Slide Number Placeholder 34">
            <a:extLst>
              <a:ext uri="{FF2B5EF4-FFF2-40B4-BE49-F238E27FC236}">
                <a16:creationId xmlns:a16="http://schemas.microsoft.com/office/drawing/2014/main" id="{E8FF0C21-4CDB-4242-A14C-5FF3B0A1052E}"/>
              </a:ext>
            </a:extLst>
          </p:cNvPr>
          <p:cNvSpPr>
            <a:spLocks noGrp="1"/>
          </p:cNvSpPr>
          <p:nvPr>
            <p:ph type="sldNum" sz="quarter" idx="12"/>
          </p:nvPr>
        </p:nvSpPr>
        <p:spPr/>
        <p:txBody>
          <a:bodyPr/>
          <a:lstStyle/>
          <a:p>
            <a:fld id="{EE4B2865-9F4B-463A-924A-394C76877335}" type="slidenum">
              <a:rPr lang="en-US" smtClean="0"/>
              <a:t>32</a:t>
            </a:fld>
            <a:endParaRPr lang="en-US"/>
          </a:p>
        </p:txBody>
      </p:sp>
    </p:spTree>
    <p:extLst>
      <p:ext uri="{BB962C8B-B14F-4D97-AF65-F5344CB8AC3E}">
        <p14:creationId xmlns:p14="http://schemas.microsoft.com/office/powerpoint/2010/main" val="4658219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2F312-624F-4EB7-AD0A-4D2EA022F90A}"/>
              </a:ext>
            </a:extLst>
          </p:cNvPr>
          <p:cNvSpPr txBox="1"/>
          <p:nvPr/>
        </p:nvSpPr>
        <p:spPr>
          <a:xfrm>
            <a:off x="7096760" y="108423"/>
            <a:ext cx="1947245" cy="369332"/>
          </a:xfrm>
          <a:prstGeom prst="rect">
            <a:avLst/>
          </a:prstGeom>
          <a:solidFill>
            <a:schemeClr val="tx2">
              <a:lumMod val="90000"/>
              <a:lumOff val="10000"/>
            </a:schemeClr>
          </a:solidFill>
        </p:spPr>
        <p:txBody>
          <a:bodyPr wrap="square" rtlCol="0">
            <a:spAutoFit/>
          </a:bodyPr>
          <a:lstStyle/>
          <a:p>
            <a:r>
              <a:rPr lang="en-US" b="1" dirty="0">
                <a:solidFill>
                  <a:schemeClr val="accent4"/>
                </a:solidFill>
              </a:rPr>
              <a:t>Optimized</a:t>
            </a:r>
            <a:r>
              <a:rPr lang="en-US" dirty="0"/>
              <a:t> </a:t>
            </a:r>
            <a:r>
              <a:rPr lang="en-US" b="1" dirty="0">
                <a:solidFill>
                  <a:schemeClr val="accent4"/>
                </a:solidFill>
              </a:rPr>
              <a:t>C++</a:t>
            </a:r>
            <a:endParaRPr lang="en-US" dirty="0"/>
          </a:p>
        </p:txBody>
      </p:sp>
      <p:sp>
        <p:nvSpPr>
          <p:cNvPr id="9" name="void box_filter_3x3(const Image &amp;in, Image &amp;blury) {…">
            <a:extLst>
              <a:ext uri="{FF2B5EF4-FFF2-40B4-BE49-F238E27FC236}">
                <a16:creationId xmlns:a16="http://schemas.microsoft.com/office/drawing/2014/main" id="{88C82761-7403-4C4D-ACAB-100703D6B596}"/>
              </a:ext>
            </a:extLst>
          </p:cNvPr>
          <p:cNvSpPr txBox="1"/>
          <p:nvPr/>
        </p:nvSpPr>
        <p:spPr>
          <a:xfrm>
            <a:off x="1112520" y="361494"/>
            <a:ext cx="6918960" cy="6135013"/>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3429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6858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10287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13716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7145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20574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24003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27432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lgn="l" defTabSz="457200">
              <a:lnSpc>
                <a:spcPct val="100000"/>
              </a:lnSpc>
              <a:tabLst/>
              <a:defRPr sz="2000">
                <a:solidFill>
                  <a:srgbClr val="000000"/>
                </a:solidFill>
                <a:latin typeface="Consolas"/>
                <a:ea typeface="Consolas"/>
                <a:cs typeface="Consolas"/>
                <a:sym typeface="Consolas"/>
              </a:defRPr>
            </a:pPr>
            <a:r>
              <a:rPr sz="1400" dirty="0">
                <a:solidFill>
                  <a:schemeClr val="accent2">
                    <a:alpha val="25000"/>
                  </a:schemeClr>
                </a:solidFill>
                <a:latin typeface="JetBrains Mono" panose="020B0509020102050004" pitchFamily="49" charset="0"/>
              </a:rPr>
              <a:t>void</a:t>
            </a:r>
            <a:r>
              <a:rPr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ea typeface="+mn-ea"/>
                <a:cs typeface="+mn-cs"/>
                <a:sym typeface="Helvetica"/>
              </a:rPr>
              <a:t>box_filter_3x3</a:t>
            </a:r>
            <a:r>
              <a:rPr sz="1400" dirty="0">
                <a:solidFill>
                  <a:schemeClr val="bg1">
                    <a:alpha val="25000"/>
                  </a:schemeClr>
                </a:solidFill>
                <a:latin typeface="JetBrains Mono" panose="020B0509020102050004" pitchFamily="49" charset="0"/>
              </a:rPr>
              <a:t>(</a:t>
            </a:r>
            <a:r>
              <a:rPr sz="1400" dirty="0">
                <a:solidFill>
                  <a:schemeClr val="accent2">
                    <a:alpha val="25000"/>
                  </a:schemeClr>
                </a:solidFill>
                <a:latin typeface="JetBrains Mono" panose="020B0509020102050004" pitchFamily="49" charset="0"/>
              </a:rPr>
              <a:t>const</a:t>
            </a:r>
            <a:r>
              <a:rPr sz="1400" dirty="0">
                <a:solidFill>
                  <a:schemeClr val="bg1">
                    <a:alpha val="25000"/>
                  </a:schemeClr>
                </a:solidFill>
                <a:latin typeface="JetBrains Mono" panose="020B0509020102050004" pitchFamily="49" charset="0"/>
              </a:rPr>
              <a:t> </a:t>
            </a:r>
            <a:r>
              <a:rPr sz="1400" dirty="0">
                <a:solidFill>
                  <a:schemeClr val="accent2">
                    <a:alpha val="25000"/>
                  </a:schemeClr>
                </a:solidFill>
                <a:latin typeface="JetBrains Mono" panose="020B0509020102050004" pitchFamily="49" charset="0"/>
              </a:rPr>
              <a:t>Image</a:t>
            </a:r>
            <a:r>
              <a:rPr sz="1400" dirty="0">
                <a:solidFill>
                  <a:schemeClr val="bg1">
                    <a:alpha val="25000"/>
                  </a:schemeClr>
                </a:solidFill>
                <a:latin typeface="JetBrains Mono" panose="020B0509020102050004" pitchFamily="49" charset="0"/>
              </a:rPr>
              <a:t> &amp;in, </a:t>
            </a:r>
            <a:r>
              <a:rPr sz="1400" dirty="0">
                <a:solidFill>
                  <a:schemeClr val="accent2">
                    <a:alpha val="25000"/>
                  </a:schemeClr>
                </a:solidFill>
                <a:latin typeface="JetBrains Mono" panose="020B0509020102050004" pitchFamily="49" charset="0"/>
              </a:rPr>
              <a:t>Image</a:t>
            </a:r>
            <a:r>
              <a:rPr sz="1400" dirty="0">
                <a:solidFill>
                  <a:schemeClr val="bg1">
                    <a:alpha val="25000"/>
                  </a:schemeClr>
                </a:solidFill>
                <a:latin typeface="JetBrains Mono" panose="020B0509020102050004" pitchFamily="49" charset="0"/>
              </a:rPr>
              <a:t> &amp;</a:t>
            </a:r>
            <a:r>
              <a:rPr sz="1400" dirty="0" err="1">
                <a:solidFill>
                  <a:schemeClr val="bg1">
                    <a:alpha val="25000"/>
                  </a:schemeClr>
                </a:solidFill>
                <a:latin typeface="JetBrains Mono" panose="020B0509020102050004" pitchFamily="49" charset="0"/>
              </a:rPr>
              <a:t>blury</a:t>
            </a:r>
            <a:r>
              <a:rPr sz="1400" dirty="0">
                <a:solidFill>
                  <a:schemeClr val="bg1">
                    <a:alpha val="25000"/>
                  </a:schemeClr>
                </a:solidFill>
                <a:latin typeface="JetBrains Mono" panose="020B0509020102050004" pitchFamily="49" charset="0"/>
              </a:rPr>
              <a:t>) {</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one_third</a:t>
            </a:r>
            <a:r>
              <a:rPr sz="1400" dirty="0">
                <a:solidFill>
                  <a:schemeClr val="bg1">
                    <a:alpha val="25000"/>
                  </a:schemeClr>
                </a:solidFill>
                <a:latin typeface="JetBrains Mono" panose="020B0509020102050004" pitchFamily="49" charset="0"/>
              </a:rPr>
              <a:t> = _mm_set1_epi16(</a:t>
            </a:r>
            <a:r>
              <a:rPr sz="1400" dirty="0">
                <a:solidFill>
                  <a:schemeClr val="accent5">
                    <a:alpha val="25000"/>
                  </a:schemeClr>
                </a:solidFill>
                <a:latin typeface="JetBrains Mono" panose="020B0509020102050004" pitchFamily="49" charset="0"/>
                <a:ea typeface="+mn-ea"/>
                <a:cs typeface="+mn-cs"/>
                <a:sym typeface="Helvetica"/>
              </a:rPr>
              <a:t>21846</a:t>
            </a:r>
            <a:r>
              <a:rPr sz="1400" dirty="0">
                <a:solidFill>
                  <a:schemeClr val="bg1">
                    <a:alpha val="25000"/>
                  </a:schemeClr>
                </a:solidFill>
                <a:latin typeface="JetBrains Mono" panose="020B0509020102050004" pitchFamily="49" charset="0"/>
              </a:rPr>
              <a:t>);</a:t>
            </a:r>
          </a:p>
          <a:p>
            <a:pPr algn="l" defTabSz="457200">
              <a:lnSpc>
                <a:spcPct val="100000"/>
              </a:lnSpc>
              <a:tabLst/>
              <a:defRPr sz="2000">
                <a:latin typeface="Consolas"/>
                <a:ea typeface="Consolas"/>
                <a:cs typeface="Consolas"/>
                <a:sym typeface="Consolas"/>
              </a:defRPr>
            </a:pPr>
            <a:endParaRPr lang="en-US" sz="1400" dirty="0">
              <a:solidFill>
                <a:schemeClr val="accent6">
                  <a:alpha val="25000"/>
                </a:schemeClr>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 a, b, c, sum, avg;</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accent2">
                    <a:alpha val="25000"/>
                  </a:schemeClr>
                </a:solidFill>
                <a:latin typeface="JetBrains Mono" panose="020B0509020102050004" pitchFamily="49" charset="0"/>
                <a:ea typeface="+mn-ea"/>
                <a:cs typeface="+mn-cs"/>
                <a:sym typeface="Helvetica"/>
              </a:rPr>
            </a:br>
            <a:br>
              <a:rPr lang="en-US" sz="1400" dirty="0">
                <a:solidFill>
                  <a:schemeClr val="accent2">
                    <a:alpha val="25000"/>
                  </a:schemeClr>
                </a:solidFill>
                <a:latin typeface="JetBrains Mono" panose="020B0509020102050004" pitchFamily="49" charset="0"/>
                <a:ea typeface="+mn-ea"/>
                <a:cs typeface="+mn-cs"/>
                <a:sym typeface="Helvetica"/>
              </a:rPr>
            </a:br>
            <a:r>
              <a:rPr lang="en-US" sz="1400" dirty="0">
                <a:solidFill>
                  <a:schemeClr val="accent2">
                    <a:alpha val="25000"/>
                  </a:schemeClr>
                </a:solidFill>
                <a:latin typeface="JetBrains Mono" panose="020B0509020102050004" pitchFamily="49" charset="0"/>
                <a:ea typeface="+mn-ea"/>
                <a:cs typeface="+mn-cs"/>
                <a:sym typeface="Helvetica"/>
              </a:rPr>
              <a:t>      </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 = </a:t>
            </a:r>
            <a:r>
              <a:rPr sz="1400" dirty="0" err="1">
                <a:solidFill>
                  <a:schemeClr val="bg1">
                    <a:alpha val="25000"/>
                  </a:schemeClr>
                </a:solidFill>
                <a:latin typeface="JetBrains Mono" panose="020B0509020102050004" pitchFamily="49" charset="0"/>
                <a:ea typeface="+mn-ea"/>
                <a:cs typeface="+mn-cs"/>
                <a:sym typeface="Helvetica"/>
              </a:rPr>
              <a:t>blurx</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a = _mm_loadu_si128((</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*)(inPtr-</a:t>
            </a:r>
            <a:r>
              <a:rPr sz="1400" dirty="0">
                <a:solidFill>
                  <a:schemeClr val="accent5">
                    <a:alpha val="25000"/>
                  </a:schemeClr>
                </a:solidFill>
                <a:latin typeface="JetBrains Mono" panose="020B0509020102050004" pitchFamily="49" charset="0"/>
                <a:ea typeface="+mn-ea"/>
                <a:cs typeface="+mn-cs"/>
                <a:sym typeface="Helvetica"/>
              </a:rPr>
              <a:t>1</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b = _mm_loadu_si128((</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*)(inPtr+</a:t>
            </a:r>
            <a:r>
              <a:rPr sz="1400" dirty="0">
                <a:solidFill>
                  <a:schemeClr val="accent5">
                    <a:alpha val="25000"/>
                  </a:schemeClr>
                </a:solidFill>
                <a:latin typeface="JetBrains Mono" panose="020B0509020102050004" pitchFamily="49" charset="0"/>
                <a:ea typeface="+mn-ea"/>
                <a:cs typeface="+mn-cs"/>
                <a:sym typeface="Helvetica"/>
              </a:rPr>
              <a:t>1</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c = _mm_load_si128((</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a:t>
            </a:r>
            <a:r>
              <a:rPr sz="1400" dirty="0" err="1">
                <a:solidFill>
                  <a:schemeClr val="bg1">
                    <a:alpha val="25000"/>
                  </a:schemeClr>
                </a:solidFill>
                <a:latin typeface="JetBrains Mono" panose="020B0509020102050004" pitchFamily="49" charset="0"/>
              </a:rPr>
              <a:t>inPtr</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br>
              <a:rPr lang="en-US" sz="1400" dirty="0">
                <a:solidFill>
                  <a:schemeClr val="bg1">
                    <a:alpha val="25000"/>
                  </a:schemeClr>
                </a:solidFill>
                <a:latin typeface="JetBrains Mono" panose="020B0509020102050004" pitchFamily="49" charset="0"/>
              </a:rPr>
            </a:br>
            <a:endParaRPr sz="1400" dirty="0">
              <a:solidFill>
                <a:schemeClr val="bg1">
                  <a:alpha val="25000"/>
                </a:schemeClr>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_mm_store_si128(</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 avg);</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inPtr</a:t>
            </a:r>
            <a:r>
              <a:rPr sz="1400" dirty="0">
                <a:solidFill>
                  <a:schemeClr val="bg1">
                    <a:alpha val="25000"/>
                  </a:schemeClr>
                </a:solidFill>
                <a:latin typeface="JetBrains Mono" panose="020B0509020102050004" pitchFamily="49" charset="0"/>
              </a:rPr>
              <a:t> += </a:t>
            </a:r>
            <a:r>
              <a:rPr sz="1400" dirty="0">
                <a:solidFill>
                  <a:schemeClr val="accent5">
                    <a:alpha val="25000"/>
                  </a:schemeClr>
                </a:solidFill>
                <a:latin typeface="JetBrains Mono" panose="020B0509020102050004" pitchFamily="49" charset="0"/>
                <a:ea typeface="+mn-ea"/>
                <a:cs typeface="+mn-cs"/>
                <a:sym typeface="Helvetica"/>
              </a:rPr>
              <a:t>8</a:t>
            </a:r>
            <a:r>
              <a:rPr sz="1400" dirty="0">
                <a:solidFill>
                  <a:schemeClr val="bg1">
                    <a:alpha val="25000"/>
                  </a:schemeClr>
                </a:solidFill>
                <a:latin typeface="JetBrains Mono" panose="020B0509020102050004" pitchFamily="49" charset="0"/>
              </a:rPr>
              <a:t>;</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 = </a:t>
            </a:r>
            <a:r>
              <a:rPr sz="1400" dirty="0" err="1">
                <a:solidFill>
                  <a:schemeClr val="bg1">
                    <a:alpha val="25000"/>
                  </a:schemeClr>
                </a:solidFill>
                <a:latin typeface="JetBrains Mono" panose="020B0509020102050004" pitchFamily="49" charset="0"/>
              </a:rPr>
              <a:t>blurx</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a = _mm_load_si128(</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2</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256</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8</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b = _mm_load_si128(blurxPtr+</a:t>
            </a:r>
            <a:r>
              <a:rPr sz="1400" dirty="0">
                <a:solidFill>
                  <a:schemeClr val="accent5">
                    <a:alpha val="25000"/>
                  </a:schemeClr>
                </a:solidFill>
                <a:latin typeface="JetBrains Mono" panose="020B0509020102050004" pitchFamily="49" charset="0"/>
                <a:ea typeface="+mn-ea"/>
                <a:cs typeface="+mn-cs"/>
                <a:sym typeface="Helvetica"/>
              </a:rPr>
              <a:t>256</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8</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c = _mm_load_si128(</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br>
              <a:rPr lang="en-US" sz="1400" dirty="0">
                <a:solidFill>
                  <a:schemeClr val="bg1">
                    <a:alpha val="25000"/>
                  </a:schemeClr>
                </a:solidFill>
                <a:latin typeface="JetBrains Mono" panose="020B0509020102050004" pitchFamily="49" charset="0"/>
              </a:rPr>
            </a:br>
            <a:endParaRPr lang="en-US" sz="1400" dirty="0">
              <a:solidFill>
                <a:schemeClr val="bg1">
                  <a:alpha val="25000"/>
                </a:schemeClr>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_mm_store_si128(</a:t>
            </a:r>
            <a:r>
              <a:rPr lang="en-US" sz="1400" dirty="0" err="1">
                <a:solidFill>
                  <a:schemeClr val="bg1">
                    <a:alpha val="25000"/>
                  </a:schemeClr>
                </a:solidFill>
                <a:latin typeface="JetBrains Mono" panose="020B0509020102050004" pitchFamily="49" charset="0"/>
              </a:rPr>
              <a:t>outPtr</a:t>
            </a:r>
            <a:r>
              <a:rPr lang="en-US" sz="1400" dirty="0">
                <a:solidFill>
                  <a:schemeClr val="bg1">
                    <a:alpha val="25000"/>
                  </a:schemeClr>
                </a:solidFill>
                <a:latin typeface="JetBrains Mono" panose="020B0509020102050004" pitchFamily="49" charset="0"/>
              </a:rPr>
              <a:t>++, avg); }}}}}</a:t>
            </a:r>
          </a:p>
        </p:txBody>
      </p:sp>
      <p:sp>
        <p:nvSpPr>
          <p:cNvPr id="20" name="TextBox 19">
            <a:extLst>
              <a:ext uri="{FF2B5EF4-FFF2-40B4-BE49-F238E27FC236}">
                <a16:creationId xmlns:a16="http://schemas.microsoft.com/office/drawing/2014/main" id="{28FB610D-DF21-4FE2-AF1B-82B035B34125}"/>
              </a:ext>
            </a:extLst>
          </p:cNvPr>
          <p:cNvSpPr txBox="1"/>
          <p:nvPr/>
        </p:nvSpPr>
        <p:spPr>
          <a:xfrm>
            <a:off x="1263444" y="828969"/>
            <a:ext cx="4572000" cy="307777"/>
          </a:xfrm>
          <a:prstGeom prst="rect">
            <a:avLst/>
          </a:prstGeom>
          <a:noFill/>
        </p:spPr>
        <p:txBody>
          <a:bodyPr wrap="square">
            <a:spAutoFit/>
          </a:bodyPr>
          <a:lstStyle/>
          <a:p>
            <a:r>
              <a:rPr lang="en-US" sz="1400" dirty="0">
                <a:solidFill>
                  <a:srgbClr val="E41ACC"/>
                </a:solidFill>
                <a:latin typeface="JetBrains Mono" panose="020B0509020102050004" pitchFamily="49" charset="0"/>
              </a:rPr>
              <a:t>#pragma </a:t>
            </a:r>
            <a:r>
              <a:rPr lang="en-US" sz="1400" dirty="0" err="1">
                <a:solidFill>
                  <a:srgbClr val="E41ACC"/>
                </a:solidFill>
                <a:latin typeface="JetBrains Mono" panose="020B0509020102050004" pitchFamily="49" charset="0"/>
              </a:rPr>
              <a:t>omp</a:t>
            </a:r>
            <a:r>
              <a:rPr lang="en-US" sz="1400" dirty="0">
                <a:solidFill>
                  <a:srgbClr val="E41ACC"/>
                </a:solidFill>
                <a:latin typeface="JetBrains Mono" panose="020B0509020102050004" pitchFamily="49" charset="0"/>
              </a:rPr>
              <a:t> parallel for</a:t>
            </a:r>
            <a:endParaRPr lang="en-US" sz="1400" dirty="0">
              <a:solidFill>
                <a:srgbClr val="E41ACC"/>
              </a:solidFill>
            </a:endParaRPr>
          </a:p>
        </p:txBody>
      </p:sp>
      <p:sp>
        <p:nvSpPr>
          <p:cNvPr id="24" name="TextBox 23">
            <a:extLst>
              <a:ext uri="{FF2B5EF4-FFF2-40B4-BE49-F238E27FC236}">
                <a16:creationId xmlns:a16="http://schemas.microsoft.com/office/drawing/2014/main" id="{D4EEF4C8-86FC-4103-9941-5006B301EE62}"/>
              </a:ext>
            </a:extLst>
          </p:cNvPr>
          <p:cNvSpPr txBox="1"/>
          <p:nvPr/>
        </p:nvSpPr>
        <p:spPr>
          <a:xfrm>
            <a:off x="2131698" y="3371771"/>
            <a:ext cx="5663381"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sum = _mm_add_epi16(_mm_add_epi16(a, b), c);</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avg = _mm_mulhi_epi16(sum, </a:t>
            </a:r>
            <a:r>
              <a:rPr lang="en-US" sz="1400" dirty="0" err="1">
                <a:solidFill>
                  <a:schemeClr val="bg1"/>
                </a:solidFill>
                <a:latin typeface="JetBrains Mono" panose="020B0509020102050004" pitchFamily="49" charset="0"/>
              </a:rPr>
              <a:t>one_third</a:t>
            </a:r>
            <a:r>
              <a:rPr lang="en-US" sz="1400" dirty="0">
                <a:solidFill>
                  <a:schemeClr val="bg1"/>
                </a:solidFill>
                <a:latin typeface="JetBrains Mono" panose="020B0509020102050004" pitchFamily="49" charset="0"/>
              </a:rPr>
              <a:t>);</a:t>
            </a:r>
            <a:endParaRPr lang="en-US" sz="1400" dirty="0"/>
          </a:p>
        </p:txBody>
      </p:sp>
      <p:sp>
        <p:nvSpPr>
          <p:cNvPr id="26" name="TextBox 25">
            <a:extLst>
              <a:ext uri="{FF2B5EF4-FFF2-40B4-BE49-F238E27FC236}">
                <a16:creationId xmlns:a16="http://schemas.microsoft.com/office/drawing/2014/main" id="{A87BF365-632E-4178-B8C9-EB67F3411CA6}"/>
              </a:ext>
            </a:extLst>
          </p:cNvPr>
          <p:cNvSpPr txBox="1"/>
          <p:nvPr/>
        </p:nvSpPr>
        <p:spPr>
          <a:xfrm>
            <a:off x="2131698" y="5738335"/>
            <a:ext cx="4908199"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sum = _mm_add_epi16(_mm_add_epi16(a, b), c);</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avg = _mm_mulhi_epi16(sum, </a:t>
            </a:r>
            <a:r>
              <a:rPr lang="en-US" sz="1400" dirty="0" err="1">
                <a:solidFill>
                  <a:schemeClr val="bg1"/>
                </a:solidFill>
                <a:latin typeface="JetBrains Mono" panose="020B0509020102050004" pitchFamily="49" charset="0"/>
              </a:rPr>
              <a:t>one_third</a:t>
            </a:r>
            <a:r>
              <a:rPr lang="en-US" sz="1400" dirty="0">
                <a:solidFill>
                  <a:schemeClr val="bg1"/>
                </a:solidFill>
                <a:latin typeface="JetBrains Mono" panose="020B0509020102050004" pitchFamily="49" charset="0"/>
              </a:rPr>
              <a:t>);</a:t>
            </a:r>
            <a:endParaRPr lang="en-US" sz="1400" dirty="0"/>
          </a:p>
        </p:txBody>
      </p:sp>
      <p:sp>
        <p:nvSpPr>
          <p:cNvPr id="28" name="TextBox 27">
            <a:extLst>
              <a:ext uri="{FF2B5EF4-FFF2-40B4-BE49-F238E27FC236}">
                <a16:creationId xmlns:a16="http://schemas.microsoft.com/office/drawing/2014/main" id="{9EC642AD-9475-488E-837A-4DEB48B54129}"/>
              </a:ext>
            </a:extLst>
          </p:cNvPr>
          <p:cNvSpPr txBox="1"/>
          <p:nvPr/>
        </p:nvSpPr>
        <p:spPr>
          <a:xfrm>
            <a:off x="1263444" y="1054089"/>
            <a:ext cx="6071419" cy="307777"/>
          </a:xfrm>
          <a:prstGeom prst="rect">
            <a:avLst/>
          </a:prstGeom>
          <a:noFill/>
        </p:spPr>
        <p:txBody>
          <a:bodyPr wrap="square">
            <a:spAutoFit/>
          </a:bodyPr>
          <a:lstStyle/>
          <a:p>
            <a:r>
              <a:rPr lang="en-US" sz="1400" dirty="0">
                <a:solidFill>
                  <a:schemeClr val="accent2">
                    <a:alpha val="25000"/>
                  </a:schemeClr>
                </a:solidFill>
                <a:latin typeface="JetBrains Mono" panose="020B0509020102050004" pitchFamily="49" charset="0"/>
                <a:ea typeface="+mn-ea"/>
                <a:cs typeface="+mn-cs"/>
                <a:sym typeface="Helvetica"/>
              </a:rPr>
              <a:t>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yTile</a:t>
            </a:r>
            <a:r>
              <a:rPr lang="en-US" sz="1400" dirty="0">
                <a:solidFill>
                  <a:schemeClr val="bg1">
                    <a:alpha val="25000"/>
                  </a:schemeClr>
                </a:solidFill>
                <a:latin typeface="JetBrains Mono" panose="020B0509020102050004" pitchFamily="49" charset="0"/>
              </a:rPr>
              <a:t> = </a:t>
            </a:r>
            <a:r>
              <a:rPr lang="en-US" sz="1400" dirty="0">
                <a:solidFill>
                  <a:schemeClr val="bg1">
                    <a:alpha val="25000"/>
                  </a:schemeClr>
                </a:solidFill>
                <a:latin typeface="JetBrains Mono" panose="020B0509020102050004" pitchFamily="49" charset="0"/>
                <a:ea typeface="+mn-ea"/>
                <a:cs typeface="+mn-cs"/>
                <a:sym typeface="Helvetica"/>
              </a:rPr>
              <a:t>0</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yTile</a:t>
            </a:r>
            <a:r>
              <a:rPr lang="en-US" sz="1400" dirty="0">
                <a:solidFill>
                  <a:schemeClr val="bg1">
                    <a:alpha val="25000"/>
                  </a:schemeClr>
                </a:solidFill>
                <a:latin typeface="JetBrains Mono" panose="020B0509020102050004" pitchFamily="49" charset="0"/>
              </a:rPr>
              <a:t> &lt; </a:t>
            </a:r>
            <a:r>
              <a:rPr lang="en-US" sz="1400" dirty="0" err="1">
                <a:solidFill>
                  <a:schemeClr val="bg1">
                    <a:alpha val="25000"/>
                  </a:schemeClr>
                </a:solidFill>
                <a:latin typeface="JetBrains Mono" panose="020B0509020102050004" pitchFamily="49" charset="0"/>
              </a:rPr>
              <a:t>in.</a:t>
            </a:r>
            <a:r>
              <a:rPr lang="en-US" sz="1400" dirty="0" err="1">
                <a:solidFill>
                  <a:schemeClr val="bg1">
                    <a:alpha val="25000"/>
                  </a:schemeClr>
                </a:solidFill>
                <a:latin typeface="JetBrains Mono" panose="020B0509020102050004" pitchFamily="49" charset="0"/>
                <a:ea typeface="+mn-ea"/>
                <a:cs typeface="+mn-cs"/>
                <a:sym typeface="Helvetica"/>
              </a:rPr>
              <a:t>height</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yTile</a:t>
            </a:r>
            <a:r>
              <a:rPr lang="en-US" sz="1400" dirty="0">
                <a:solidFill>
                  <a:schemeClr val="bg1">
                    <a:alpha val="25000"/>
                  </a:schemeClr>
                </a:solidFill>
                <a:latin typeface="JetBrains Mono" panose="020B0509020102050004" pitchFamily="49" charset="0"/>
              </a:rPr>
              <a:t> += </a:t>
            </a:r>
            <a:r>
              <a:rPr lang="en-US" sz="1400" dirty="0">
                <a:solidFill>
                  <a:schemeClr val="accent5">
                    <a:alpha val="25000"/>
                  </a:schemeClr>
                </a:solidFill>
                <a:latin typeface="JetBrains Mono" panose="020B0509020102050004" pitchFamily="49" charset="0"/>
                <a:ea typeface="+mn-ea"/>
                <a:cs typeface="+mn-cs"/>
                <a:sym typeface="Helvetica"/>
              </a:rPr>
              <a:t>32</a:t>
            </a:r>
            <a:r>
              <a:rPr lang="en-US" sz="1400" dirty="0">
                <a:solidFill>
                  <a:schemeClr val="bg1">
                    <a:alpha val="25000"/>
                  </a:schemeClr>
                </a:solidFill>
                <a:latin typeface="JetBrains Mono" panose="020B0509020102050004" pitchFamily="49" charset="0"/>
              </a:rPr>
              <a:t>) {</a:t>
            </a:r>
            <a:endParaRPr lang="en-US" sz="1400" dirty="0">
              <a:solidFill>
                <a:schemeClr val="bg1">
                  <a:alpha val="25000"/>
                </a:schemeClr>
              </a:solidFill>
            </a:endParaRPr>
          </a:p>
        </p:txBody>
      </p:sp>
      <p:sp>
        <p:nvSpPr>
          <p:cNvPr id="30" name="TextBox 29">
            <a:extLst>
              <a:ext uri="{FF2B5EF4-FFF2-40B4-BE49-F238E27FC236}">
                <a16:creationId xmlns:a16="http://schemas.microsoft.com/office/drawing/2014/main" id="{DCED986A-D142-4597-A3ED-6552F70BE280}"/>
              </a:ext>
            </a:extLst>
          </p:cNvPr>
          <p:cNvSpPr txBox="1"/>
          <p:nvPr/>
        </p:nvSpPr>
        <p:spPr>
          <a:xfrm>
            <a:off x="1499419" y="1451470"/>
            <a:ext cx="6489291"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ea typeface="+mn-ea"/>
                <a:cs typeface="+mn-cs"/>
                <a:sym typeface="Helvetica"/>
              </a:rPr>
              <a:t>__m128i</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ea typeface="+mn-ea"/>
                <a:cs typeface="+mn-cs"/>
                <a:sym typeface="Helvetica"/>
              </a:rPr>
              <a:t>blurx</a:t>
            </a:r>
            <a:r>
              <a:rPr lang="en-US" sz="1400" dirty="0">
                <a:solidFill>
                  <a:schemeClr val="bg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ea typeface="+mn-ea"/>
                <a:cs typeface="+mn-cs"/>
                <a:sym typeface="Helvetica"/>
              </a:rPr>
              <a:t>256</a:t>
            </a:r>
            <a:r>
              <a:rPr lang="en-US" sz="1400" dirty="0">
                <a:solidFill>
                  <a:schemeClr val="bg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ea typeface="+mn-ea"/>
                <a:cs typeface="+mn-cs"/>
                <a:sym typeface="Helvetica"/>
              </a:rPr>
              <a:t>8</a:t>
            </a:r>
            <a:r>
              <a:rPr lang="en-US" sz="1400" dirty="0">
                <a:solidFill>
                  <a:schemeClr val="bg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ea typeface="+mn-ea"/>
                <a:cs typeface="+mn-cs"/>
                <a:sym typeface="Helvetica"/>
              </a:rPr>
              <a:t>32</a:t>
            </a:r>
            <a:r>
              <a:rPr lang="en-US" sz="1400" dirty="0">
                <a:solidFill>
                  <a:schemeClr val="bg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ea typeface="+mn-ea"/>
                <a:cs typeface="+mn-cs"/>
                <a:sym typeface="Helvetica"/>
              </a:rPr>
              <a:t>2</a:t>
            </a:r>
            <a:r>
              <a:rPr lang="en-US" sz="1400" dirty="0">
                <a:solidFill>
                  <a:schemeClr val="bg1">
                    <a:alpha val="25000"/>
                  </a:schemeClr>
                </a:solidFill>
                <a:latin typeface="JetBrains Mono" panose="020B0509020102050004" pitchFamily="49" charset="0"/>
              </a:rPr>
              <a:t>)]; </a:t>
            </a:r>
            <a:r>
              <a:rPr lang="en-US" sz="1400" dirty="0">
                <a:solidFill>
                  <a:schemeClr val="accent6">
                    <a:alpha val="25000"/>
                  </a:schemeClr>
                </a:solidFill>
                <a:latin typeface="JetBrains Mono" panose="020B0509020102050004" pitchFamily="49" charset="0"/>
              </a:rPr>
              <a:t>// allocate tile </a:t>
            </a:r>
            <a:r>
              <a:rPr lang="en-US" sz="1400" dirty="0" err="1">
                <a:solidFill>
                  <a:schemeClr val="accent6">
                    <a:alpha val="25000"/>
                  </a:schemeClr>
                </a:solidFill>
                <a:latin typeface="JetBrains Mono" panose="020B0509020102050004" pitchFamily="49" charset="0"/>
              </a:rPr>
              <a:t>blurx</a:t>
            </a:r>
            <a:r>
              <a:rPr lang="en-US" sz="1400" dirty="0">
                <a:solidFill>
                  <a:schemeClr val="accent6">
                    <a:alpha val="25000"/>
                  </a:schemeClr>
                </a:solidFill>
                <a:latin typeface="JetBrains Mono" panose="020B0509020102050004" pitchFamily="49" charset="0"/>
              </a:rPr>
              <a:t> array</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ea typeface="+mn-ea"/>
                <a:cs typeface="+mn-cs"/>
                <a:sym typeface="Helvetica"/>
              </a:rPr>
              <a:t>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xTile</a:t>
            </a:r>
            <a:r>
              <a:rPr lang="en-US" sz="1400" dirty="0">
                <a:solidFill>
                  <a:schemeClr val="bg1">
                    <a:alpha val="25000"/>
                  </a:schemeClr>
                </a:solidFill>
                <a:latin typeface="JetBrains Mono" panose="020B0509020102050004" pitchFamily="49" charset="0"/>
              </a:rPr>
              <a:t> = </a:t>
            </a:r>
            <a:r>
              <a:rPr lang="en-US" sz="1400" dirty="0">
                <a:solidFill>
                  <a:schemeClr val="bg1">
                    <a:alpha val="25000"/>
                  </a:schemeClr>
                </a:solidFill>
                <a:latin typeface="JetBrains Mono" panose="020B0509020102050004" pitchFamily="49" charset="0"/>
                <a:ea typeface="+mn-ea"/>
                <a:cs typeface="+mn-cs"/>
                <a:sym typeface="Helvetica"/>
              </a:rPr>
              <a:t>0</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xTile</a:t>
            </a:r>
            <a:r>
              <a:rPr lang="en-US" sz="1400" dirty="0">
                <a:solidFill>
                  <a:schemeClr val="bg1">
                    <a:alpha val="25000"/>
                  </a:schemeClr>
                </a:solidFill>
                <a:latin typeface="JetBrains Mono" panose="020B0509020102050004" pitchFamily="49" charset="0"/>
              </a:rPr>
              <a:t> &lt; </a:t>
            </a:r>
            <a:r>
              <a:rPr lang="en-US" sz="1400" dirty="0" err="1">
                <a:solidFill>
                  <a:schemeClr val="bg1">
                    <a:alpha val="25000"/>
                  </a:schemeClr>
                </a:solidFill>
                <a:latin typeface="JetBrains Mono" panose="020B0509020102050004" pitchFamily="49" charset="0"/>
              </a:rPr>
              <a:t>in.</a:t>
            </a:r>
            <a:r>
              <a:rPr lang="en-US" sz="1400" dirty="0" err="1">
                <a:solidFill>
                  <a:schemeClr val="bg1">
                    <a:alpha val="25000"/>
                  </a:schemeClr>
                </a:solidFill>
                <a:latin typeface="JetBrains Mono" panose="020B0509020102050004" pitchFamily="49" charset="0"/>
                <a:ea typeface="+mn-ea"/>
                <a:cs typeface="+mn-cs"/>
                <a:sym typeface="Helvetica"/>
              </a:rPr>
              <a:t>width</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xTile</a:t>
            </a:r>
            <a:r>
              <a:rPr lang="en-US" sz="1400" dirty="0">
                <a:solidFill>
                  <a:schemeClr val="bg1">
                    <a:alpha val="25000"/>
                  </a:schemeClr>
                </a:solidFill>
                <a:latin typeface="JetBrains Mono" panose="020B0509020102050004" pitchFamily="49" charset="0"/>
              </a:rPr>
              <a:t> += </a:t>
            </a:r>
            <a:r>
              <a:rPr lang="en-US" sz="1400" dirty="0">
                <a:solidFill>
                  <a:schemeClr val="accent5">
                    <a:alpha val="25000"/>
                  </a:schemeClr>
                </a:solidFill>
                <a:latin typeface="JetBrains Mono" panose="020B0509020102050004" pitchFamily="49" charset="0"/>
                <a:ea typeface="+mn-ea"/>
                <a:cs typeface="+mn-cs"/>
                <a:sym typeface="Helvetica"/>
              </a:rPr>
              <a:t>256</a:t>
            </a:r>
            <a:r>
              <a:rPr lang="en-US" sz="1400" dirty="0">
                <a:solidFill>
                  <a:schemeClr val="bg1">
                    <a:alpha val="25000"/>
                  </a:schemeClr>
                </a:solidFill>
                <a:latin typeface="JetBrains Mono" panose="020B0509020102050004" pitchFamily="49" charset="0"/>
              </a:rPr>
              <a:t>) {</a:t>
            </a:r>
            <a:endParaRPr lang="en-US" sz="1400" dirty="0">
              <a:solidFill>
                <a:schemeClr val="bg1">
                  <a:alpha val="25000"/>
                </a:schemeClr>
              </a:solidFill>
            </a:endParaRPr>
          </a:p>
        </p:txBody>
      </p:sp>
      <p:sp>
        <p:nvSpPr>
          <p:cNvPr id="32" name="TextBox 31">
            <a:extLst>
              <a:ext uri="{FF2B5EF4-FFF2-40B4-BE49-F238E27FC236}">
                <a16:creationId xmlns:a16="http://schemas.microsoft.com/office/drawing/2014/main" id="{E5A241A3-D94D-46DC-A761-3BFDA65352EB}"/>
              </a:ext>
            </a:extLst>
          </p:cNvPr>
          <p:cNvSpPr txBox="1"/>
          <p:nvPr/>
        </p:nvSpPr>
        <p:spPr>
          <a:xfrm>
            <a:off x="1700030" y="2105655"/>
            <a:ext cx="6337842" cy="738664"/>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ea typeface="+mn-ea"/>
                <a:cs typeface="+mn-cs"/>
                <a:sym typeface="Helvetica"/>
              </a:rPr>
              <a:t>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y = -</a:t>
            </a:r>
            <a:r>
              <a:rPr lang="en-US" sz="1400" dirty="0">
                <a:solidFill>
                  <a:schemeClr val="bg1">
                    <a:alpha val="25000"/>
                  </a:schemeClr>
                </a:solidFill>
                <a:latin typeface="JetBrains Mono" panose="020B0509020102050004" pitchFamily="49" charset="0"/>
                <a:ea typeface="+mn-ea"/>
                <a:cs typeface="+mn-cs"/>
                <a:sym typeface="Helvetica"/>
              </a:rPr>
              <a:t>1</a:t>
            </a:r>
            <a:r>
              <a:rPr lang="en-US" sz="1400" dirty="0">
                <a:solidFill>
                  <a:schemeClr val="bg1">
                    <a:alpha val="25000"/>
                  </a:schemeClr>
                </a:solidFill>
                <a:latin typeface="JetBrains Mono" panose="020B0509020102050004" pitchFamily="49" charset="0"/>
              </a:rPr>
              <a:t>; y &lt; </a:t>
            </a:r>
            <a:r>
              <a:rPr lang="en-US" sz="1400" dirty="0">
                <a:solidFill>
                  <a:schemeClr val="accent5">
                    <a:alpha val="25000"/>
                  </a:schemeClr>
                </a:solidFill>
                <a:latin typeface="JetBrains Mono" panose="020B0509020102050004" pitchFamily="49" charset="0"/>
                <a:ea typeface="+mn-ea"/>
                <a:cs typeface="+mn-cs"/>
                <a:sym typeface="Helvetica"/>
              </a:rPr>
              <a:t>32</a:t>
            </a:r>
            <a:r>
              <a:rPr lang="en-US" sz="1400" dirty="0">
                <a:solidFill>
                  <a:schemeClr val="bg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ea typeface="+mn-ea"/>
                <a:cs typeface="+mn-cs"/>
                <a:sym typeface="Helvetica"/>
              </a:rPr>
              <a:t>1</a:t>
            </a:r>
            <a:r>
              <a:rPr lang="en-US" sz="1400" dirty="0">
                <a:solidFill>
                  <a:schemeClr val="bg1">
                    <a:alpha val="25000"/>
                  </a:schemeClr>
                </a:solidFill>
                <a:latin typeface="JetBrains Mono" panose="020B0509020102050004" pitchFamily="49" charset="0"/>
              </a:rPr>
              <a:t>; y++) {</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rPr>
              <a:t>  const</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uint16</a:t>
            </a:r>
            <a:r>
              <a:rPr lang="en-US" sz="1400" dirty="0">
                <a:solidFill>
                  <a:schemeClr val="bg1">
                    <a:alpha val="25000"/>
                  </a:schemeClr>
                </a:solidFill>
                <a:latin typeface="JetBrains Mono" panose="020B0509020102050004" pitchFamily="49" charset="0"/>
              </a:rPr>
              <a:t>_t *</a:t>
            </a:r>
            <a:r>
              <a:rPr lang="en-US" sz="1400" dirty="0" err="1">
                <a:solidFill>
                  <a:schemeClr val="bg1">
                    <a:alpha val="25000"/>
                  </a:schemeClr>
                </a:solidFill>
                <a:latin typeface="JetBrains Mono" panose="020B0509020102050004" pitchFamily="49" charset="0"/>
              </a:rPr>
              <a:t>inPtr</a:t>
            </a:r>
            <a:r>
              <a:rPr lang="en-US" sz="1400" dirty="0">
                <a:solidFill>
                  <a:schemeClr val="bg1">
                    <a:alpha val="25000"/>
                  </a:schemeClr>
                </a:solidFill>
                <a:latin typeface="JetBrains Mono" panose="020B0509020102050004" pitchFamily="49" charset="0"/>
              </a:rPr>
              <a:t> = &amp;(</a:t>
            </a:r>
            <a:r>
              <a:rPr lang="en-US" sz="1400" dirty="0">
                <a:solidFill>
                  <a:schemeClr val="bg1">
                    <a:alpha val="25000"/>
                  </a:schemeClr>
                </a:solidFill>
                <a:latin typeface="JetBrains Mono" panose="020B0509020102050004" pitchFamily="49" charset="0"/>
                <a:ea typeface="+mn-ea"/>
                <a:cs typeface="+mn-cs"/>
                <a:sym typeface="Helvetica"/>
              </a:rPr>
              <a:t>in</a:t>
            </a:r>
            <a:r>
              <a:rPr lang="en-US" sz="1400" dirty="0">
                <a:solidFill>
                  <a:schemeClr val="bg1">
                    <a:alpha val="25000"/>
                  </a:schemeClr>
                </a:solidFill>
                <a:latin typeface="JetBrains Mono" panose="020B0509020102050004" pitchFamily="49" charset="0"/>
              </a:rPr>
              <a:t>[</a:t>
            </a:r>
            <a:r>
              <a:rPr lang="en-US" sz="1400" dirty="0" err="1">
                <a:solidFill>
                  <a:schemeClr val="bg1">
                    <a:alpha val="25000"/>
                  </a:schemeClr>
                </a:solidFill>
                <a:latin typeface="JetBrains Mono" panose="020B0509020102050004" pitchFamily="49" charset="0"/>
              </a:rPr>
              <a:t>yTile+y</a:t>
            </a:r>
            <a:r>
              <a:rPr lang="en-US" sz="1400" dirty="0">
                <a:solidFill>
                  <a:schemeClr val="bg1">
                    <a:alpha val="25000"/>
                  </a:schemeClr>
                </a:solidFill>
                <a:latin typeface="JetBrains Mono" panose="020B0509020102050004" pitchFamily="49" charset="0"/>
              </a:rPr>
              <a:t>][</a:t>
            </a:r>
            <a:r>
              <a:rPr lang="en-US" sz="1400" dirty="0" err="1">
                <a:solidFill>
                  <a:schemeClr val="bg1">
                    <a:alpha val="25000"/>
                  </a:schemeClr>
                </a:solidFill>
                <a:latin typeface="JetBrains Mono" panose="020B0509020102050004" pitchFamily="49" charset="0"/>
              </a:rPr>
              <a:t>xTile</a:t>
            </a:r>
            <a:r>
              <a:rPr lang="en-US"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ea typeface="+mn-ea"/>
                <a:cs typeface="+mn-cs"/>
                <a:sym typeface="Helvetica"/>
              </a:rPr>
              <a:t>  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x = </a:t>
            </a:r>
            <a:r>
              <a:rPr lang="en-US" sz="1400" dirty="0">
                <a:solidFill>
                  <a:schemeClr val="bg1">
                    <a:alpha val="25000"/>
                  </a:schemeClr>
                </a:solidFill>
                <a:latin typeface="JetBrains Mono" panose="020B0509020102050004" pitchFamily="49" charset="0"/>
                <a:ea typeface="+mn-ea"/>
                <a:cs typeface="+mn-cs"/>
                <a:sym typeface="Helvetica"/>
              </a:rPr>
              <a:t>0</a:t>
            </a:r>
            <a:r>
              <a:rPr lang="en-US" sz="1400" dirty="0">
                <a:solidFill>
                  <a:schemeClr val="bg1">
                    <a:alpha val="25000"/>
                  </a:schemeClr>
                </a:solidFill>
                <a:latin typeface="JetBrains Mono" panose="020B0509020102050004" pitchFamily="49" charset="0"/>
              </a:rPr>
              <a:t>; x &lt; </a:t>
            </a:r>
            <a:r>
              <a:rPr lang="en-US" sz="1400" dirty="0">
                <a:solidFill>
                  <a:schemeClr val="accent5">
                    <a:alpha val="25000"/>
                  </a:schemeClr>
                </a:solidFill>
                <a:latin typeface="JetBrains Mono" panose="020B0509020102050004" pitchFamily="49" charset="0"/>
                <a:ea typeface="+mn-ea"/>
                <a:cs typeface="+mn-cs"/>
                <a:sym typeface="Helvetica"/>
              </a:rPr>
              <a:t>256</a:t>
            </a:r>
            <a:r>
              <a:rPr lang="en-US" sz="1400" dirty="0">
                <a:solidFill>
                  <a:schemeClr val="bg1">
                    <a:alpha val="25000"/>
                  </a:schemeClr>
                </a:solidFill>
                <a:latin typeface="JetBrains Mono" panose="020B0509020102050004" pitchFamily="49" charset="0"/>
              </a:rPr>
              <a:t>; x += </a:t>
            </a:r>
            <a:r>
              <a:rPr lang="en-US" sz="1400" dirty="0">
                <a:solidFill>
                  <a:schemeClr val="accent5">
                    <a:alpha val="25000"/>
                  </a:schemeClr>
                </a:solidFill>
                <a:latin typeface="JetBrains Mono" panose="020B0509020102050004" pitchFamily="49" charset="0"/>
                <a:ea typeface="+mn-ea"/>
                <a:cs typeface="+mn-cs"/>
                <a:sym typeface="Helvetica"/>
              </a:rPr>
              <a:t>8</a:t>
            </a:r>
            <a:r>
              <a:rPr lang="en-US" sz="1400" dirty="0">
                <a:solidFill>
                  <a:schemeClr val="bg1">
                    <a:alpha val="25000"/>
                  </a:schemeClr>
                </a:solidFill>
                <a:latin typeface="JetBrains Mono" panose="020B0509020102050004" pitchFamily="49" charset="0"/>
              </a:rPr>
              <a:t>) {          </a:t>
            </a:r>
            <a:endParaRPr lang="en-US" sz="1400" dirty="0">
              <a:solidFill>
                <a:schemeClr val="bg1">
                  <a:alpha val="25000"/>
                </a:schemeClr>
              </a:solidFill>
            </a:endParaRPr>
          </a:p>
        </p:txBody>
      </p:sp>
      <p:sp>
        <p:nvSpPr>
          <p:cNvPr id="34" name="TextBox 33">
            <a:extLst>
              <a:ext uri="{FF2B5EF4-FFF2-40B4-BE49-F238E27FC236}">
                <a16:creationId xmlns:a16="http://schemas.microsoft.com/office/drawing/2014/main" id="{1982D0D3-1997-4193-A536-20E7B82B17CC}"/>
              </a:ext>
            </a:extLst>
          </p:cNvPr>
          <p:cNvSpPr txBox="1"/>
          <p:nvPr/>
        </p:nvSpPr>
        <p:spPr>
          <a:xfrm>
            <a:off x="1700030" y="4457085"/>
            <a:ext cx="6391918" cy="738664"/>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ea typeface="+mn-ea"/>
                <a:cs typeface="+mn-cs"/>
                <a:sym typeface="Helvetica"/>
              </a:rPr>
              <a:t>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y = </a:t>
            </a:r>
            <a:r>
              <a:rPr lang="en-US" sz="1400" dirty="0">
                <a:solidFill>
                  <a:schemeClr val="bg1">
                    <a:alpha val="25000"/>
                  </a:schemeClr>
                </a:solidFill>
                <a:latin typeface="JetBrains Mono" panose="020B0509020102050004" pitchFamily="49" charset="0"/>
                <a:ea typeface="+mn-ea"/>
                <a:cs typeface="+mn-cs"/>
                <a:sym typeface="Helvetica"/>
              </a:rPr>
              <a:t>0</a:t>
            </a:r>
            <a:r>
              <a:rPr lang="en-US" sz="1400" dirty="0">
                <a:solidFill>
                  <a:schemeClr val="bg1">
                    <a:alpha val="25000"/>
                  </a:schemeClr>
                </a:solidFill>
                <a:latin typeface="JetBrains Mono" panose="020B0509020102050004" pitchFamily="49" charset="0"/>
              </a:rPr>
              <a:t>; y &lt; </a:t>
            </a:r>
            <a:r>
              <a:rPr lang="en-US" sz="1400" dirty="0">
                <a:solidFill>
                  <a:schemeClr val="accent5">
                    <a:alpha val="25000"/>
                  </a:schemeClr>
                </a:solidFill>
                <a:latin typeface="JetBrains Mono" panose="020B0509020102050004" pitchFamily="49" charset="0"/>
                <a:ea typeface="+mn-ea"/>
                <a:cs typeface="+mn-cs"/>
                <a:sym typeface="Helvetica"/>
              </a:rPr>
              <a:t>32</a:t>
            </a:r>
            <a:r>
              <a:rPr lang="en-US" sz="1400" dirty="0">
                <a:solidFill>
                  <a:schemeClr val="bg1">
                    <a:alpha val="25000"/>
                  </a:schemeClr>
                </a:solidFill>
                <a:latin typeface="JetBrains Mono" panose="020B0509020102050004" pitchFamily="49" charset="0"/>
              </a:rPr>
              <a:t>; y++) {</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ea typeface="+mn-ea"/>
                <a:cs typeface="+mn-cs"/>
                <a:sym typeface="Helvetica"/>
              </a:rPr>
              <a:t>__m128i</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outPtr</a:t>
            </a:r>
            <a:r>
              <a:rPr lang="en-US" sz="1400" dirty="0">
                <a:solidFill>
                  <a:schemeClr val="bg1">
                    <a:alpha val="25000"/>
                  </a:schemeClr>
                </a:solidFill>
                <a:latin typeface="JetBrains Mono" panose="020B0509020102050004" pitchFamily="49" charset="0"/>
              </a:rPr>
              <a:t> = (</a:t>
            </a:r>
            <a:r>
              <a:rPr lang="en-US" sz="1400" dirty="0">
                <a:solidFill>
                  <a:schemeClr val="accent2">
                    <a:alpha val="25000"/>
                  </a:schemeClr>
                </a:solidFill>
                <a:latin typeface="JetBrains Mono" panose="020B0509020102050004" pitchFamily="49" charset="0"/>
                <a:ea typeface="+mn-ea"/>
                <a:cs typeface="+mn-cs"/>
                <a:sym typeface="Helvetica"/>
              </a:rPr>
              <a:t>__m128i</a:t>
            </a:r>
            <a:r>
              <a:rPr lang="en-US" sz="1400" dirty="0">
                <a:solidFill>
                  <a:schemeClr val="bg1">
                    <a:alpha val="25000"/>
                  </a:schemeClr>
                </a:solidFill>
                <a:latin typeface="JetBrains Mono" panose="020B0509020102050004" pitchFamily="49" charset="0"/>
              </a:rPr>
              <a:t> *)(&amp;(</a:t>
            </a:r>
            <a:r>
              <a:rPr lang="en-US" sz="1400" dirty="0" err="1">
                <a:solidFill>
                  <a:schemeClr val="bg1">
                    <a:alpha val="25000"/>
                  </a:schemeClr>
                </a:solidFill>
                <a:latin typeface="JetBrains Mono" panose="020B0509020102050004" pitchFamily="49" charset="0"/>
                <a:ea typeface="+mn-ea"/>
                <a:cs typeface="+mn-cs"/>
                <a:sym typeface="Helvetica"/>
              </a:rPr>
              <a:t>blury</a:t>
            </a:r>
            <a:r>
              <a:rPr lang="en-US" sz="1400" dirty="0">
                <a:solidFill>
                  <a:schemeClr val="bg1">
                    <a:alpha val="25000"/>
                  </a:schemeClr>
                </a:solidFill>
                <a:latin typeface="JetBrains Mono" panose="020B0509020102050004" pitchFamily="49" charset="0"/>
              </a:rPr>
              <a:t>[</a:t>
            </a:r>
            <a:r>
              <a:rPr lang="en-US" sz="1400" dirty="0" err="1">
                <a:solidFill>
                  <a:schemeClr val="bg1">
                    <a:alpha val="25000"/>
                  </a:schemeClr>
                </a:solidFill>
                <a:latin typeface="JetBrains Mono" panose="020B0509020102050004" pitchFamily="49" charset="0"/>
              </a:rPr>
              <a:t>yTile+y</a:t>
            </a:r>
            <a:r>
              <a:rPr lang="en-US" sz="1400" dirty="0">
                <a:solidFill>
                  <a:schemeClr val="bg1">
                    <a:alpha val="25000"/>
                  </a:schemeClr>
                </a:solidFill>
                <a:latin typeface="JetBrains Mono" panose="020B0509020102050004" pitchFamily="49" charset="0"/>
              </a:rPr>
              <a:t>][</a:t>
            </a:r>
            <a:r>
              <a:rPr lang="en-US" sz="1400" dirty="0" err="1">
                <a:solidFill>
                  <a:schemeClr val="bg1">
                    <a:alpha val="25000"/>
                  </a:schemeClr>
                </a:solidFill>
                <a:latin typeface="JetBrains Mono" panose="020B0509020102050004" pitchFamily="49" charset="0"/>
              </a:rPr>
              <a:t>xTile</a:t>
            </a:r>
            <a:r>
              <a:rPr lang="en-US"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ea typeface="+mn-ea"/>
                <a:cs typeface="+mn-cs"/>
                <a:sym typeface="Helvetica"/>
              </a:rPr>
              <a:t>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x = </a:t>
            </a:r>
            <a:r>
              <a:rPr lang="en-US" sz="1400" dirty="0">
                <a:solidFill>
                  <a:schemeClr val="bg1">
                    <a:alpha val="25000"/>
                  </a:schemeClr>
                </a:solidFill>
                <a:latin typeface="JetBrains Mono" panose="020B0509020102050004" pitchFamily="49" charset="0"/>
                <a:ea typeface="+mn-ea"/>
                <a:cs typeface="+mn-cs"/>
                <a:sym typeface="Helvetica"/>
              </a:rPr>
              <a:t>0</a:t>
            </a:r>
            <a:r>
              <a:rPr lang="en-US" sz="1400" dirty="0">
                <a:solidFill>
                  <a:schemeClr val="bg1">
                    <a:alpha val="25000"/>
                  </a:schemeClr>
                </a:solidFill>
                <a:latin typeface="JetBrains Mono" panose="020B0509020102050004" pitchFamily="49" charset="0"/>
              </a:rPr>
              <a:t>; x &lt; </a:t>
            </a:r>
            <a:r>
              <a:rPr lang="en-US" sz="1400" dirty="0">
                <a:solidFill>
                  <a:schemeClr val="accent5">
                    <a:alpha val="25000"/>
                  </a:schemeClr>
                </a:solidFill>
                <a:latin typeface="JetBrains Mono" panose="020B0509020102050004" pitchFamily="49" charset="0"/>
                <a:ea typeface="+mn-ea"/>
                <a:cs typeface="+mn-cs"/>
                <a:sym typeface="Helvetica"/>
              </a:rPr>
              <a:t>256</a:t>
            </a:r>
            <a:r>
              <a:rPr lang="en-US" sz="1400" dirty="0">
                <a:solidFill>
                  <a:schemeClr val="bg1">
                    <a:alpha val="25000"/>
                  </a:schemeClr>
                </a:solidFill>
                <a:latin typeface="JetBrains Mono" panose="020B0509020102050004" pitchFamily="49" charset="0"/>
              </a:rPr>
              <a:t>; x += </a:t>
            </a:r>
            <a:r>
              <a:rPr lang="en-US" sz="1400" dirty="0">
                <a:solidFill>
                  <a:schemeClr val="accent5">
                    <a:alpha val="25000"/>
                  </a:schemeClr>
                </a:solidFill>
                <a:latin typeface="JetBrains Mono" panose="020B0509020102050004" pitchFamily="49" charset="0"/>
                <a:ea typeface="+mn-ea"/>
                <a:cs typeface="+mn-cs"/>
                <a:sym typeface="Helvetica"/>
              </a:rPr>
              <a:t>8</a:t>
            </a:r>
            <a:r>
              <a:rPr lang="en-US" sz="1400" dirty="0">
                <a:solidFill>
                  <a:schemeClr val="bg1">
                    <a:alpha val="25000"/>
                  </a:schemeClr>
                </a:solidFill>
                <a:latin typeface="JetBrains Mono" panose="020B0509020102050004" pitchFamily="49" charset="0"/>
              </a:rPr>
              <a:t>) {</a:t>
            </a:r>
            <a:endParaRPr lang="en-US" sz="1400" dirty="0">
              <a:solidFill>
                <a:schemeClr val="bg1">
                  <a:alpha val="25000"/>
                </a:schemeClr>
              </a:solidFill>
            </a:endParaRPr>
          </a:p>
        </p:txBody>
      </p:sp>
      <p:sp>
        <p:nvSpPr>
          <p:cNvPr id="2" name="TextBox 1">
            <a:extLst>
              <a:ext uri="{FF2B5EF4-FFF2-40B4-BE49-F238E27FC236}">
                <a16:creationId xmlns:a16="http://schemas.microsoft.com/office/drawing/2014/main" id="{312B95CB-1844-4375-89E2-B1E12E696154}"/>
              </a:ext>
            </a:extLst>
          </p:cNvPr>
          <p:cNvSpPr txBox="1"/>
          <p:nvPr/>
        </p:nvSpPr>
        <p:spPr>
          <a:xfrm>
            <a:off x="6992014" y="2850652"/>
            <a:ext cx="1993392" cy="1200329"/>
          </a:xfrm>
          <a:prstGeom prst="rect">
            <a:avLst/>
          </a:prstGeom>
          <a:solidFill>
            <a:schemeClr val="tx2">
              <a:lumMod val="90000"/>
              <a:lumOff val="10000"/>
            </a:schemeClr>
          </a:solidFill>
        </p:spPr>
        <p:txBody>
          <a:bodyPr wrap="square" rtlCol="0">
            <a:spAutoFit/>
          </a:bodyPr>
          <a:lstStyle/>
          <a:p>
            <a:r>
              <a:rPr lang="en-US" b="1" dirty="0">
                <a:solidFill>
                  <a:schemeClr val="accent4"/>
                </a:solidFill>
              </a:rPr>
              <a:t>Parallelism</a:t>
            </a:r>
            <a:r>
              <a:rPr lang="en-US" dirty="0">
                <a:solidFill>
                  <a:schemeClr val="bg1"/>
                </a:solidFill>
              </a:rPr>
              <a:t> across threads and SIMD vector lanes</a:t>
            </a:r>
          </a:p>
        </p:txBody>
      </p:sp>
      <p:sp>
        <p:nvSpPr>
          <p:cNvPr id="3" name="Slide Number Placeholder 2">
            <a:extLst>
              <a:ext uri="{FF2B5EF4-FFF2-40B4-BE49-F238E27FC236}">
                <a16:creationId xmlns:a16="http://schemas.microsoft.com/office/drawing/2014/main" id="{AD668EA5-E478-46D7-B423-AED9640FE58F}"/>
              </a:ext>
            </a:extLst>
          </p:cNvPr>
          <p:cNvSpPr>
            <a:spLocks noGrp="1"/>
          </p:cNvSpPr>
          <p:nvPr>
            <p:ph type="sldNum" sz="quarter" idx="12"/>
          </p:nvPr>
        </p:nvSpPr>
        <p:spPr/>
        <p:txBody>
          <a:bodyPr/>
          <a:lstStyle/>
          <a:p>
            <a:fld id="{EE4B2865-9F4B-463A-924A-394C76877335}" type="slidenum">
              <a:rPr lang="en-US" smtClean="0"/>
              <a:t>33</a:t>
            </a:fld>
            <a:endParaRPr lang="en-US"/>
          </a:p>
        </p:txBody>
      </p:sp>
    </p:spTree>
    <p:extLst>
      <p:ext uri="{BB962C8B-B14F-4D97-AF65-F5344CB8AC3E}">
        <p14:creationId xmlns:p14="http://schemas.microsoft.com/office/powerpoint/2010/main" val="36970341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2F312-624F-4EB7-AD0A-4D2EA022F90A}"/>
              </a:ext>
            </a:extLst>
          </p:cNvPr>
          <p:cNvSpPr txBox="1"/>
          <p:nvPr/>
        </p:nvSpPr>
        <p:spPr>
          <a:xfrm>
            <a:off x="7096760" y="108423"/>
            <a:ext cx="1947245" cy="369332"/>
          </a:xfrm>
          <a:prstGeom prst="rect">
            <a:avLst/>
          </a:prstGeom>
          <a:solidFill>
            <a:schemeClr val="tx2">
              <a:lumMod val="90000"/>
              <a:lumOff val="10000"/>
            </a:schemeClr>
          </a:solidFill>
        </p:spPr>
        <p:txBody>
          <a:bodyPr wrap="square" rtlCol="0">
            <a:spAutoFit/>
          </a:bodyPr>
          <a:lstStyle/>
          <a:p>
            <a:r>
              <a:rPr lang="en-US" b="1" dirty="0">
                <a:solidFill>
                  <a:schemeClr val="accent4"/>
                </a:solidFill>
              </a:rPr>
              <a:t>Optimized</a:t>
            </a:r>
            <a:r>
              <a:rPr lang="en-US" dirty="0"/>
              <a:t> </a:t>
            </a:r>
            <a:r>
              <a:rPr lang="en-US" b="1" dirty="0">
                <a:solidFill>
                  <a:schemeClr val="accent4"/>
                </a:solidFill>
              </a:rPr>
              <a:t>C++</a:t>
            </a:r>
            <a:endParaRPr lang="en-US" dirty="0">
              <a:solidFill>
                <a:schemeClr val="accent4"/>
              </a:solidFill>
            </a:endParaRPr>
          </a:p>
        </p:txBody>
      </p:sp>
      <p:sp>
        <p:nvSpPr>
          <p:cNvPr id="9" name="void box_filter_3x3(const Image &amp;in, Image &amp;blury) {…">
            <a:extLst>
              <a:ext uri="{FF2B5EF4-FFF2-40B4-BE49-F238E27FC236}">
                <a16:creationId xmlns:a16="http://schemas.microsoft.com/office/drawing/2014/main" id="{88C82761-7403-4C4D-ACAB-100703D6B596}"/>
              </a:ext>
            </a:extLst>
          </p:cNvPr>
          <p:cNvSpPr txBox="1"/>
          <p:nvPr/>
        </p:nvSpPr>
        <p:spPr>
          <a:xfrm>
            <a:off x="1112520" y="361494"/>
            <a:ext cx="6918960" cy="6135013"/>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3429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6858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10287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13716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7145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20574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24003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27432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lgn="l" defTabSz="457200">
              <a:lnSpc>
                <a:spcPct val="100000"/>
              </a:lnSpc>
              <a:tabLst/>
              <a:defRPr sz="2000">
                <a:solidFill>
                  <a:srgbClr val="000000"/>
                </a:solidFill>
                <a:latin typeface="Consolas"/>
                <a:ea typeface="Consolas"/>
                <a:cs typeface="Consolas"/>
                <a:sym typeface="Consolas"/>
              </a:defRPr>
            </a:pPr>
            <a:r>
              <a:rPr sz="1400" dirty="0">
                <a:solidFill>
                  <a:schemeClr val="accent2">
                    <a:alpha val="25000"/>
                  </a:schemeClr>
                </a:solidFill>
                <a:latin typeface="JetBrains Mono" panose="020B0509020102050004" pitchFamily="49" charset="0"/>
              </a:rPr>
              <a:t>void</a:t>
            </a:r>
            <a:r>
              <a:rPr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ea typeface="+mn-ea"/>
                <a:cs typeface="+mn-cs"/>
                <a:sym typeface="Helvetica"/>
              </a:rPr>
              <a:t>box_filter_3x3</a:t>
            </a:r>
            <a:r>
              <a:rPr sz="1400" dirty="0">
                <a:solidFill>
                  <a:schemeClr val="bg1">
                    <a:alpha val="25000"/>
                  </a:schemeClr>
                </a:solidFill>
                <a:latin typeface="JetBrains Mono" panose="020B0509020102050004" pitchFamily="49" charset="0"/>
              </a:rPr>
              <a:t>(</a:t>
            </a:r>
            <a:r>
              <a:rPr sz="1400" dirty="0">
                <a:solidFill>
                  <a:schemeClr val="accent2">
                    <a:alpha val="25000"/>
                  </a:schemeClr>
                </a:solidFill>
                <a:latin typeface="JetBrains Mono" panose="020B0509020102050004" pitchFamily="49" charset="0"/>
              </a:rPr>
              <a:t>const</a:t>
            </a:r>
            <a:r>
              <a:rPr sz="1400" dirty="0">
                <a:solidFill>
                  <a:schemeClr val="bg1">
                    <a:alpha val="25000"/>
                  </a:schemeClr>
                </a:solidFill>
                <a:latin typeface="JetBrains Mono" panose="020B0509020102050004" pitchFamily="49" charset="0"/>
              </a:rPr>
              <a:t> </a:t>
            </a:r>
            <a:r>
              <a:rPr sz="1400" dirty="0">
                <a:solidFill>
                  <a:schemeClr val="accent2">
                    <a:alpha val="25000"/>
                  </a:schemeClr>
                </a:solidFill>
                <a:latin typeface="JetBrains Mono" panose="020B0509020102050004" pitchFamily="49" charset="0"/>
              </a:rPr>
              <a:t>Image</a:t>
            </a:r>
            <a:r>
              <a:rPr sz="1400" dirty="0">
                <a:solidFill>
                  <a:schemeClr val="bg1">
                    <a:alpha val="25000"/>
                  </a:schemeClr>
                </a:solidFill>
                <a:latin typeface="JetBrains Mono" panose="020B0509020102050004" pitchFamily="49" charset="0"/>
              </a:rPr>
              <a:t> &amp;in, </a:t>
            </a:r>
            <a:r>
              <a:rPr sz="1400" dirty="0">
                <a:solidFill>
                  <a:schemeClr val="accent2">
                    <a:alpha val="25000"/>
                  </a:schemeClr>
                </a:solidFill>
                <a:latin typeface="JetBrains Mono" panose="020B0509020102050004" pitchFamily="49" charset="0"/>
              </a:rPr>
              <a:t>Image</a:t>
            </a:r>
            <a:r>
              <a:rPr sz="1400" dirty="0">
                <a:solidFill>
                  <a:schemeClr val="bg1">
                    <a:alpha val="25000"/>
                  </a:schemeClr>
                </a:solidFill>
                <a:latin typeface="JetBrains Mono" panose="020B0509020102050004" pitchFamily="49" charset="0"/>
              </a:rPr>
              <a:t> &amp;</a:t>
            </a:r>
            <a:r>
              <a:rPr sz="1400" dirty="0" err="1">
                <a:solidFill>
                  <a:schemeClr val="bg1">
                    <a:alpha val="25000"/>
                  </a:schemeClr>
                </a:solidFill>
                <a:latin typeface="JetBrains Mono" panose="020B0509020102050004" pitchFamily="49" charset="0"/>
              </a:rPr>
              <a:t>blury</a:t>
            </a:r>
            <a:r>
              <a:rPr sz="1400" dirty="0">
                <a:solidFill>
                  <a:schemeClr val="bg1">
                    <a:alpha val="25000"/>
                  </a:schemeClr>
                </a:solidFill>
                <a:latin typeface="JetBrains Mono" panose="020B0509020102050004" pitchFamily="49" charset="0"/>
              </a:rPr>
              <a:t>) {</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one_third</a:t>
            </a:r>
            <a:r>
              <a:rPr sz="1400" dirty="0">
                <a:solidFill>
                  <a:schemeClr val="bg1">
                    <a:alpha val="25000"/>
                  </a:schemeClr>
                </a:solidFill>
                <a:latin typeface="JetBrains Mono" panose="020B0509020102050004" pitchFamily="49" charset="0"/>
              </a:rPr>
              <a:t> = _mm_set1_epi16(</a:t>
            </a:r>
            <a:r>
              <a:rPr sz="1400" dirty="0">
                <a:solidFill>
                  <a:schemeClr val="accent5">
                    <a:alpha val="25000"/>
                  </a:schemeClr>
                </a:solidFill>
                <a:latin typeface="JetBrains Mono" panose="020B0509020102050004" pitchFamily="49" charset="0"/>
                <a:ea typeface="+mn-ea"/>
                <a:cs typeface="+mn-cs"/>
                <a:sym typeface="Helvetica"/>
              </a:rPr>
              <a:t>21846</a:t>
            </a:r>
            <a:r>
              <a:rPr sz="1400" dirty="0">
                <a:solidFill>
                  <a:schemeClr val="bg1">
                    <a:alpha val="25000"/>
                  </a:schemeClr>
                </a:solidFill>
                <a:latin typeface="JetBrains Mono" panose="020B0509020102050004" pitchFamily="49" charset="0"/>
              </a:rPr>
              <a:t>);</a:t>
            </a:r>
          </a:p>
          <a:p>
            <a:pPr algn="l" defTabSz="457200">
              <a:lnSpc>
                <a:spcPct val="100000"/>
              </a:lnSpc>
              <a:tabLst/>
              <a:defRPr sz="2000">
                <a:latin typeface="Consolas"/>
                <a:ea typeface="Consolas"/>
                <a:cs typeface="Consolas"/>
                <a:sym typeface="Consolas"/>
              </a:defRPr>
            </a:pPr>
            <a:endParaRPr lang="en-US" sz="1400" dirty="0">
              <a:solidFill>
                <a:schemeClr val="accent6">
                  <a:alpha val="25000"/>
                </a:schemeClr>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 a, b, c, sum, avg;</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accent2">
                    <a:alpha val="25000"/>
                  </a:schemeClr>
                </a:solidFill>
                <a:latin typeface="JetBrains Mono" panose="020B0509020102050004" pitchFamily="49" charset="0"/>
                <a:ea typeface="+mn-ea"/>
                <a:cs typeface="+mn-cs"/>
                <a:sym typeface="Helvetica"/>
              </a:rPr>
            </a:br>
            <a:br>
              <a:rPr lang="en-US" sz="1400" dirty="0">
                <a:solidFill>
                  <a:schemeClr val="accent2">
                    <a:alpha val="25000"/>
                  </a:schemeClr>
                </a:solidFill>
                <a:latin typeface="JetBrains Mono" panose="020B0509020102050004" pitchFamily="49" charset="0"/>
                <a:ea typeface="+mn-ea"/>
                <a:cs typeface="+mn-cs"/>
                <a:sym typeface="Helvetica"/>
              </a:rPr>
            </a:br>
            <a:r>
              <a:rPr lang="en-US" sz="1400" dirty="0">
                <a:solidFill>
                  <a:schemeClr val="accent2">
                    <a:alpha val="25000"/>
                  </a:schemeClr>
                </a:solidFill>
                <a:latin typeface="JetBrains Mono" panose="020B0509020102050004" pitchFamily="49" charset="0"/>
                <a:ea typeface="+mn-ea"/>
                <a:cs typeface="+mn-cs"/>
                <a:sym typeface="Helvetica"/>
              </a:rPr>
              <a:t>      </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 = </a:t>
            </a:r>
            <a:r>
              <a:rPr sz="1400" dirty="0" err="1">
                <a:solidFill>
                  <a:schemeClr val="bg1">
                    <a:alpha val="25000"/>
                  </a:schemeClr>
                </a:solidFill>
                <a:latin typeface="JetBrains Mono" panose="020B0509020102050004" pitchFamily="49" charset="0"/>
                <a:ea typeface="+mn-ea"/>
                <a:cs typeface="+mn-cs"/>
                <a:sym typeface="Helvetica"/>
              </a:rPr>
              <a:t>blurx</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a = _mm_loadu_si128((</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*)(inPtr-</a:t>
            </a:r>
            <a:r>
              <a:rPr sz="1400" dirty="0">
                <a:solidFill>
                  <a:schemeClr val="accent5">
                    <a:alpha val="25000"/>
                  </a:schemeClr>
                </a:solidFill>
                <a:latin typeface="JetBrains Mono" panose="020B0509020102050004" pitchFamily="49" charset="0"/>
                <a:ea typeface="+mn-ea"/>
                <a:cs typeface="+mn-cs"/>
                <a:sym typeface="Helvetica"/>
              </a:rPr>
              <a:t>1</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b = _mm_loadu_si128((</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*)(inPtr+</a:t>
            </a:r>
            <a:r>
              <a:rPr sz="1400" dirty="0">
                <a:solidFill>
                  <a:schemeClr val="accent5">
                    <a:alpha val="25000"/>
                  </a:schemeClr>
                </a:solidFill>
                <a:latin typeface="JetBrains Mono" panose="020B0509020102050004" pitchFamily="49" charset="0"/>
                <a:ea typeface="+mn-ea"/>
                <a:cs typeface="+mn-cs"/>
                <a:sym typeface="Helvetica"/>
              </a:rPr>
              <a:t>1</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c = _mm_load_si128((</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a:t>
            </a:r>
            <a:r>
              <a:rPr sz="1400" dirty="0" err="1">
                <a:solidFill>
                  <a:schemeClr val="bg1">
                    <a:alpha val="25000"/>
                  </a:schemeClr>
                </a:solidFill>
                <a:latin typeface="JetBrains Mono" panose="020B0509020102050004" pitchFamily="49" charset="0"/>
              </a:rPr>
              <a:t>inPtr</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br>
              <a:rPr lang="en-US" sz="1400" dirty="0">
                <a:solidFill>
                  <a:schemeClr val="bg1">
                    <a:alpha val="25000"/>
                  </a:schemeClr>
                </a:solidFill>
                <a:latin typeface="JetBrains Mono" panose="020B0509020102050004" pitchFamily="49" charset="0"/>
              </a:rPr>
            </a:br>
            <a:endParaRPr sz="1400" dirty="0">
              <a:solidFill>
                <a:schemeClr val="bg1">
                  <a:alpha val="25000"/>
                </a:schemeClr>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_mm_store_si128(</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 avg);</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inPtr</a:t>
            </a:r>
            <a:r>
              <a:rPr sz="1400" dirty="0">
                <a:solidFill>
                  <a:schemeClr val="bg1">
                    <a:alpha val="25000"/>
                  </a:schemeClr>
                </a:solidFill>
                <a:latin typeface="JetBrains Mono" panose="020B0509020102050004" pitchFamily="49" charset="0"/>
              </a:rPr>
              <a:t> += </a:t>
            </a:r>
            <a:r>
              <a:rPr sz="1400" dirty="0">
                <a:solidFill>
                  <a:schemeClr val="accent5">
                    <a:alpha val="25000"/>
                  </a:schemeClr>
                </a:solidFill>
                <a:latin typeface="JetBrains Mono" panose="020B0509020102050004" pitchFamily="49" charset="0"/>
                <a:ea typeface="+mn-ea"/>
                <a:cs typeface="+mn-cs"/>
                <a:sym typeface="Helvetica"/>
              </a:rPr>
              <a:t>8</a:t>
            </a:r>
            <a:r>
              <a:rPr sz="1400" dirty="0">
                <a:solidFill>
                  <a:schemeClr val="bg1">
                    <a:alpha val="25000"/>
                  </a:schemeClr>
                </a:solidFill>
                <a:latin typeface="JetBrains Mono" panose="020B0509020102050004" pitchFamily="49" charset="0"/>
              </a:rPr>
              <a:t>;</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 = </a:t>
            </a:r>
            <a:r>
              <a:rPr sz="1400" dirty="0" err="1">
                <a:solidFill>
                  <a:schemeClr val="bg1">
                    <a:alpha val="25000"/>
                  </a:schemeClr>
                </a:solidFill>
                <a:latin typeface="JetBrains Mono" panose="020B0509020102050004" pitchFamily="49" charset="0"/>
              </a:rPr>
              <a:t>blurx</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a = _mm_load_si128(</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2</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256</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8</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b = _mm_load_si128(blurxPtr+</a:t>
            </a:r>
            <a:r>
              <a:rPr sz="1400" dirty="0">
                <a:solidFill>
                  <a:schemeClr val="accent5">
                    <a:alpha val="25000"/>
                  </a:schemeClr>
                </a:solidFill>
                <a:latin typeface="JetBrains Mono" panose="020B0509020102050004" pitchFamily="49" charset="0"/>
                <a:ea typeface="+mn-ea"/>
                <a:cs typeface="+mn-cs"/>
                <a:sym typeface="Helvetica"/>
              </a:rPr>
              <a:t>256</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8</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c = _mm_load_si128(</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br>
              <a:rPr lang="en-US" sz="1400" dirty="0">
                <a:solidFill>
                  <a:schemeClr val="bg1">
                    <a:alpha val="25000"/>
                  </a:schemeClr>
                </a:solidFill>
                <a:latin typeface="JetBrains Mono" panose="020B0509020102050004" pitchFamily="49" charset="0"/>
              </a:rPr>
            </a:br>
            <a:endParaRPr lang="en-US" sz="1400" dirty="0">
              <a:solidFill>
                <a:schemeClr val="bg1">
                  <a:alpha val="25000"/>
                </a:schemeClr>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_mm_store_si128(</a:t>
            </a:r>
            <a:r>
              <a:rPr lang="en-US" sz="1400" dirty="0" err="1">
                <a:solidFill>
                  <a:schemeClr val="bg1">
                    <a:alpha val="25000"/>
                  </a:schemeClr>
                </a:solidFill>
                <a:latin typeface="JetBrains Mono" panose="020B0509020102050004" pitchFamily="49" charset="0"/>
              </a:rPr>
              <a:t>outPtr</a:t>
            </a:r>
            <a:r>
              <a:rPr lang="en-US" sz="1400" dirty="0">
                <a:solidFill>
                  <a:schemeClr val="bg1">
                    <a:alpha val="25000"/>
                  </a:schemeClr>
                </a:solidFill>
                <a:latin typeface="JetBrains Mono" panose="020B0509020102050004" pitchFamily="49" charset="0"/>
              </a:rPr>
              <a:t>++, avg); }}}}}</a:t>
            </a:r>
          </a:p>
        </p:txBody>
      </p:sp>
      <p:sp>
        <p:nvSpPr>
          <p:cNvPr id="20" name="TextBox 19">
            <a:extLst>
              <a:ext uri="{FF2B5EF4-FFF2-40B4-BE49-F238E27FC236}">
                <a16:creationId xmlns:a16="http://schemas.microsoft.com/office/drawing/2014/main" id="{28FB610D-DF21-4FE2-AF1B-82B035B34125}"/>
              </a:ext>
            </a:extLst>
          </p:cNvPr>
          <p:cNvSpPr txBox="1"/>
          <p:nvPr/>
        </p:nvSpPr>
        <p:spPr>
          <a:xfrm>
            <a:off x="1263444" y="828969"/>
            <a:ext cx="4572000" cy="307777"/>
          </a:xfrm>
          <a:prstGeom prst="rect">
            <a:avLst/>
          </a:prstGeom>
          <a:noFill/>
        </p:spPr>
        <p:txBody>
          <a:bodyPr wrap="square">
            <a:spAutoFit/>
          </a:bodyPr>
          <a:lstStyle/>
          <a:p>
            <a:r>
              <a:rPr lang="en-US" sz="1400" dirty="0">
                <a:solidFill>
                  <a:srgbClr val="E41ACC">
                    <a:alpha val="25000"/>
                  </a:srgbClr>
                </a:solidFill>
                <a:latin typeface="JetBrains Mono" panose="020B0509020102050004" pitchFamily="49" charset="0"/>
              </a:rPr>
              <a:t>#pragma </a:t>
            </a:r>
            <a:r>
              <a:rPr lang="en-US" sz="1400" dirty="0" err="1">
                <a:solidFill>
                  <a:srgbClr val="E41ACC">
                    <a:alpha val="25000"/>
                  </a:srgbClr>
                </a:solidFill>
                <a:latin typeface="JetBrains Mono" panose="020B0509020102050004" pitchFamily="49" charset="0"/>
              </a:rPr>
              <a:t>omp</a:t>
            </a:r>
            <a:r>
              <a:rPr lang="en-US" sz="1400" dirty="0">
                <a:solidFill>
                  <a:srgbClr val="E41ACC">
                    <a:alpha val="25000"/>
                  </a:srgbClr>
                </a:solidFill>
                <a:latin typeface="JetBrains Mono" panose="020B0509020102050004" pitchFamily="49" charset="0"/>
              </a:rPr>
              <a:t> parallel for</a:t>
            </a:r>
            <a:endParaRPr lang="en-US" sz="1400" dirty="0">
              <a:solidFill>
                <a:srgbClr val="E41ACC">
                  <a:alpha val="25000"/>
                </a:srgbClr>
              </a:solidFill>
            </a:endParaRPr>
          </a:p>
        </p:txBody>
      </p:sp>
      <p:sp>
        <p:nvSpPr>
          <p:cNvPr id="24" name="TextBox 23">
            <a:extLst>
              <a:ext uri="{FF2B5EF4-FFF2-40B4-BE49-F238E27FC236}">
                <a16:creationId xmlns:a16="http://schemas.microsoft.com/office/drawing/2014/main" id="{D4EEF4C8-86FC-4103-9941-5006B301EE62}"/>
              </a:ext>
            </a:extLst>
          </p:cNvPr>
          <p:cNvSpPr txBox="1"/>
          <p:nvPr/>
        </p:nvSpPr>
        <p:spPr>
          <a:xfrm>
            <a:off x="2131698" y="3371771"/>
            <a:ext cx="5663381"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sum = _mm_add_epi16(_mm_add_epi16(a, b), c);</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avg = _mm_mulhi_epi16(sum, </a:t>
            </a:r>
            <a:r>
              <a:rPr lang="en-US" sz="1400" dirty="0" err="1">
                <a:solidFill>
                  <a:schemeClr val="bg1">
                    <a:alpha val="25000"/>
                  </a:schemeClr>
                </a:solidFill>
                <a:latin typeface="JetBrains Mono" panose="020B0509020102050004" pitchFamily="49" charset="0"/>
              </a:rPr>
              <a:t>one_third</a:t>
            </a:r>
            <a:r>
              <a:rPr lang="en-US" sz="1400" dirty="0">
                <a:solidFill>
                  <a:schemeClr val="bg1">
                    <a:alpha val="25000"/>
                  </a:schemeClr>
                </a:solidFill>
                <a:latin typeface="JetBrains Mono" panose="020B0509020102050004" pitchFamily="49" charset="0"/>
              </a:rPr>
              <a:t>);</a:t>
            </a:r>
            <a:endParaRPr lang="en-US" sz="1400" dirty="0">
              <a:solidFill>
                <a:schemeClr val="bg1">
                  <a:alpha val="25000"/>
                </a:schemeClr>
              </a:solidFill>
            </a:endParaRPr>
          </a:p>
        </p:txBody>
      </p:sp>
      <p:sp>
        <p:nvSpPr>
          <p:cNvPr id="26" name="TextBox 25">
            <a:extLst>
              <a:ext uri="{FF2B5EF4-FFF2-40B4-BE49-F238E27FC236}">
                <a16:creationId xmlns:a16="http://schemas.microsoft.com/office/drawing/2014/main" id="{A87BF365-632E-4178-B8C9-EB67F3411CA6}"/>
              </a:ext>
            </a:extLst>
          </p:cNvPr>
          <p:cNvSpPr txBox="1"/>
          <p:nvPr/>
        </p:nvSpPr>
        <p:spPr>
          <a:xfrm>
            <a:off x="2131698" y="5738335"/>
            <a:ext cx="4908199"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sum = _mm_add_epi16(_mm_add_epi16(a, b), c);</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avg = _mm_mulhi_epi16(sum, </a:t>
            </a:r>
            <a:r>
              <a:rPr lang="en-US" sz="1400" dirty="0" err="1">
                <a:solidFill>
                  <a:schemeClr val="bg1">
                    <a:alpha val="25000"/>
                  </a:schemeClr>
                </a:solidFill>
                <a:latin typeface="JetBrains Mono" panose="020B0509020102050004" pitchFamily="49" charset="0"/>
              </a:rPr>
              <a:t>one_third</a:t>
            </a:r>
            <a:r>
              <a:rPr lang="en-US" sz="1400" dirty="0">
                <a:solidFill>
                  <a:schemeClr val="bg1">
                    <a:alpha val="25000"/>
                  </a:schemeClr>
                </a:solidFill>
                <a:latin typeface="JetBrains Mono" panose="020B0509020102050004" pitchFamily="49" charset="0"/>
              </a:rPr>
              <a:t>);</a:t>
            </a:r>
            <a:endParaRPr lang="en-US" sz="1400" dirty="0">
              <a:solidFill>
                <a:schemeClr val="bg1">
                  <a:alpha val="25000"/>
                </a:schemeClr>
              </a:solidFill>
            </a:endParaRPr>
          </a:p>
        </p:txBody>
      </p:sp>
      <p:sp>
        <p:nvSpPr>
          <p:cNvPr id="28" name="TextBox 27">
            <a:extLst>
              <a:ext uri="{FF2B5EF4-FFF2-40B4-BE49-F238E27FC236}">
                <a16:creationId xmlns:a16="http://schemas.microsoft.com/office/drawing/2014/main" id="{9EC642AD-9475-488E-837A-4DEB48B54129}"/>
              </a:ext>
            </a:extLst>
          </p:cNvPr>
          <p:cNvSpPr txBox="1"/>
          <p:nvPr/>
        </p:nvSpPr>
        <p:spPr>
          <a:xfrm>
            <a:off x="1263444" y="1054089"/>
            <a:ext cx="6071419" cy="307777"/>
          </a:xfrm>
          <a:prstGeom prst="rect">
            <a:avLst/>
          </a:prstGeom>
          <a:noFill/>
        </p:spPr>
        <p:txBody>
          <a:bodyPr wrap="square">
            <a:spAutoFit/>
          </a:bodyPr>
          <a:lstStyle/>
          <a:p>
            <a:r>
              <a:rPr lang="en-US" sz="1400" dirty="0">
                <a:solidFill>
                  <a:schemeClr val="accent2"/>
                </a:solidFill>
                <a:latin typeface="JetBrains Mono" panose="020B0509020102050004" pitchFamily="49" charset="0"/>
                <a:ea typeface="+mn-ea"/>
                <a:cs typeface="+mn-cs"/>
                <a:sym typeface="Helvetica"/>
              </a:rPr>
              <a:t>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yTile</a:t>
            </a:r>
            <a:r>
              <a:rPr lang="en-US" sz="1400" dirty="0">
                <a:solidFill>
                  <a:schemeClr val="bg1"/>
                </a:solidFill>
                <a:latin typeface="JetBrains Mono" panose="020B0509020102050004" pitchFamily="49" charset="0"/>
              </a:rPr>
              <a:t> = </a:t>
            </a:r>
            <a:r>
              <a:rPr lang="en-US" sz="1400" dirty="0">
                <a:solidFill>
                  <a:schemeClr val="bg1"/>
                </a:solidFill>
                <a:latin typeface="JetBrains Mono" panose="020B0509020102050004" pitchFamily="49" charset="0"/>
                <a:ea typeface="+mn-ea"/>
                <a:cs typeface="+mn-cs"/>
                <a:sym typeface="Helvetica"/>
              </a:rPr>
              <a:t>0</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yTile</a:t>
            </a:r>
            <a:r>
              <a:rPr lang="en-US" sz="1400" dirty="0">
                <a:solidFill>
                  <a:schemeClr val="bg1"/>
                </a:solidFill>
                <a:latin typeface="JetBrains Mono" panose="020B0509020102050004" pitchFamily="49" charset="0"/>
              </a:rPr>
              <a:t> &lt; </a:t>
            </a:r>
            <a:r>
              <a:rPr lang="en-US" sz="1400" dirty="0" err="1">
                <a:solidFill>
                  <a:schemeClr val="bg1"/>
                </a:solidFill>
                <a:latin typeface="JetBrains Mono" panose="020B0509020102050004" pitchFamily="49" charset="0"/>
              </a:rPr>
              <a:t>in.</a:t>
            </a:r>
            <a:r>
              <a:rPr lang="en-US" sz="1400" dirty="0" err="1">
                <a:solidFill>
                  <a:schemeClr val="bg1"/>
                </a:solidFill>
                <a:latin typeface="JetBrains Mono" panose="020B0509020102050004" pitchFamily="49" charset="0"/>
                <a:ea typeface="+mn-ea"/>
                <a:cs typeface="+mn-cs"/>
                <a:sym typeface="Helvetica"/>
              </a:rPr>
              <a:t>height</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yTile</a:t>
            </a:r>
            <a:r>
              <a:rPr lang="en-US" sz="1400" dirty="0">
                <a:solidFill>
                  <a:schemeClr val="bg1"/>
                </a:solidFill>
                <a:latin typeface="JetBrains Mono" panose="020B0509020102050004" pitchFamily="49" charset="0"/>
              </a:rPr>
              <a:t> += </a:t>
            </a:r>
            <a:r>
              <a:rPr lang="en-US" sz="1400" dirty="0">
                <a:solidFill>
                  <a:schemeClr val="accent5"/>
                </a:solidFill>
                <a:latin typeface="JetBrains Mono" panose="020B0509020102050004" pitchFamily="49" charset="0"/>
                <a:ea typeface="+mn-ea"/>
                <a:cs typeface="+mn-cs"/>
                <a:sym typeface="Helvetica"/>
              </a:rPr>
              <a:t>32</a:t>
            </a:r>
            <a:r>
              <a:rPr lang="en-US" sz="1400" dirty="0">
                <a:solidFill>
                  <a:schemeClr val="bg1"/>
                </a:solidFill>
                <a:latin typeface="JetBrains Mono" panose="020B0509020102050004" pitchFamily="49" charset="0"/>
              </a:rPr>
              <a:t>) {</a:t>
            </a:r>
            <a:endParaRPr lang="en-US" sz="1400" dirty="0"/>
          </a:p>
        </p:txBody>
      </p:sp>
      <p:sp>
        <p:nvSpPr>
          <p:cNvPr id="30" name="TextBox 29">
            <a:extLst>
              <a:ext uri="{FF2B5EF4-FFF2-40B4-BE49-F238E27FC236}">
                <a16:creationId xmlns:a16="http://schemas.microsoft.com/office/drawing/2014/main" id="{DCED986A-D142-4597-A3ED-6552F70BE280}"/>
              </a:ext>
            </a:extLst>
          </p:cNvPr>
          <p:cNvSpPr txBox="1"/>
          <p:nvPr/>
        </p:nvSpPr>
        <p:spPr>
          <a:xfrm>
            <a:off x="1499419" y="1451470"/>
            <a:ext cx="6489291"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ea typeface="+mn-ea"/>
                <a:cs typeface="+mn-cs"/>
                <a:sym typeface="Helvetica"/>
              </a:rPr>
              <a:t>__m128i</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ea typeface="+mn-ea"/>
                <a:cs typeface="+mn-cs"/>
                <a:sym typeface="Helvetica"/>
              </a:rPr>
              <a:t>blurx</a:t>
            </a:r>
            <a:r>
              <a:rPr lang="en-US" sz="1400" dirty="0">
                <a:solidFill>
                  <a:schemeClr val="bg1"/>
                </a:solidFill>
                <a:latin typeface="JetBrains Mono" panose="020B0509020102050004" pitchFamily="49" charset="0"/>
              </a:rPr>
              <a:t>[(</a:t>
            </a:r>
            <a:r>
              <a:rPr lang="en-US" sz="1400" dirty="0">
                <a:solidFill>
                  <a:schemeClr val="accent5"/>
                </a:solidFill>
                <a:latin typeface="JetBrains Mono" panose="020B0509020102050004" pitchFamily="49" charset="0"/>
                <a:ea typeface="+mn-ea"/>
                <a:cs typeface="+mn-cs"/>
                <a:sym typeface="Helvetica"/>
              </a:rPr>
              <a:t>256</a:t>
            </a:r>
            <a:r>
              <a:rPr lang="en-US" sz="1400" dirty="0">
                <a:solidFill>
                  <a:schemeClr val="bg1"/>
                </a:solidFill>
                <a:latin typeface="JetBrains Mono" panose="020B0509020102050004" pitchFamily="49" charset="0"/>
              </a:rPr>
              <a:t>/</a:t>
            </a:r>
            <a:r>
              <a:rPr lang="en-US" sz="1400" dirty="0">
                <a:solidFill>
                  <a:schemeClr val="accent5"/>
                </a:solidFill>
                <a:latin typeface="JetBrains Mono" panose="020B0509020102050004" pitchFamily="49" charset="0"/>
                <a:ea typeface="+mn-ea"/>
                <a:cs typeface="+mn-cs"/>
                <a:sym typeface="Helvetica"/>
              </a:rPr>
              <a:t>8</a:t>
            </a:r>
            <a:r>
              <a:rPr lang="en-US" sz="1400" dirty="0">
                <a:solidFill>
                  <a:schemeClr val="bg1"/>
                </a:solidFill>
                <a:latin typeface="JetBrains Mono" panose="020B0509020102050004" pitchFamily="49" charset="0"/>
              </a:rPr>
              <a:t>)*(</a:t>
            </a:r>
            <a:r>
              <a:rPr lang="en-US" sz="1400" dirty="0">
                <a:solidFill>
                  <a:schemeClr val="accent5"/>
                </a:solidFill>
                <a:latin typeface="JetBrains Mono" panose="020B0509020102050004" pitchFamily="49" charset="0"/>
                <a:ea typeface="+mn-ea"/>
                <a:cs typeface="+mn-cs"/>
                <a:sym typeface="Helvetica"/>
              </a:rPr>
              <a:t>32</a:t>
            </a:r>
            <a:r>
              <a:rPr lang="en-US" sz="1400" dirty="0">
                <a:solidFill>
                  <a:schemeClr val="bg1"/>
                </a:solidFill>
                <a:latin typeface="JetBrains Mono" panose="020B0509020102050004" pitchFamily="49" charset="0"/>
              </a:rPr>
              <a:t>+</a:t>
            </a:r>
            <a:r>
              <a:rPr lang="en-US" sz="1400" dirty="0">
                <a:solidFill>
                  <a:schemeClr val="accent5"/>
                </a:solidFill>
                <a:latin typeface="JetBrains Mono" panose="020B0509020102050004" pitchFamily="49" charset="0"/>
                <a:ea typeface="+mn-ea"/>
                <a:cs typeface="+mn-cs"/>
                <a:sym typeface="Helvetica"/>
              </a:rPr>
              <a:t>2</a:t>
            </a:r>
            <a:r>
              <a:rPr lang="en-US" sz="1400" dirty="0">
                <a:solidFill>
                  <a:schemeClr val="bg1"/>
                </a:solidFill>
                <a:latin typeface="JetBrains Mono" panose="020B0509020102050004" pitchFamily="49" charset="0"/>
              </a:rPr>
              <a:t>)]; </a:t>
            </a:r>
            <a:r>
              <a:rPr lang="en-US" sz="1400" dirty="0">
                <a:solidFill>
                  <a:schemeClr val="accent6"/>
                </a:solidFill>
                <a:latin typeface="JetBrains Mono" panose="020B0509020102050004" pitchFamily="49" charset="0"/>
              </a:rPr>
              <a:t>// allocate tile </a:t>
            </a:r>
            <a:r>
              <a:rPr lang="en-US" sz="1400" dirty="0" err="1">
                <a:solidFill>
                  <a:schemeClr val="accent6"/>
                </a:solidFill>
                <a:latin typeface="JetBrains Mono" panose="020B0509020102050004" pitchFamily="49" charset="0"/>
              </a:rPr>
              <a:t>blurx</a:t>
            </a:r>
            <a:r>
              <a:rPr lang="en-US" sz="1400" dirty="0">
                <a:solidFill>
                  <a:schemeClr val="accent6"/>
                </a:solidFill>
                <a:latin typeface="JetBrains Mono" panose="020B0509020102050004" pitchFamily="49" charset="0"/>
              </a:rPr>
              <a:t> array</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ea typeface="+mn-ea"/>
                <a:cs typeface="+mn-cs"/>
                <a:sym typeface="Helvetica"/>
              </a:rPr>
              <a:t>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xTile</a:t>
            </a:r>
            <a:r>
              <a:rPr lang="en-US" sz="1400" dirty="0">
                <a:solidFill>
                  <a:schemeClr val="bg1"/>
                </a:solidFill>
                <a:latin typeface="JetBrains Mono" panose="020B0509020102050004" pitchFamily="49" charset="0"/>
              </a:rPr>
              <a:t> = </a:t>
            </a:r>
            <a:r>
              <a:rPr lang="en-US" sz="1400" dirty="0">
                <a:solidFill>
                  <a:schemeClr val="bg1"/>
                </a:solidFill>
                <a:latin typeface="JetBrains Mono" panose="020B0509020102050004" pitchFamily="49" charset="0"/>
                <a:ea typeface="+mn-ea"/>
                <a:cs typeface="+mn-cs"/>
                <a:sym typeface="Helvetica"/>
              </a:rPr>
              <a:t>0</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xTile</a:t>
            </a:r>
            <a:r>
              <a:rPr lang="en-US" sz="1400" dirty="0">
                <a:solidFill>
                  <a:schemeClr val="bg1"/>
                </a:solidFill>
                <a:latin typeface="JetBrains Mono" panose="020B0509020102050004" pitchFamily="49" charset="0"/>
              </a:rPr>
              <a:t> &lt; </a:t>
            </a:r>
            <a:r>
              <a:rPr lang="en-US" sz="1400" dirty="0" err="1">
                <a:solidFill>
                  <a:schemeClr val="bg1"/>
                </a:solidFill>
                <a:latin typeface="JetBrains Mono" panose="020B0509020102050004" pitchFamily="49" charset="0"/>
              </a:rPr>
              <a:t>in.</a:t>
            </a:r>
            <a:r>
              <a:rPr lang="en-US" sz="1400" dirty="0" err="1">
                <a:solidFill>
                  <a:schemeClr val="bg1"/>
                </a:solidFill>
                <a:latin typeface="JetBrains Mono" panose="020B0509020102050004" pitchFamily="49" charset="0"/>
                <a:ea typeface="+mn-ea"/>
                <a:cs typeface="+mn-cs"/>
                <a:sym typeface="Helvetica"/>
              </a:rPr>
              <a:t>width</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xTile</a:t>
            </a:r>
            <a:r>
              <a:rPr lang="en-US" sz="1400" dirty="0">
                <a:solidFill>
                  <a:schemeClr val="bg1"/>
                </a:solidFill>
                <a:latin typeface="JetBrains Mono" panose="020B0509020102050004" pitchFamily="49" charset="0"/>
              </a:rPr>
              <a:t> += </a:t>
            </a:r>
            <a:r>
              <a:rPr lang="en-US" sz="1400" dirty="0">
                <a:solidFill>
                  <a:schemeClr val="accent5"/>
                </a:solidFill>
                <a:latin typeface="JetBrains Mono" panose="020B0509020102050004" pitchFamily="49" charset="0"/>
                <a:ea typeface="+mn-ea"/>
                <a:cs typeface="+mn-cs"/>
                <a:sym typeface="Helvetica"/>
              </a:rPr>
              <a:t>256</a:t>
            </a:r>
            <a:r>
              <a:rPr lang="en-US" sz="1400" dirty="0">
                <a:solidFill>
                  <a:schemeClr val="bg1"/>
                </a:solidFill>
                <a:latin typeface="JetBrains Mono" panose="020B0509020102050004" pitchFamily="49" charset="0"/>
              </a:rPr>
              <a:t>) {</a:t>
            </a:r>
            <a:endParaRPr lang="en-US" sz="1400" dirty="0"/>
          </a:p>
        </p:txBody>
      </p:sp>
      <p:sp>
        <p:nvSpPr>
          <p:cNvPr id="32" name="TextBox 31">
            <a:extLst>
              <a:ext uri="{FF2B5EF4-FFF2-40B4-BE49-F238E27FC236}">
                <a16:creationId xmlns:a16="http://schemas.microsoft.com/office/drawing/2014/main" id="{E5A241A3-D94D-46DC-A761-3BFDA65352EB}"/>
              </a:ext>
            </a:extLst>
          </p:cNvPr>
          <p:cNvSpPr txBox="1"/>
          <p:nvPr/>
        </p:nvSpPr>
        <p:spPr>
          <a:xfrm>
            <a:off x="1700030" y="2105655"/>
            <a:ext cx="6337842" cy="738664"/>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ea typeface="+mn-ea"/>
                <a:cs typeface="+mn-cs"/>
                <a:sym typeface="Helvetica"/>
              </a:rPr>
              <a:t>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y = -</a:t>
            </a:r>
            <a:r>
              <a:rPr lang="en-US" sz="1400" dirty="0">
                <a:solidFill>
                  <a:schemeClr val="bg1"/>
                </a:solidFill>
                <a:latin typeface="JetBrains Mono" panose="020B0509020102050004" pitchFamily="49" charset="0"/>
                <a:ea typeface="+mn-ea"/>
                <a:cs typeface="+mn-cs"/>
                <a:sym typeface="Helvetica"/>
              </a:rPr>
              <a:t>1</a:t>
            </a:r>
            <a:r>
              <a:rPr lang="en-US" sz="1400" dirty="0">
                <a:solidFill>
                  <a:schemeClr val="bg1"/>
                </a:solidFill>
                <a:latin typeface="JetBrains Mono" panose="020B0509020102050004" pitchFamily="49" charset="0"/>
              </a:rPr>
              <a:t>; y &lt; </a:t>
            </a:r>
            <a:r>
              <a:rPr lang="en-US" sz="1400" dirty="0">
                <a:solidFill>
                  <a:schemeClr val="accent5"/>
                </a:solidFill>
                <a:latin typeface="JetBrains Mono" panose="020B0509020102050004" pitchFamily="49" charset="0"/>
                <a:ea typeface="+mn-ea"/>
                <a:cs typeface="+mn-cs"/>
                <a:sym typeface="Helvetica"/>
              </a:rPr>
              <a:t>32</a:t>
            </a:r>
            <a:r>
              <a:rPr lang="en-US" sz="1400" dirty="0">
                <a:solidFill>
                  <a:schemeClr val="bg1"/>
                </a:solidFill>
                <a:latin typeface="JetBrains Mono" panose="020B0509020102050004" pitchFamily="49" charset="0"/>
              </a:rPr>
              <a:t>+</a:t>
            </a:r>
            <a:r>
              <a:rPr lang="en-US" sz="1400" dirty="0">
                <a:solidFill>
                  <a:schemeClr val="accent5"/>
                </a:solidFill>
                <a:latin typeface="JetBrains Mono" panose="020B0509020102050004" pitchFamily="49" charset="0"/>
                <a:ea typeface="+mn-ea"/>
                <a:cs typeface="+mn-cs"/>
                <a:sym typeface="Helvetica"/>
              </a:rPr>
              <a:t>1</a:t>
            </a:r>
            <a:r>
              <a:rPr lang="en-US" sz="1400" dirty="0">
                <a:solidFill>
                  <a:schemeClr val="bg1"/>
                </a:solidFill>
                <a:latin typeface="JetBrains Mono" panose="020B0509020102050004" pitchFamily="49" charset="0"/>
              </a:rPr>
              <a:t>; y++) {</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rPr>
              <a:t>  const</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uint16</a:t>
            </a:r>
            <a:r>
              <a:rPr lang="en-US" sz="1400" dirty="0">
                <a:solidFill>
                  <a:schemeClr val="bg1"/>
                </a:solidFill>
                <a:latin typeface="JetBrains Mono" panose="020B0509020102050004" pitchFamily="49" charset="0"/>
              </a:rPr>
              <a:t>_t *</a:t>
            </a:r>
            <a:r>
              <a:rPr lang="en-US" sz="1400" dirty="0" err="1">
                <a:solidFill>
                  <a:schemeClr val="bg1"/>
                </a:solidFill>
                <a:latin typeface="JetBrains Mono" panose="020B0509020102050004" pitchFamily="49" charset="0"/>
              </a:rPr>
              <a:t>inPtr</a:t>
            </a:r>
            <a:r>
              <a:rPr lang="en-US" sz="1400" dirty="0">
                <a:solidFill>
                  <a:schemeClr val="bg1"/>
                </a:solidFill>
                <a:latin typeface="JetBrains Mono" panose="020B0509020102050004" pitchFamily="49" charset="0"/>
              </a:rPr>
              <a:t> = &amp;(</a:t>
            </a:r>
            <a:r>
              <a:rPr lang="en-US" sz="1400" dirty="0">
                <a:solidFill>
                  <a:schemeClr val="bg1"/>
                </a:solidFill>
                <a:latin typeface="JetBrains Mono" panose="020B0509020102050004" pitchFamily="49" charset="0"/>
                <a:ea typeface="+mn-ea"/>
                <a:cs typeface="+mn-cs"/>
                <a:sym typeface="Helvetica"/>
              </a:rPr>
              <a:t>in</a:t>
            </a:r>
            <a:r>
              <a:rPr lang="en-US" sz="1400" dirty="0">
                <a:solidFill>
                  <a:schemeClr val="bg1"/>
                </a:solidFill>
                <a:latin typeface="JetBrains Mono" panose="020B0509020102050004" pitchFamily="49" charset="0"/>
              </a:rPr>
              <a:t>[</a:t>
            </a:r>
            <a:r>
              <a:rPr lang="en-US" sz="1400" dirty="0" err="1">
                <a:solidFill>
                  <a:schemeClr val="bg1"/>
                </a:solidFill>
                <a:latin typeface="JetBrains Mono" panose="020B0509020102050004" pitchFamily="49" charset="0"/>
              </a:rPr>
              <a:t>yTile+y</a:t>
            </a:r>
            <a:r>
              <a:rPr lang="en-US" sz="1400" dirty="0">
                <a:solidFill>
                  <a:schemeClr val="bg1"/>
                </a:solidFill>
                <a:latin typeface="JetBrains Mono" panose="020B0509020102050004" pitchFamily="49" charset="0"/>
              </a:rPr>
              <a:t>][</a:t>
            </a:r>
            <a:r>
              <a:rPr lang="en-US" sz="1400" dirty="0" err="1">
                <a:solidFill>
                  <a:schemeClr val="bg1"/>
                </a:solidFill>
                <a:latin typeface="JetBrains Mono" panose="020B0509020102050004" pitchFamily="49" charset="0"/>
              </a:rPr>
              <a:t>xTile</a:t>
            </a:r>
            <a:r>
              <a:rPr lang="en-US"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ea typeface="+mn-ea"/>
                <a:cs typeface="+mn-cs"/>
                <a:sym typeface="Helvetica"/>
              </a:rPr>
              <a:t>  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x = </a:t>
            </a:r>
            <a:r>
              <a:rPr lang="en-US" sz="1400" dirty="0">
                <a:solidFill>
                  <a:schemeClr val="bg1"/>
                </a:solidFill>
                <a:latin typeface="JetBrains Mono" panose="020B0509020102050004" pitchFamily="49" charset="0"/>
                <a:ea typeface="+mn-ea"/>
                <a:cs typeface="+mn-cs"/>
                <a:sym typeface="Helvetica"/>
              </a:rPr>
              <a:t>0</a:t>
            </a:r>
            <a:r>
              <a:rPr lang="en-US" sz="1400" dirty="0">
                <a:solidFill>
                  <a:schemeClr val="bg1"/>
                </a:solidFill>
                <a:latin typeface="JetBrains Mono" panose="020B0509020102050004" pitchFamily="49" charset="0"/>
              </a:rPr>
              <a:t>; x &lt; </a:t>
            </a:r>
            <a:r>
              <a:rPr lang="en-US" sz="1400" dirty="0">
                <a:solidFill>
                  <a:schemeClr val="accent5"/>
                </a:solidFill>
                <a:latin typeface="JetBrains Mono" panose="020B0509020102050004" pitchFamily="49" charset="0"/>
                <a:ea typeface="+mn-ea"/>
                <a:cs typeface="+mn-cs"/>
                <a:sym typeface="Helvetica"/>
              </a:rPr>
              <a:t>256</a:t>
            </a:r>
            <a:r>
              <a:rPr lang="en-US" sz="1400" dirty="0">
                <a:solidFill>
                  <a:schemeClr val="bg1"/>
                </a:solidFill>
                <a:latin typeface="JetBrains Mono" panose="020B0509020102050004" pitchFamily="49" charset="0"/>
              </a:rPr>
              <a:t>; x += </a:t>
            </a:r>
            <a:r>
              <a:rPr lang="en-US" sz="1400" dirty="0">
                <a:solidFill>
                  <a:schemeClr val="accent5"/>
                </a:solidFill>
                <a:latin typeface="JetBrains Mono" panose="020B0509020102050004" pitchFamily="49" charset="0"/>
                <a:ea typeface="+mn-ea"/>
                <a:cs typeface="+mn-cs"/>
                <a:sym typeface="Helvetica"/>
              </a:rPr>
              <a:t>8</a:t>
            </a:r>
            <a:r>
              <a:rPr lang="en-US" sz="1400" dirty="0">
                <a:solidFill>
                  <a:schemeClr val="bg1"/>
                </a:solidFill>
                <a:latin typeface="JetBrains Mono" panose="020B0509020102050004" pitchFamily="49" charset="0"/>
              </a:rPr>
              <a:t>) {          </a:t>
            </a:r>
            <a:endParaRPr lang="en-US" sz="1400" dirty="0"/>
          </a:p>
        </p:txBody>
      </p:sp>
      <p:sp>
        <p:nvSpPr>
          <p:cNvPr id="34" name="TextBox 33">
            <a:extLst>
              <a:ext uri="{FF2B5EF4-FFF2-40B4-BE49-F238E27FC236}">
                <a16:creationId xmlns:a16="http://schemas.microsoft.com/office/drawing/2014/main" id="{1982D0D3-1997-4193-A536-20E7B82B17CC}"/>
              </a:ext>
            </a:extLst>
          </p:cNvPr>
          <p:cNvSpPr txBox="1"/>
          <p:nvPr/>
        </p:nvSpPr>
        <p:spPr>
          <a:xfrm>
            <a:off x="1700030" y="4457085"/>
            <a:ext cx="6391918" cy="738664"/>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solidFill>
                <a:latin typeface="JetBrains Mono" panose="020B0509020102050004" pitchFamily="49" charset="0"/>
                <a:ea typeface="+mn-ea"/>
                <a:cs typeface="+mn-cs"/>
                <a:sym typeface="Helvetica"/>
              </a:rPr>
              <a:t>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y = </a:t>
            </a:r>
            <a:r>
              <a:rPr lang="en-US" sz="1400" dirty="0">
                <a:solidFill>
                  <a:schemeClr val="bg1"/>
                </a:solidFill>
                <a:latin typeface="JetBrains Mono" panose="020B0509020102050004" pitchFamily="49" charset="0"/>
                <a:ea typeface="+mn-ea"/>
                <a:cs typeface="+mn-cs"/>
                <a:sym typeface="Helvetica"/>
              </a:rPr>
              <a:t>0</a:t>
            </a:r>
            <a:r>
              <a:rPr lang="en-US" sz="1400" dirty="0">
                <a:solidFill>
                  <a:schemeClr val="bg1"/>
                </a:solidFill>
                <a:latin typeface="JetBrains Mono" panose="020B0509020102050004" pitchFamily="49" charset="0"/>
              </a:rPr>
              <a:t>; y &lt; </a:t>
            </a:r>
            <a:r>
              <a:rPr lang="en-US" sz="1400" dirty="0">
                <a:solidFill>
                  <a:schemeClr val="accent5"/>
                </a:solidFill>
                <a:latin typeface="JetBrains Mono" panose="020B0509020102050004" pitchFamily="49" charset="0"/>
                <a:ea typeface="+mn-ea"/>
                <a:cs typeface="+mn-cs"/>
                <a:sym typeface="Helvetica"/>
              </a:rPr>
              <a:t>32</a:t>
            </a:r>
            <a:r>
              <a:rPr lang="en-US" sz="1400" dirty="0">
                <a:solidFill>
                  <a:schemeClr val="bg1"/>
                </a:solidFill>
                <a:latin typeface="JetBrains Mono" panose="020B0509020102050004" pitchFamily="49" charset="0"/>
              </a:rPr>
              <a:t>; y++) {</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ea typeface="+mn-ea"/>
                <a:cs typeface="+mn-cs"/>
                <a:sym typeface="Helvetica"/>
              </a:rPr>
              <a:t>__m128i</a:t>
            </a:r>
            <a:r>
              <a:rPr lang="en-US" sz="1400" dirty="0">
                <a:solidFill>
                  <a:schemeClr val="bg1"/>
                </a:solidFill>
                <a:latin typeface="JetBrains Mono" panose="020B0509020102050004" pitchFamily="49" charset="0"/>
              </a:rPr>
              <a:t> *</a:t>
            </a:r>
            <a:r>
              <a:rPr lang="en-US" sz="1400" dirty="0" err="1">
                <a:solidFill>
                  <a:schemeClr val="bg1"/>
                </a:solidFill>
                <a:latin typeface="JetBrains Mono" panose="020B0509020102050004" pitchFamily="49" charset="0"/>
              </a:rPr>
              <a:t>outPtr</a:t>
            </a:r>
            <a:r>
              <a:rPr lang="en-US" sz="1400" dirty="0">
                <a:solidFill>
                  <a:schemeClr val="bg1"/>
                </a:solidFill>
                <a:latin typeface="JetBrains Mono" panose="020B0509020102050004" pitchFamily="49" charset="0"/>
              </a:rPr>
              <a:t> = (</a:t>
            </a:r>
            <a:r>
              <a:rPr lang="en-US" sz="1400" dirty="0">
                <a:solidFill>
                  <a:schemeClr val="accent2"/>
                </a:solidFill>
                <a:latin typeface="JetBrains Mono" panose="020B0509020102050004" pitchFamily="49" charset="0"/>
                <a:ea typeface="+mn-ea"/>
                <a:cs typeface="+mn-cs"/>
                <a:sym typeface="Helvetica"/>
              </a:rPr>
              <a:t>__m128i</a:t>
            </a:r>
            <a:r>
              <a:rPr lang="en-US" sz="1400" dirty="0">
                <a:solidFill>
                  <a:schemeClr val="bg1"/>
                </a:solidFill>
                <a:latin typeface="JetBrains Mono" panose="020B0509020102050004" pitchFamily="49" charset="0"/>
              </a:rPr>
              <a:t> *)(&amp;(</a:t>
            </a:r>
            <a:r>
              <a:rPr lang="en-US" sz="1400" dirty="0" err="1">
                <a:solidFill>
                  <a:schemeClr val="bg1"/>
                </a:solidFill>
                <a:latin typeface="JetBrains Mono" panose="020B0509020102050004" pitchFamily="49" charset="0"/>
                <a:ea typeface="+mn-ea"/>
                <a:cs typeface="+mn-cs"/>
                <a:sym typeface="Helvetica"/>
              </a:rPr>
              <a:t>blury</a:t>
            </a:r>
            <a:r>
              <a:rPr lang="en-US" sz="1400" dirty="0">
                <a:solidFill>
                  <a:schemeClr val="bg1"/>
                </a:solidFill>
                <a:latin typeface="JetBrains Mono" panose="020B0509020102050004" pitchFamily="49" charset="0"/>
              </a:rPr>
              <a:t>[</a:t>
            </a:r>
            <a:r>
              <a:rPr lang="en-US" sz="1400" dirty="0" err="1">
                <a:solidFill>
                  <a:schemeClr val="bg1"/>
                </a:solidFill>
                <a:latin typeface="JetBrains Mono" panose="020B0509020102050004" pitchFamily="49" charset="0"/>
              </a:rPr>
              <a:t>yTile+y</a:t>
            </a:r>
            <a:r>
              <a:rPr lang="en-US" sz="1400" dirty="0">
                <a:solidFill>
                  <a:schemeClr val="bg1"/>
                </a:solidFill>
                <a:latin typeface="JetBrains Mono" panose="020B0509020102050004" pitchFamily="49" charset="0"/>
              </a:rPr>
              <a:t>][</a:t>
            </a:r>
            <a:r>
              <a:rPr lang="en-US" sz="1400" dirty="0" err="1">
                <a:solidFill>
                  <a:schemeClr val="bg1"/>
                </a:solidFill>
                <a:latin typeface="JetBrains Mono" panose="020B0509020102050004" pitchFamily="49" charset="0"/>
              </a:rPr>
              <a:t>xTile</a:t>
            </a:r>
            <a:r>
              <a:rPr lang="en-US" sz="1400" dirty="0">
                <a:solidFill>
                  <a:schemeClr val="bg1"/>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ea typeface="+mn-ea"/>
                <a:cs typeface="+mn-cs"/>
                <a:sym typeface="Helvetica"/>
              </a:rPr>
              <a:t>for</a:t>
            </a:r>
            <a:r>
              <a:rPr lang="en-US" sz="1400" dirty="0">
                <a:solidFill>
                  <a:schemeClr val="bg1"/>
                </a:solidFill>
                <a:latin typeface="JetBrains Mono" panose="020B0509020102050004" pitchFamily="49" charset="0"/>
              </a:rPr>
              <a:t> (</a:t>
            </a:r>
            <a:r>
              <a:rPr lang="en-US" sz="1400" dirty="0">
                <a:solidFill>
                  <a:schemeClr val="accent2"/>
                </a:solidFill>
                <a:latin typeface="JetBrains Mono" panose="020B0509020102050004" pitchFamily="49" charset="0"/>
              </a:rPr>
              <a:t>int</a:t>
            </a:r>
            <a:r>
              <a:rPr lang="en-US" sz="1400" dirty="0">
                <a:solidFill>
                  <a:schemeClr val="bg1"/>
                </a:solidFill>
                <a:latin typeface="JetBrains Mono" panose="020B0509020102050004" pitchFamily="49" charset="0"/>
              </a:rPr>
              <a:t> x = </a:t>
            </a:r>
            <a:r>
              <a:rPr lang="en-US" sz="1400" dirty="0">
                <a:solidFill>
                  <a:schemeClr val="bg1"/>
                </a:solidFill>
                <a:latin typeface="JetBrains Mono" panose="020B0509020102050004" pitchFamily="49" charset="0"/>
                <a:ea typeface="+mn-ea"/>
                <a:cs typeface="+mn-cs"/>
                <a:sym typeface="Helvetica"/>
              </a:rPr>
              <a:t>0</a:t>
            </a:r>
            <a:r>
              <a:rPr lang="en-US" sz="1400" dirty="0">
                <a:solidFill>
                  <a:schemeClr val="bg1"/>
                </a:solidFill>
                <a:latin typeface="JetBrains Mono" panose="020B0509020102050004" pitchFamily="49" charset="0"/>
              </a:rPr>
              <a:t>; x &lt; </a:t>
            </a:r>
            <a:r>
              <a:rPr lang="en-US" sz="1400" dirty="0">
                <a:solidFill>
                  <a:schemeClr val="accent5"/>
                </a:solidFill>
                <a:latin typeface="JetBrains Mono" panose="020B0509020102050004" pitchFamily="49" charset="0"/>
                <a:ea typeface="+mn-ea"/>
                <a:cs typeface="+mn-cs"/>
                <a:sym typeface="Helvetica"/>
              </a:rPr>
              <a:t>256</a:t>
            </a:r>
            <a:r>
              <a:rPr lang="en-US" sz="1400" dirty="0">
                <a:solidFill>
                  <a:schemeClr val="bg1"/>
                </a:solidFill>
                <a:latin typeface="JetBrains Mono" panose="020B0509020102050004" pitchFamily="49" charset="0"/>
              </a:rPr>
              <a:t>; x += </a:t>
            </a:r>
            <a:r>
              <a:rPr lang="en-US" sz="1400" dirty="0">
                <a:solidFill>
                  <a:schemeClr val="accent5"/>
                </a:solidFill>
                <a:latin typeface="JetBrains Mono" panose="020B0509020102050004" pitchFamily="49" charset="0"/>
                <a:ea typeface="+mn-ea"/>
                <a:cs typeface="+mn-cs"/>
                <a:sym typeface="Helvetica"/>
              </a:rPr>
              <a:t>8</a:t>
            </a:r>
            <a:r>
              <a:rPr lang="en-US" sz="1400" dirty="0">
                <a:solidFill>
                  <a:schemeClr val="bg1"/>
                </a:solidFill>
                <a:latin typeface="JetBrains Mono" panose="020B0509020102050004" pitchFamily="49" charset="0"/>
              </a:rPr>
              <a:t>) {</a:t>
            </a:r>
            <a:endParaRPr lang="en-US" sz="1400" dirty="0"/>
          </a:p>
        </p:txBody>
      </p:sp>
      <p:sp>
        <p:nvSpPr>
          <p:cNvPr id="2" name="TextBox 1">
            <a:extLst>
              <a:ext uri="{FF2B5EF4-FFF2-40B4-BE49-F238E27FC236}">
                <a16:creationId xmlns:a16="http://schemas.microsoft.com/office/drawing/2014/main" id="{0C91FA44-A5EE-41C1-81A7-9E6A975B3005}"/>
              </a:ext>
            </a:extLst>
          </p:cNvPr>
          <p:cNvSpPr txBox="1"/>
          <p:nvPr/>
        </p:nvSpPr>
        <p:spPr>
          <a:xfrm>
            <a:off x="6992014" y="2850652"/>
            <a:ext cx="1993392" cy="1200329"/>
          </a:xfrm>
          <a:prstGeom prst="rect">
            <a:avLst/>
          </a:prstGeom>
          <a:solidFill>
            <a:schemeClr val="tx2">
              <a:lumMod val="90000"/>
              <a:lumOff val="10000"/>
            </a:schemeClr>
          </a:solidFill>
        </p:spPr>
        <p:txBody>
          <a:bodyPr wrap="square" rtlCol="0">
            <a:spAutoFit/>
          </a:bodyPr>
          <a:lstStyle/>
          <a:p>
            <a:r>
              <a:rPr lang="en-US" b="1" dirty="0">
                <a:solidFill>
                  <a:schemeClr val="accent4"/>
                </a:solidFill>
              </a:rPr>
              <a:t>Locality</a:t>
            </a:r>
            <a:r>
              <a:rPr lang="en-US" dirty="0">
                <a:solidFill>
                  <a:schemeClr val="accent4"/>
                </a:solidFill>
              </a:rPr>
              <a:t> </a:t>
            </a:r>
            <a:r>
              <a:rPr lang="en-US" dirty="0">
                <a:solidFill>
                  <a:schemeClr val="bg1"/>
                </a:solidFill>
              </a:rPr>
              <a:t>in tiled computation and fusion of the two blurs</a:t>
            </a:r>
          </a:p>
        </p:txBody>
      </p:sp>
      <p:sp>
        <p:nvSpPr>
          <p:cNvPr id="3" name="Slide Number Placeholder 2">
            <a:extLst>
              <a:ext uri="{FF2B5EF4-FFF2-40B4-BE49-F238E27FC236}">
                <a16:creationId xmlns:a16="http://schemas.microsoft.com/office/drawing/2014/main" id="{59719E7C-94C4-41FC-B4EA-761F7B409986}"/>
              </a:ext>
            </a:extLst>
          </p:cNvPr>
          <p:cNvSpPr>
            <a:spLocks noGrp="1"/>
          </p:cNvSpPr>
          <p:nvPr>
            <p:ph type="sldNum" sz="quarter" idx="12"/>
          </p:nvPr>
        </p:nvSpPr>
        <p:spPr/>
        <p:txBody>
          <a:bodyPr/>
          <a:lstStyle/>
          <a:p>
            <a:fld id="{EE4B2865-9F4B-463A-924A-394C76877335}" type="slidenum">
              <a:rPr lang="en-US" smtClean="0"/>
              <a:t>34</a:t>
            </a:fld>
            <a:endParaRPr lang="en-US"/>
          </a:p>
        </p:txBody>
      </p:sp>
    </p:spTree>
    <p:extLst>
      <p:ext uri="{BB962C8B-B14F-4D97-AF65-F5344CB8AC3E}">
        <p14:creationId xmlns:p14="http://schemas.microsoft.com/office/powerpoint/2010/main" val="2125260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2F312-624F-4EB7-AD0A-4D2EA022F90A}"/>
              </a:ext>
            </a:extLst>
          </p:cNvPr>
          <p:cNvSpPr txBox="1"/>
          <p:nvPr/>
        </p:nvSpPr>
        <p:spPr>
          <a:xfrm>
            <a:off x="7096760" y="108423"/>
            <a:ext cx="1947245" cy="369332"/>
          </a:xfrm>
          <a:prstGeom prst="rect">
            <a:avLst/>
          </a:prstGeom>
          <a:solidFill>
            <a:schemeClr val="tx2">
              <a:lumMod val="90000"/>
              <a:lumOff val="10000"/>
            </a:schemeClr>
          </a:solidFill>
        </p:spPr>
        <p:txBody>
          <a:bodyPr wrap="square" rtlCol="0">
            <a:spAutoFit/>
          </a:bodyPr>
          <a:lstStyle/>
          <a:p>
            <a:r>
              <a:rPr lang="en-US" b="1" dirty="0">
                <a:solidFill>
                  <a:schemeClr val="accent4"/>
                </a:solidFill>
              </a:rPr>
              <a:t>Optimized</a:t>
            </a:r>
            <a:r>
              <a:rPr lang="en-US" dirty="0"/>
              <a:t> </a:t>
            </a:r>
            <a:r>
              <a:rPr lang="en-US" b="1" dirty="0">
                <a:solidFill>
                  <a:schemeClr val="accent4"/>
                </a:solidFill>
              </a:rPr>
              <a:t>C++</a:t>
            </a:r>
            <a:endParaRPr lang="en-US" dirty="0"/>
          </a:p>
        </p:txBody>
      </p:sp>
      <p:sp>
        <p:nvSpPr>
          <p:cNvPr id="9" name="void box_filter_3x3(const Image &amp;in, Image &amp;blury) {…">
            <a:extLst>
              <a:ext uri="{FF2B5EF4-FFF2-40B4-BE49-F238E27FC236}">
                <a16:creationId xmlns:a16="http://schemas.microsoft.com/office/drawing/2014/main" id="{88C82761-7403-4C4D-ACAB-100703D6B596}"/>
              </a:ext>
            </a:extLst>
          </p:cNvPr>
          <p:cNvSpPr txBox="1"/>
          <p:nvPr/>
        </p:nvSpPr>
        <p:spPr>
          <a:xfrm>
            <a:off x="1112520" y="361494"/>
            <a:ext cx="6918960" cy="6135013"/>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3429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6858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10287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13716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7145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20574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24003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2743200" algn="ctr" defTabSz="647700" rtl="0" fontAlgn="auto" latinLnBrk="0" hangingPunct="0">
              <a:lnSpc>
                <a:spcPts val="9300"/>
              </a:lnSpc>
              <a:spcBef>
                <a:spcPts val="0"/>
              </a:spcBef>
              <a:spcAft>
                <a:spcPts val="0"/>
              </a:spcAft>
              <a:buClrTx/>
              <a:buSzTx/>
              <a:buFontTx/>
              <a:buNone/>
              <a:tabLst>
                <a:tab pos="1511300" algn="l"/>
              </a:tabLst>
              <a:defRPr kumimoji="0" sz="7800" b="0"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lgn="l" defTabSz="457200">
              <a:lnSpc>
                <a:spcPct val="100000"/>
              </a:lnSpc>
              <a:tabLst/>
              <a:defRPr sz="2000">
                <a:solidFill>
                  <a:srgbClr val="000000"/>
                </a:solidFill>
                <a:latin typeface="Consolas"/>
                <a:ea typeface="Consolas"/>
                <a:cs typeface="Consolas"/>
                <a:sym typeface="Consolas"/>
              </a:defRPr>
            </a:pPr>
            <a:r>
              <a:rPr sz="1400" dirty="0">
                <a:solidFill>
                  <a:schemeClr val="accent2">
                    <a:alpha val="25000"/>
                  </a:schemeClr>
                </a:solidFill>
                <a:latin typeface="JetBrains Mono" panose="020B0509020102050004" pitchFamily="49" charset="0"/>
              </a:rPr>
              <a:t>void</a:t>
            </a:r>
            <a:r>
              <a:rPr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ea typeface="+mn-ea"/>
                <a:cs typeface="+mn-cs"/>
                <a:sym typeface="Helvetica"/>
              </a:rPr>
              <a:t>box_filter_3x3</a:t>
            </a:r>
            <a:r>
              <a:rPr sz="1400" dirty="0">
                <a:solidFill>
                  <a:schemeClr val="bg1">
                    <a:alpha val="25000"/>
                  </a:schemeClr>
                </a:solidFill>
                <a:latin typeface="JetBrains Mono" panose="020B0509020102050004" pitchFamily="49" charset="0"/>
              </a:rPr>
              <a:t>(</a:t>
            </a:r>
            <a:r>
              <a:rPr sz="1400" dirty="0">
                <a:solidFill>
                  <a:schemeClr val="accent2">
                    <a:alpha val="25000"/>
                  </a:schemeClr>
                </a:solidFill>
                <a:latin typeface="JetBrains Mono" panose="020B0509020102050004" pitchFamily="49" charset="0"/>
              </a:rPr>
              <a:t>const</a:t>
            </a:r>
            <a:r>
              <a:rPr sz="1400" dirty="0">
                <a:solidFill>
                  <a:schemeClr val="bg1">
                    <a:alpha val="25000"/>
                  </a:schemeClr>
                </a:solidFill>
                <a:latin typeface="JetBrains Mono" panose="020B0509020102050004" pitchFamily="49" charset="0"/>
              </a:rPr>
              <a:t> </a:t>
            </a:r>
            <a:r>
              <a:rPr sz="1400" dirty="0">
                <a:solidFill>
                  <a:schemeClr val="accent2">
                    <a:alpha val="25000"/>
                  </a:schemeClr>
                </a:solidFill>
                <a:latin typeface="JetBrains Mono" panose="020B0509020102050004" pitchFamily="49" charset="0"/>
              </a:rPr>
              <a:t>Image</a:t>
            </a:r>
            <a:r>
              <a:rPr sz="1400" dirty="0">
                <a:solidFill>
                  <a:schemeClr val="bg1">
                    <a:alpha val="25000"/>
                  </a:schemeClr>
                </a:solidFill>
                <a:latin typeface="JetBrains Mono" panose="020B0509020102050004" pitchFamily="49" charset="0"/>
              </a:rPr>
              <a:t> &amp;in, </a:t>
            </a:r>
            <a:r>
              <a:rPr sz="1400" dirty="0">
                <a:solidFill>
                  <a:schemeClr val="accent2">
                    <a:alpha val="25000"/>
                  </a:schemeClr>
                </a:solidFill>
                <a:latin typeface="JetBrains Mono" panose="020B0509020102050004" pitchFamily="49" charset="0"/>
              </a:rPr>
              <a:t>Image</a:t>
            </a:r>
            <a:r>
              <a:rPr sz="1400" dirty="0">
                <a:solidFill>
                  <a:schemeClr val="bg1">
                    <a:alpha val="25000"/>
                  </a:schemeClr>
                </a:solidFill>
                <a:latin typeface="JetBrains Mono" panose="020B0509020102050004" pitchFamily="49" charset="0"/>
              </a:rPr>
              <a:t> &amp;</a:t>
            </a:r>
            <a:r>
              <a:rPr sz="1400" dirty="0" err="1">
                <a:solidFill>
                  <a:schemeClr val="bg1">
                    <a:alpha val="25000"/>
                  </a:schemeClr>
                </a:solidFill>
                <a:latin typeface="JetBrains Mono" panose="020B0509020102050004" pitchFamily="49" charset="0"/>
              </a:rPr>
              <a:t>blury</a:t>
            </a:r>
            <a:r>
              <a:rPr sz="1400" dirty="0">
                <a:solidFill>
                  <a:schemeClr val="bg1">
                    <a:alpha val="25000"/>
                  </a:schemeClr>
                </a:solidFill>
                <a:latin typeface="JetBrains Mono" panose="020B0509020102050004" pitchFamily="49" charset="0"/>
              </a:rPr>
              <a:t>) {</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one_third</a:t>
            </a:r>
            <a:r>
              <a:rPr sz="1400" dirty="0">
                <a:solidFill>
                  <a:schemeClr val="bg1">
                    <a:alpha val="25000"/>
                  </a:schemeClr>
                </a:solidFill>
                <a:latin typeface="JetBrains Mono" panose="020B0509020102050004" pitchFamily="49" charset="0"/>
              </a:rPr>
              <a:t> = _mm_set1_epi16(</a:t>
            </a:r>
            <a:r>
              <a:rPr sz="1400" dirty="0">
                <a:solidFill>
                  <a:schemeClr val="accent5">
                    <a:alpha val="25000"/>
                  </a:schemeClr>
                </a:solidFill>
                <a:latin typeface="JetBrains Mono" panose="020B0509020102050004" pitchFamily="49" charset="0"/>
                <a:ea typeface="+mn-ea"/>
                <a:cs typeface="+mn-cs"/>
                <a:sym typeface="Helvetica"/>
              </a:rPr>
              <a:t>21846</a:t>
            </a:r>
            <a:r>
              <a:rPr sz="1400" dirty="0">
                <a:solidFill>
                  <a:schemeClr val="bg1">
                    <a:alpha val="25000"/>
                  </a:schemeClr>
                </a:solidFill>
                <a:latin typeface="JetBrains Mono" panose="020B0509020102050004" pitchFamily="49" charset="0"/>
              </a:rPr>
              <a:t>);</a:t>
            </a:r>
          </a:p>
          <a:p>
            <a:pPr algn="l" defTabSz="457200">
              <a:lnSpc>
                <a:spcPct val="100000"/>
              </a:lnSpc>
              <a:tabLst/>
              <a:defRPr sz="2000">
                <a:latin typeface="Consolas"/>
                <a:ea typeface="Consolas"/>
                <a:cs typeface="Consolas"/>
                <a:sym typeface="Consolas"/>
              </a:defRPr>
            </a:pPr>
            <a:endParaRPr lang="en-US" sz="1400" dirty="0">
              <a:solidFill>
                <a:schemeClr val="accent6">
                  <a:alpha val="25000"/>
                </a:schemeClr>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 a, b, c, sum, avg;</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accent2">
                    <a:alpha val="25000"/>
                  </a:schemeClr>
                </a:solidFill>
                <a:latin typeface="JetBrains Mono" panose="020B0509020102050004" pitchFamily="49" charset="0"/>
                <a:ea typeface="+mn-ea"/>
                <a:cs typeface="+mn-cs"/>
                <a:sym typeface="Helvetica"/>
              </a:rPr>
            </a:br>
            <a:br>
              <a:rPr lang="en-US" sz="1400" dirty="0">
                <a:solidFill>
                  <a:schemeClr val="accent2">
                    <a:alpha val="25000"/>
                  </a:schemeClr>
                </a:solidFill>
                <a:latin typeface="JetBrains Mono" panose="020B0509020102050004" pitchFamily="49" charset="0"/>
                <a:ea typeface="+mn-ea"/>
                <a:cs typeface="+mn-cs"/>
                <a:sym typeface="Helvetica"/>
              </a:rPr>
            </a:br>
            <a:r>
              <a:rPr lang="en-US" sz="1400" dirty="0">
                <a:solidFill>
                  <a:schemeClr val="accent2">
                    <a:alpha val="25000"/>
                  </a:schemeClr>
                </a:solidFill>
                <a:latin typeface="JetBrains Mono" panose="020B0509020102050004" pitchFamily="49" charset="0"/>
                <a:ea typeface="+mn-ea"/>
                <a:cs typeface="+mn-cs"/>
                <a:sym typeface="Helvetica"/>
              </a:rPr>
              <a:t>      </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 = </a:t>
            </a:r>
            <a:r>
              <a:rPr sz="1400" dirty="0" err="1">
                <a:solidFill>
                  <a:schemeClr val="bg1">
                    <a:alpha val="25000"/>
                  </a:schemeClr>
                </a:solidFill>
                <a:latin typeface="JetBrains Mono" panose="020B0509020102050004" pitchFamily="49" charset="0"/>
                <a:ea typeface="+mn-ea"/>
                <a:cs typeface="+mn-cs"/>
                <a:sym typeface="Helvetica"/>
              </a:rPr>
              <a:t>blurx</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a = _mm_loadu_si128((</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*)(inPtr-</a:t>
            </a:r>
            <a:r>
              <a:rPr sz="1400" dirty="0">
                <a:solidFill>
                  <a:schemeClr val="accent5">
                    <a:alpha val="25000"/>
                  </a:schemeClr>
                </a:solidFill>
                <a:latin typeface="JetBrains Mono" panose="020B0509020102050004" pitchFamily="49" charset="0"/>
                <a:ea typeface="+mn-ea"/>
                <a:cs typeface="+mn-cs"/>
                <a:sym typeface="Helvetica"/>
              </a:rPr>
              <a:t>1</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b = _mm_loadu_si128((</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*)(inPtr+</a:t>
            </a:r>
            <a:r>
              <a:rPr sz="1400" dirty="0">
                <a:solidFill>
                  <a:schemeClr val="accent5">
                    <a:alpha val="25000"/>
                  </a:schemeClr>
                </a:solidFill>
                <a:latin typeface="JetBrains Mono" panose="020B0509020102050004" pitchFamily="49" charset="0"/>
                <a:ea typeface="+mn-ea"/>
                <a:cs typeface="+mn-cs"/>
                <a:sym typeface="Helvetica"/>
              </a:rPr>
              <a:t>1</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c = _mm_load_si128((</a:t>
            </a:r>
            <a:r>
              <a:rPr sz="1400" dirty="0">
                <a:solidFill>
                  <a:schemeClr val="accent2">
                    <a:alpha val="25000"/>
                  </a:schemeClr>
                </a:solidFill>
                <a:latin typeface="JetBrains Mono" panose="020B0509020102050004" pitchFamily="49" charset="0"/>
                <a:ea typeface="+mn-ea"/>
                <a:cs typeface="+mn-cs"/>
                <a:sym typeface="Helvetica"/>
              </a:rPr>
              <a:t>__m128i</a:t>
            </a:r>
            <a:r>
              <a:rPr sz="1400" dirty="0">
                <a:solidFill>
                  <a:schemeClr val="bg1">
                    <a:alpha val="25000"/>
                  </a:schemeClr>
                </a:solidFill>
                <a:latin typeface="JetBrains Mono" panose="020B0509020102050004" pitchFamily="49" charset="0"/>
              </a:rPr>
              <a:t>*)(</a:t>
            </a:r>
            <a:r>
              <a:rPr sz="1400" dirty="0" err="1">
                <a:solidFill>
                  <a:schemeClr val="bg1">
                    <a:alpha val="25000"/>
                  </a:schemeClr>
                </a:solidFill>
                <a:latin typeface="JetBrains Mono" panose="020B0509020102050004" pitchFamily="49" charset="0"/>
              </a:rPr>
              <a:t>inPtr</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br>
              <a:rPr lang="en-US" sz="1400" dirty="0">
                <a:solidFill>
                  <a:schemeClr val="bg1">
                    <a:alpha val="25000"/>
                  </a:schemeClr>
                </a:solidFill>
                <a:latin typeface="JetBrains Mono" panose="020B0509020102050004" pitchFamily="49" charset="0"/>
              </a:rPr>
            </a:br>
            <a:endParaRPr sz="1400" dirty="0">
              <a:solidFill>
                <a:schemeClr val="bg1">
                  <a:alpha val="25000"/>
                </a:schemeClr>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_mm_store_si128(</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 avg);</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inPtr</a:t>
            </a:r>
            <a:r>
              <a:rPr sz="1400" dirty="0">
                <a:solidFill>
                  <a:schemeClr val="bg1">
                    <a:alpha val="25000"/>
                  </a:schemeClr>
                </a:solidFill>
                <a:latin typeface="JetBrains Mono" panose="020B0509020102050004" pitchFamily="49" charset="0"/>
              </a:rPr>
              <a:t> += </a:t>
            </a:r>
            <a:r>
              <a:rPr sz="1400" dirty="0">
                <a:solidFill>
                  <a:schemeClr val="accent5">
                    <a:alpha val="25000"/>
                  </a:schemeClr>
                </a:solidFill>
                <a:latin typeface="JetBrains Mono" panose="020B0509020102050004" pitchFamily="49" charset="0"/>
                <a:ea typeface="+mn-ea"/>
                <a:cs typeface="+mn-cs"/>
                <a:sym typeface="Helvetica"/>
              </a:rPr>
              <a:t>8</a:t>
            </a:r>
            <a:r>
              <a:rPr sz="1400" dirty="0">
                <a:solidFill>
                  <a:schemeClr val="bg1">
                    <a:alpha val="25000"/>
                  </a:schemeClr>
                </a:solidFill>
                <a:latin typeface="JetBrains Mono" panose="020B0509020102050004" pitchFamily="49" charset="0"/>
              </a:rPr>
              <a:t>;</a:t>
            </a: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 = </a:t>
            </a:r>
            <a:r>
              <a:rPr sz="1400" dirty="0" err="1">
                <a:solidFill>
                  <a:schemeClr val="bg1">
                    <a:alpha val="25000"/>
                  </a:schemeClr>
                </a:solidFill>
                <a:latin typeface="JetBrains Mono" panose="020B0509020102050004" pitchFamily="49" charset="0"/>
              </a:rPr>
              <a:t>blurx</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br>
              <a:rPr lang="en-US" sz="1400" dirty="0">
                <a:solidFill>
                  <a:schemeClr val="bg1">
                    <a:alpha val="25000"/>
                  </a:schemeClr>
                </a:solidFill>
                <a:latin typeface="JetBrains Mono" panose="020B0509020102050004" pitchFamily="49" charset="0"/>
              </a:rPr>
            </a:br>
            <a:r>
              <a:rPr lang="en-US" sz="1400" dirty="0">
                <a:solidFill>
                  <a:schemeClr val="bg1">
                    <a:alpha val="25000"/>
                  </a:schemeClr>
                </a:solidFill>
                <a:latin typeface="JetBrains Mono" panose="020B0509020102050004" pitchFamily="49" charset="0"/>
              </a:rPr>
              <a:t>          </a:t>
            </a:r>
            <a:r>
              <a:rPr sz="1400" dirty="0">
                <a:solidFill>
                  <a:schemeClr val="bg1">
                    <a:alpha val="25000"/>
                  </a:schemeClr>
                </a:solidFill>
                <a:latin typeface="JetBrains Mono" panose="020B0509020102050004" pitchFamily="49" charset="0"/>
              </a:rPr>
              <a:t>a = _mm_load_si128(</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2</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256</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8</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b = _mm_load_si128(blurxPtr+</a:t>
            </a:r>
            <a:r>
              <a:rPr sz="1400" dirty="0">
                <a:solidFill>
                  <a:schemeClr val="accent5">
                    <a:alpha val="25000"/>
                  </a:schemeClr>
                </a:solidFill>
                <a:latin typeface="JetBrains Mono" panose="020B0509020102050004" pitchFamily="49" charset="0"/>
                <a:ea typeface="+mn-ea"/>
                <a:cs typeface="+mn-cs"/>
                <a:sym typeface="Helvetica"/>
              </a:rPr>
              <a:t>256</a:t>
            </a:r>
            <a:r>
              <a:rPr sz="1400" dirty="0">
                <a:solidFill>
                  <a:schemeClr val="bg1">
                    <a:alpha val="25000"/>
                  </a:schemeClr>
                </a:solidFill>
                <a:latin typeface="JetBrains Mono" panose="020B0509020102050004" pitchFamily="49" charset="0"/>
              </a:rPr>
              <a:t>/</a:t>
            </a:r>
            <a:r>
              <a:rPr sz="1400" dirty="0">
                <a:solidFill>
                  <a:schemeClr val="accent5">
                    <a:alpha val="25000"/>
                  </a:schemeClr>
                </a:solidFill>
                <a:latin typeface="JetBrains Mono" panose="020B0509020102050004" pitchFamily="49" charset="0"/>
                <a:ea typeface="+mn-ea"/>
                <a:cs typeface="+mn-cs"/>
                <a:sym typeface="Helvetica"/>
              </a:rPr>
              <a:t>8</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sz="1400" dirty="0">
                <a:solidFill>
                  <a:schemeClr val="bg1">
                    <a:alpha val="25000"/>
                  </a:schemeClr>
                </a:solidFill>
                <a:latin typeface="JetBrains Mono" panose="020B0509020102050004" pitchFamily="49" charset="0"/>
              </a:rPr>
              <a:t>          c = _mm_load_si128(</a:t>
            </a:r>
            <a:r>
              <a:rPr sz="1400" dirty="0" err="1">
                <a:solidFill>
                  <a:schemeClr val="bg1">
                    <a:alpha val="25000"/>
                  </a:schemeClr>
                </a:solidFill>
                <a:latin typeface="JetBrains Mono" panose="020B0509020102050004" pitchFamily="49" charset="0"/>
              </a:rPr>
              <a:t>blurxPtr</a:t>
            </a:r>
            <a:r>
              <a:rPr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br>
              <a:rPr lang="en-US" sz="1400" dirty="0">
                <a:solidFill>
                  <a:schemeClr val="bg1">
                    <a:alpha val="25000"/>
                  </a:schemeClr>
                </a:solidFill>
                <a:latin typeface="JetBrains Mono" panose="020B0509020102050004" pitchFamily="49" charset="0"/>
              </a:rPr>
            </a:br>
            <a:endParaRPr lang="en-US" sz="1400" dirty="0">
              <a:solidFill>
                <a:schemeClr val="bg1">
                  <a:alpha val="25000"/>
                </a:schemeClr>
              </a:solidFill>
              <a:latin typeface="JetBrains Mono" panose="020B0509020102050004" pitchFamily="49" charset="0"/>
            </a:endParaRP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_mm_store_si128(</a:t>
            </a:r>
            <a:r>
              <a:rPr lang="en-US" sz="1400" dirty="0" err="1">
                <a:solidFill>
                  <a:schemeClr val="bg1">
                    <a:alpha val="25000"/>
                  </a:schemeClr>
                </a:solidFill>
                <a:latin typeface="JetBrains Mono" panose="020B0509020102050004" pitchFamily="49" charset="0"/>
              </a:rPr>
              <a:t>outPtr</a:t>
            </a:r>
            <a:r>
              <a:rPr lang="en-US" sz="1400" dirty="0">
                <a:solidFill>
                  <a:schemeClr val="bg1">
                    <a:alpha val="25000"/>
                  </a:schemeClr>
                </a:solidFill>
                <a:latin typeface="JetBrains Mono" panose="020B0509020102050004" pitchFamily="49" charset="0"/>
              </a:rPr>
              <a:t>++, avg); }}}}}</a:t>
            </a:r>
          </a:p>
        </p:txBody>
      </p:sp>
      <p:sp>
        <p:nvSpPr>
          <p:cNvPr id="20" name="TextBox 19">
            <a:extLst>
              <a:ext uri="{FF2B5EF4-FFF2-40B4-BE49-F238E27FC236}">
                <a16:creationId xmlns:a16="http://schemas.microsoft.com/office/drawing/2014/main" id="{28FB610D-DF21-4FE2-AF1B-82B035B34125}"/>
              </a:ext>
            </a:extLst>
          </p:cNvPr>
          <p:cNvSpPr txBox="1"/>
          <p:nvPr/>
        </p:nvSpPr>
        <p:spPr>
          <a:xfrm>
            <a:off x="1263444" y="828969"/>
            <a:ext cx="4572000" cy="307777"/>
          </a:xfrm>
          <a:prstGeom prst="rect">
            <a:avLst/>
          </a:prstGeom>
          <a:noFill/>
        </p:spPr>
        <p:txBody>
          <a:bodyPr wrap="square">
            <a:spAutoFit/>
          </a:bodyPr>
          <a:lstStyle/>
          <a:p>
            <a:r>
              <a:rPr lang="en-US" sz="1400" dirty="0">
                <a:solidFill>
                  <a:srgbClr val="E41ACC">
                    <a:alpha val="25000"/>
                  </a:srgbClr>
                </a:solidFill>
                <a:latin typeface="JetBrains Mono" panose="020B0509020102050004" pitchFamily="49" charset="0"/>
              </a:rPr>
              <a:t>#pragma </a:t>
            </a:r>
            <a:r>
              <a:rPr lang="en-US" sz="1400" dirty="0" err="1">
                <a:solidFill>
                  <a:srgbClr val="E41ACC">
                    <a:alpha val="25000"/>
                  </a:srgbClr>
                </a:solidFill>
                <a:latin typeface="JetBrains Mono" panose="020B0509020102050004" pitchFamily="49" charset="0"/>
              </a:rPr>
              <a:t>omp</a:t>
            </a:r>
            <a:r>
              <a:rPr lang="en-US" sz="1400" dirty="0">
                <a:solidFill>
                  <a:srgbClr val="E41ACC">
                    <a:alpha val="25000"/>
                  </a:srgbClr>
                </a:solidFill>
                <a:latin typeface="JetBrains Mono" panose="020B0509020102050004" pitchFamily="49" charset="0"/>
              </a:rPr>
              <a:t> parallel for</a:t>
            </a:r>
            <a:endParaRPr lang="en-US" sz="1400" dirty="0">
              <a:solidFill>
                <a:srgbClr val="E41ACC">
                  <a:alpha val="25000"/>
                </a:srgbClr>
              </a:solidFill>
            </a:endParaRPr>
          </a:p>
        </p:txBody>
      </p:sp>
      <p:sp>
        <p:nvSpPr>
          <p:cNvPr id="24" name="TextBox 23">
            <a:extLst>
              <a:ext uri="{FF2B5EF4-FFF2-40B4-BE49-F238E27FC236}">
                <a16:creationId xmlns:a16="http://schemas.microsoft.com/office/drawing/2014/main" id="{D4EEF4C8-86FC-4103-9941-5006B301EE62}"/>
              </a:ext>
            </a:extLst>
          </p:cNvPr>
          <p:cNvSpPr txBox="1"/>
          <p:nvPr/>
        </p:nvSpPr>
        <p:spPr>
          <a:xfrm>
            <a:off x="2131698" y="3371771"/>
            <a:ext cx="5663381"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sum = _mm_add_epi16(_mm_add_epi16(a, b), c);</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avg = _mm_mulhi_epi16(sum, </a:t>
            </a:r>
            <a:r>
              <a:rPr lang="en-US" sz="1400" dirty="0" err="1">
                <a:solidFill>
                  <a:schemeClr val="bg1">
                    <a:alpha val="25000"/>
                  </a:schemeClr>
                </a:solidFill>
                <a:latin typeface="JetBrains Mono" panose="020B0509020102050004" pitchFamily="49" charset="0"/>
              </a:rPr>
              <a:t>one_third</a:t>
            </a:r>
            <a:r>
              <a:rPr lang="en-US" sz="1400" dirty="0">
                <a:solidFill>
                  <a:schemeClr val="bg1">
                    <a:alpha val="25000"/>
                  </a:schemeClr>
                </a:solidFill>
                <a:latin typeface="JetBrains Mono" panose="020B0509020102050004" pitchFamily="49" charset="0"/>
              </a:rPr>
              <a:t>);</a:t>
            </a:r>
            <a:endParaRPr lang="en-US" sz="1400" dirty="0">
              <a:solidFill>
                <a:schemeClr val="bg1">
                  <a:alpha val="25000"/>
                </a:schemeClr>
              </a:solidFill>
            </a:endParaRPr>
          </a:p>
        </p:txBody>
      </p:sp>
      <p:sp>
        <p:nvSpPr>
          <p:cNvPr id="26" name="TextBox 25">
            <a:extLst>
              <a:ext uri="{FF2B5EF4-FFF2-40B4-BE49-F238E27FC236}">
                <a16:creationId xmlns:a16="http://schemas.microsoft.com/office/drawing/2014/main" id="{A87BF365-632E-4178-B8C9-EB67F3411CA6}"/>
              </a:ext>
            </a:extLst>
          </p:cNvPr>
          <p:cNvSpPr txBox="1"/>
          <p:nvPr/>
        </p:nvSpPr>
        <p:spPr>
          <a:xfrm>
            <a:off x="2131698" y="5738335"/>
            <a:ext cx="4908199"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sum = _mm_add_epi16(_mm_add_epi16(a, b), c);</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avg = _mm_mulhi_epi16(sum, </a:t>
            </a:r>
            <a:r>
              <a:rPr lang="en-US" sz="1400" dirty="0" err="1">
                <a:solidFill>
                  <a:schemeClr val="bg1">
                    <a:alpha val="25000"/>
                  </a:schemeClr>
                </a:solidFill>
                <a:latin typeface="JetBrains Mono" panose="020B0509020102050004" pitchFamily="49" charset="0"/>
              </a:rPr>
              <a:t>one_third</a:t>
            </a:r>
            <a:r>
              <a:rPr lang="en-US" sz="1400" dirty="0">
                <a:solidFill>
                  <a:schemeClr val="bg1">
                    <a:alpha val="25000"/>
                  </a:schemeClr>
                </a:solidFill>
                <a:latin typeface="JetBrains Mono" panose="020B0509020102050004" pitchFamily="49" charset="0"/>
              </a:rPr>
              <a:t>);</a:t>
            </a:r>
            <a:endParaRPr lang="en-US" sz="1400" dirty="0">
              <a:solidFill>
                <a:schemeClr val="bg1">
                  <a:alpha val="25000"/>
                </a:schemeClr>
              </a:solidFill>
            </a:endParaRPr>
          </a:p>
        </p:txBody>
      </p:sp>
      <p:sp>
        <p:nvSpPr>
          <p:cNvPr id="28" name="TextBox 27">
            <a:extLst>
              <a:ext uri="{FF2B5EF4-FFF2-40B4-BE49-F238E27FC236}">
                <a16:creationId xmlns:a16="http://schemas.microsoft.com/office/drawing/2014/main" id="{9EC642AD-9475-488E-837A-4DEB48B54129}"/>
              </a:ext>
            </a:extLst>
          </p:cNvPr>
          <p:cNvSpPr txBox="1"/>
          <p:nvPr/>
        </p:nvSpPr>
        <p:spPr>
          <a:xfrm>
            <a:off x="1263444" y="1054089"/>
            <a:ext cx="6071419" cy="307777"/>
          </a:xfrm>
          <a:prstGeom prst="rect">
            <a:avLst/>
          </a:prstGeom>
          <a:noFill/>
        </p:spPr>
        <p:txBody>
          <a:bodyPr wrap="square">
            <a:spAutoFit/>
          </a:bodyPr>
          <a:lstStyle/>
          <a:p>
            <a:r>
              <a:rPr lang="en-US" sz="1400" dirty="0">
                <a:solidFill>
                  <a:schemeClr val="accent2">
                    <a:alpha val="25000"/>
                  </a:schemeClr>
                </a:solidFill>
                <a:latin typeface="JetBrains Mono" panose="020B0509020102050004" pitchFamily="49" charset="0"/>
                <a:ea typeface="+mn-ea"/>
                <a:cs typeface="+mn-cs"/>
                <a:sym typeface="Helvetica"/>
              </a:rPr>
              <a:t>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yTile</a:t>
            </a:r>
            <a:r>
              <a:rPr lang="en-US" sz="1400" dirty="0">
                <a:solidFill>
                  <a:schemeClr val="bg1">
                    <a:alpha val="25000"/>
                  </a:schemeClr>
                </a:solidFill>
                <a:latin typeface="JetBrains Mono" panose="020B0509020102050004" pitchFamily="49" charset="0"/>
              </a:rPr>
              <a:t> = </a:t>
            </a:r>
            <a:r>
              <a:rPr lang="en-US" sz="1400" dirty="0">
                <a:solidFill>
                  <a:schemeClr val="bg1">
                    <a:alpha val="25000"/>
                  </a:schemeClr>
                </a:solidFill>
                <a:latin typeface="JetBrains Mono" panose="020B0509020102050004" pitchFamily="49" charset="0"/>
                <a:ea typeface="+mn-ea"/>
                <a:cs typeface="+mn-cs"/>
                <a:sym typeface="Helvetica"/>
              </a:rPr>
              <a:t>0</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yTile</a:t>
            </a:r>
            <a:r>
              <a:rPr lang="en-US" sz="1400" dirty="0">
                <a:solidFill>
                  <a:schemeClr val="bg1">
                    <a:alpha val="25000"/>
                  </a:schemeClr>
                </a:solidFill>
                <a:latin typeface="JetBrains Mono" panose="020B0509020102050004" pitchFamily="49" charset="0"/>
              </a:rPr>
              <a:t> &lt; </a:t>
            </a:r>
            <a:r>
              <a:rPr lang="en-US" sz="1400" dirty="0" err="1">
                <a:solidFill>
                  <a:schemeClr val="bg1">
                    <a:alpha val="25000"/>
                  </a:schemeClr>
                </a:solidFill>
                <a:latin typeface="JetBrains Mono" panose="020B0509020102050004" pitchFamily="49" charset="0"/>
              </a:rPr>
              <a:t>in.</a:t>
            </a:r>
            <a:r>
              <a:rPr lang="en-US" sz="1400" dirty="0" err="1">
                <a:solidFill>
                  <a:schemeClr val="bg1">
                    <a:alpha val="25000"/>
                  </a:schemeClr>
                </a:solidFill>
                <a:latin typeface="JetBrains Mono" panose="020B0509020102050004" pitchFamily="49" charset="0"/>
                <a:ea typeface="+mn-ea"/>
                <a:cs typeface="+mn-cs"/>
                <a:sym typeface="Helvetica"/>
              </a:rPr>
              <a:t>height</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yTile</a:t>
            </a:r>
            <a:r>
              <a:rPr lang="en-US" sz="1400" dirty="0">
                <a:solidFill>
                  <a:schemeClr val="bg1">
                    <a:alpha val="25000"/>
                  </a:schemeClr>
                </a:solidFill>
                <a:latin typeface="JetBrains Mono" panose="020B0509020102050004" pitchFamily="49" charset="0"/>
              </a:rPr>
              <a:t> += </a:t>
            </a:r>
            <a:r>
              <a:rPr lang="en-US" sz="1400" dirty="0">
                <a:solidFill>
                  <a:schemeClr val="accent5">
                    <a:alpha val="25000"/>
                  </a:schemeClr>
                </a:solidFill>
                <a:latin typeface="JetBrains Mono" panose="020B0509020102050004" pitchFamily="49" charset="0"/>
                <a:ea typeface="+mn-ea"/>
                <a:cs typeface="+mn-cs"/>
                <a:sym typeface="Helvetica"/>
              </a:rPr>
              <a:t>32</a:t>
            </a:r>
            <a:r>
              <a:rPr lang="en-US" sz="1400" dirty="0">
                <a:solidFill>
                  <a:schemeClr val="bg1">
                    <a:alpha val="25000"/>
                  </a:schemeClr>
                </a:solidFill>
                <a:latin typeface="JetBrains Mono" panose="020B0509020102050004" pitchFamily="49" charset="0"/>
              </a:rPr>
              <a:t>) {</a:t>
            </a:r>
            <a:endParaRPr lang="en-US" sz="1400" dirty="0">
              <a:solidFill>
                <a:schemeClr val="bg1">
                  <a:alpha val="25000"/>
                </a:schemeClr>
              </a:solidFill>
            </a:endParaRPr>
          </a:p>
        </p:txBody>
      </p:sp>
      <p:sp>
        <p:nvSpPr>
          <p:cNvPr id="30" name="TextBox 29">
            <a:extLst>
              <a:ext uri="{FF2B5EF4-FFF2-40B4-BE49-F238E27FC236}">
                <a16:creationId xmlns:a16="http://schemas.microsoft.com/office/drawing/2014/main" id="{DCED986A-D142-4597-A3ED-6552F70BE280}"/>
              </a:ext>
            </a:extLst>
          </p:cNvPr>
          <p:cNvSpPr txBox="1"/>
          <p:nvPr/>
        </p:nvSpPr>
        <p:spPr>
          <a:xfrm>
            <a:off x="1499419" y="1451470"/>
            <a:ext cx="6489291" cy="523220"/>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ea typeface="+mn-ea"/>
                <a:cs typeface="+mn-cs"/>
                <a:sym typeface="Helvetica"/>
              </a:rPr>
              <a:t>__m128i</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ea typeface="+mn-ea"/>
                <a:cs typeface="+mn-cs"/>
                <a:sym typeface="Helvetica"/>
              </a:rPr>
              <a:t>blurx</a:t>
            </a:r>
            <a:r>
              <a:rPr lang="en-US" sz="1400" dirty="0">
                <a:solidFill>
                  <a:schemeClr val="bg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ea typeface="+mn-ea"/>
                <a:cs typeface="+mn-cs"/>
                <a:sym typeface="Helvetica"/>
              </a:rPr>
              <a:t>256</a:t>
            </a:r>
            <a:r>
              <a:rPr lang="en-US" sz="1400" dirty="0">
                <a:solidFill>
                  <a:schemeClr val="bg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ea typeface="+mn-ea"/>
                <a:cs typeface="+mn-cs"/>
                <a:sym typeface="Helvetica"/>
              </a:rPr>
              <a:t>8</a:t>
            </a:r>
            <a:r>
              <a:rPr lang="en-US" sz="1400" dirty="0">
                <a:solidFill>
                  <a:schemeClr val="bg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ea typeface="+mn-ea"/>
                <a:cs typeface="+mn-cs"/>
                <a:sym typeface="Helvetica"/>
              </a:rPr>
              <a:t>32</a:t>
            </a:r>
            <a:r>
              <a:rPr lang="en-US" sz="1400" dirty="0">
                <a:solidFill>
                  <a:schemeClr val="bg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ea typeface="+mn-ea"/>
                <a:cs typeface="+mn-cs"/>
                <a:sym typeface="Helvetica"/>
              </a:rPr>
              <a:t>2</a:t>
            </a:r>
            <a:r>
              <a:rPr lang="en-US" sz="1400" dirty="0">
                <a:solidFill>
                  <a:schemeClr val="bg1">
                    <a:alpha val="25000"/>
                  </a:schemeClr>
                </a:solidFill>
                <a:latin typeface="JetBrains Mono" panose="020B0509020102050004" pitchFamily="49" charset="0"/>
              </a:rPr>
              <a:t>)]; </a:t>
            </a:r>
            <a:r>
              <a:rPr lang="en-US" sz="1400" dirty="0">
                <a:solidFill>
                  <a:schemeClr val="accent6">
                    <a:alpha val="25000"/>
                  </a:schemeClr>
                </a:solidFill>
                <a:latin typeface="JetBrains Mono" panose="020B0509020102050004" pitchFamily="49" charset="0"/>
              </a:rPr>
              <a:t>// allocate tile </a:t>
            </a:r>
            <a:r>
              <a:rPr lang="en-US" sz="1400" dirty="0" err="1">
                <a:solidFill>
                  <a:schemeClr val="accent6">
                    <a:alpha val="25000"/>
                  </a:schemeClr>
                </a:solidFill>
                <a:latin typeface="JetBrains Mono" panose="020B0509020102050004" pitchFamily="49" charset="0"/>
              </a:rPr>
              <a:t>blurx</a:t>
            </a:r>
            <a:r>
              <a:rPr lang="en-US" sz="1400" dirty="0">
                <a:solidFill>
                  <a:schemeClr val="accent6">
                    <a:alpha val="25000"/>
                  </a:schemeClr>
                </a:solidFill>
                <a:latin typeface="JetBrains Mono" panose="020B0509020102050004" pitchFamily="49" charset="0"/>
              </a:rPr>
              <a:t> array</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ea typeface="+mn-ea"/>
                <a:cs typeface="+mn-cs"/>
                <a:sym typeface="Helvetica"/>
              </a:rPr>
              <a:t>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xTile</a:t>
            </a:r>
            <a:r>
              <a:rPr lang="en-US" sz="1400" dirty="0">
                <a:solidFill>
                  <a:schemeClr val="bg1">
                    <a:alpha val="25000"/>
                  </a:schemeClr>
                </a:solidFill>
                <a:latin typeface="JetBrains Mono" panose="020B0509020102050004" pitchFamily="49" charset="0"/>
              </a:rPr>
              <a:t> = </a:t>
            </a:r>
            <a:r>
              <a:rPr lang="en-US" sz="1400" dirty="0">
                <a:solidFill>
                  <a:schemeClr val="bg1">
                    <a:alpha val="25000"/>
                  </a:schemeClr>
                </a:solidFill>
                <a:latin typeface="JetBrains Mono" panose="020B0509020102050004" pitchFamily="49" charset="0"/>
                <a:ea typeface="+mn-ea"/>
                <a:cs typeface="+mn-cs"/>
                <a:sym typeface="Helvetica"/>
              </a:rPr>
              <a:t>0</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xTile</a:t>
            </a:r>
            <a:r>
              <a:rPr lang="en-US" sz="1400" dirty="0">
                <a:solidFill>
                  <a:schemeClr val="bg1">
                    <a:alpha val="25000"/>
                  </a:schemeClr>
                </a:solidFill>
                <a:latin typeface="JetBrains Mono" panose="020B0509020102050004" pitchFamily="49" charset="0"/>
              </a:rPr>
              <a:t> &lt; </a:t>
            </a:r>
            <a:r>
              <a:rPr lang="en-US" sz="1400" dirty="0" err="1">
                <a:solidFill>
                  <a:schemeClr val="bg1">
                    <a:alpha val="25000"/>
                  </a:schemeClr>
                </a:solidFill>
                <a:latin typeface="JetBrains Mono" panose="020B0509020102050004" pitchFamily="49" charset="0"/>
              </a:rPr>
              <a:t>in.</a:t>
            </a:r>
            <a:r>
              <a:rPr lang="en-US" sz="1400" dirty="0" err="1">
                <a:solidFill>
                  <a:schemeClr val="bg1">
                    <a:alpha val="25000"/>
                  </a:schemeClr>
                </a:solidFill>
                <a:latin typeface="JetBrains Mono" panose="020B0509020102050004" pitchFamily="49" charset="0"/>
                <a:ea typeface="+mn-ea"/>
                <a:cs typeface="+mn-cs"/>
                <a:sym typeface="Helvetica"/>
              </a:rPr>
              <a:t>width</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xTile</a:t>
            </a:r>
            <a:r>
              <a:rPr lang="en-US" sz="1400" dirty="0">
                <a:solidFill>
                  <a:schemeClr val="bg1">
                    <a:alpha val="25000"/>
                  </a:schemeClr>
                </a:solidFill>
                <a:latin typeface="JetBrains Mono" panose="020B0509020102050004" pitchFamily="49" charset="0"/>
              </a:rPr>
              <a:t> += </a:t>
            </a:r>
            <a:r>
              <a:rPr lang="en-US" sz="1400" dirty="0">
                <a:solidFill>
                  <a:schemeClr val="accent5">
                    <a:alpha val="25000"/>
                  </a:schemeClr>
                </a:solidFill>
                <a:latin typeface="JetBrains Mono" panose="020B0509020102050004" pitchFamily="49" charset="0"/>
                <a:ea typeface="+mn-ea"/>
                <a:cs typeface="+mn-cs"/>
                <a:sym typeface="Helvetica"/>
              </a:rPr>
              <a:t>256</a:t>
            </a:r>
            <a:r>
              <a:rPr lang="en-US" sz="1400" dirty="0">
                <a:solidFill>
                  <a:schemeClr val="bg1">
                    <a:alpha val="25000"/>
                  </a:schemeClr>
                </a:solidFill>
                <a:latin typeface="JetBrains Mono" panose="020B0509020102050004" pitchFamily="49" charset="0"/>
              </a:rPr>
              <a:t>) {</a:t>
            </a:r>
            <a:endParaRPr lang="en-US" sz="1400" dirty="0">
              <a:solidFill>
                <a:schemeClr val="bg1">
                  <a:alpha val="25000"/>
                </a:schemeClr>
              </a:solidFill>
            </a:endParaRPr>
          </a:p>
        </p:txBody>
      </p:sp>
      <p:sp>
        <p:nvSpPr>
          <p:cNvPr id="32" name="TextBox 31">
            <a:extLst>
              <a:ext uri="{FF2B5EF4-FFF2-40B4-BE49-F238E27FC236}">
                <a16:creationId xmlns:a16="http://schemas.microsoft.com/office/drawing/2014/main" id="{E5A241A3-D94D-46DC-A761-3BFDA65352EB}"/>
              </a:ext>
            </a:extLst>
          </p:cNvPr>
          <p:cNvSpPr txBox="1"/>
          <p:nvPr/>
        </p:nvSpPr>
        <p:spPr>
          <a:xfrm>
            <a:off x="1700030" y="2105655"/>
            <a:ext cx="6337842" cy="738664"/>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ea typeface="+mn-ea"/>
                <a:cs typeface="+mn-cs"/>
                <a:sym typeface="Helvetica"/>
              </a:rPr>
              <a:t>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y = -</a:t>
            </a:r>
            <a:r>
              <a:rPr lang="en-US" sz="1400" dirty="0">
                <a:solidFill>
                  <a:schemeClr val="bg1">
                    <a:alpha val="25000"/>
                  </a:schemeClr>
                </a:solidFill>
                <a:latin typeface="JetBrains Mono" panose="020B0509020102050004" pitchFamily="49" charset="0"/>
                <a:ea typeface="+mn-ea"/>
                <a:cs typeface="+mn-cs"/>
                <a:sym typeface="Helvetica"/>
              </a:rPr>
              <a:t>1</a:t>
            </a:r>
            <a:r>
              <a:rPr lang="en-US" sz="1400" dirty="0">
                <a:solidFill>
                  <a:schemeClr val="bg1">
                    <a:alpha val="25000"/>
                  </a:schemeClr>
                </a:solidFill>
                <a:latin typeface="JetBrains Mono" panose="020B0509020102050004" pitchFamily="49" charset="0"/>
              </a:rPr>
              <a:t>; y &lt; </a:t>
            </a:r>
            <a:r>
              <a:rPr lang="en-US" sz="1400" dirty="0">
                <a:solidFill>
                  <a:schemeClr val="accent5">
                    <a:alpha val="25000"/>
                  </a:schemeClr>
                </a:solidFill>
                <a:latin typeface="JetBrains Mono" panose="020B0509020102050004" pitchFamily="49" charset="0"/>
                <a:ea typeface="+mn-ea"/>
                <a:cs typeface="+mn-cs"/>
                <a:sym typeface="Helvetica"/>
              </a:rPr>
              <a:t>32</a:t>
            </a:r>
            <a:r>
              <a:rPr lang="en-US" sz="1400" dirty="0">
                <a:solidFill>
                  <a:schemeClr val="bg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ea typeface="+mn-ea"/>
                <a:cs typeface="+mn-cs"/>
                <a:sym typeface="Helvetica"/>
              </a:rPr>
              <a:t>1</a:t>
            </a:r>
            <a:r>
              <a:rPr lang="en-US" sz="1400" dirty="0">
                <a:solidFill>
                  <a:schemeClr val="bg1">
                    <a:alpha val="25000"/>
                  </a:schemeClr>
                </a:solidFill>
                <a:latin typeface="JetBrains Mono" panose="020B0509020102050004" pitchFamily="49" charset="0"/>
              </a:rPr>
              <a:t>; y++) {</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rPr>
              <a:t>  const</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uint16</a:t>
            </a:r>
            <a:r>
              <a:rPr lang="en-US" sz="1400" dirty="0">
                <a:solidFill>
                  <a:schemeClr val="bg1">
                    <a:alpha val="25000"/>
                  </a:schemeClr>
                </a:solidFill>
                <a:latin typeface="JetBrains Mono" panose="020B0509020102050004" pitchFamily="49" charset="0"/>
              </a:rPr>
              <a:t>_t *</a:t>
            </a:r>
            <a:r>
              <a:rPr lang="en-US" sz="1400" dirty="0" err="1">
                <a:solidFill>
                  <a:schemeClr val="bg1">
                    <a:alpha val="25000"/>
                  </a:schemeClr>
                </a:solidFill>
                <a:latin typeface="JetBrains Mono" panose="020B0509020102050004" pitchFamily="49" charset="0"/>
              </a:rPr>
              <a:t>inPtr</a:t>
            </a:r>
            <a:r>
              <a:rPr lang="en-US" sz="1400" dirty="0">
                <a:solidFill>
                  <a:schemeClr val="bg1">
                    <a:alpha val="25000"/>
                  </a:schemeClr>
                </a:solidFill>
                <a:latin typeface="JetBrains Mono" panose="020B0509020102050004" pitchFamily="49" charset="0"/>
              </a:rPr>
              <a:t> = &amp;(</a:t>
            </a:r>
            <a:r>
              <a:rPr lang="en-US" sz="1400" dirty="0">
                <a:solidFill>
                  <a:schemeClr val="bg1">
                    <a:alpha val="25000"/>
                  </a:schemeClr>
                </a:solidFill>
                <a:latin typeface="JetBrains Mono" panose="020B0509020102050004" pitchFamily="49" charset="0"/>
                <a:ea typeface="+mn-ea"/>
                <a:cs typeface="+mn-cs"/>
                <a:sym typeface="Helvetica"/>
              </a:rPr>
              <a:t>in</a:t>
            </a:r>
            <a:r>
              <a:rPr lang="en-US" sz="1400" dirty="0">
                <a:solidFill>
                  <a:schemeClr val="bg1">
                    <a:alpha val="25000"/>
                  </a:schemeClr>
                </a:solidFill>
                <a:latin typeface="JetBrains Mono" panose="020B0509020102050004" pitchFamily="49" charset="0"/>
              </a:rPr>
              <a:t>[</a:t>
            </a:r>
            <a:r>
              <a:rPr lang="en-US" sz="1400" dirty="0" err="1">
                <a:solidFill>
                  <a:schemeClr val="bg1">
                    <a:alpha val="25000"/>
                  </a:schemeClr>
                </a:solidFill>
                <a:latin typeface="JetBrains Mono" panose="020B0509020102050004" pitchFamily="49" charset="0"/>
              </a:rPr>
              <a:t>yTile+y</a:t>
            </a:r>
            <a:r>
              <a:rPr lang="en-US" sz="1400" dirty="0">
                <a:solidFill>
                  <a:schemeClr val="bg1">
                    <a:alpha val="25000"/>
                  </a:schemeClr>
                </a:solidFill>
                <a:latin typeface="JetBrains Mono" panose="020B0509020102050004" pitchFamily="49" charset="0"/>
              </a:rPr>
              <a:t>][</a:t>
            </a:r>
            <a:r>
              <a:rPr lang="en-US" sz="1400" dirty="0" err="1">
                <a:solidFill>
                  <a:schemeClr val="bg1">
                    <a:alpha val="25000"/>
                  </a:schemeClr>
                </a:solidFill>
                <a:latin typeface="JetBrains Mono" panose="020B0509020102050004" pitchFamily="49" charset="0"/>
              </a:rPr>
              <a:t>xTile</a:t>
            </a:r>
            <a:r>
              <a:rPr lang="en-US"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ea typeface="+mn-ea"/>
                <a:cs typeface="+mn-cs"/>
                <a:sym typeface="Helvetica"/>
              </a:rPr>
              <a:t>  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x = </a:t>
            </a:r>
            <a:r>
              <a:rPr lang="en-US" sz="1400" dirty="0">
                <a:solidFill>
                  <a:schemeClr val="bg1">
                    <a:alpha val="25000"/>
                  </a:schemeClr>
                </a:solidFill>
                <a:latin typeface="JetBrains Mono" panose="020B0509020102050004" pitchFamily="49" charset="0"/>
                <a:ea typeface="+mn-ea"/>
                <a:cs typeface="+mn-cs"/>
                <a:sym typeface="Helvetica"/>
              </a:rPr>
              <a:t>0</a:t>
            </a:r>
            <a:r>
              <a:rPr lang="en-US" sz="1400" dirty="0">
                <a:solidFill>
                  <a:schemeClr val="bg1">
                    <a:alpha val="25000"/>
                  </a:schemeClr>
                </a:solidFill>
                <a:latin typeface="JetBrains Mono" panose="020B0509020102050004" pitchFamily="49" charset="0"/>
              </a:rPr>
              <a:t>; x &lt; </a:t>
            </a:r>
            <a:r>
              <a:rPr lang="en-US" sz="1400" dirty="0">
                <a:solidFill>
                  <a:schemeClr val="accent5">
                    <a:alpha val="25000"/>
                  </a:schemeClr>
                </a:solidFill>
                <a:latin typeface="JetBrains Mono" panose="020B0509020102050004" pitchFamily="49" charset="0"/>
                <a:ea typeface="+mn-ea"/>
                <a:cs typeface="+mn-cs"/>
                <a:sym typeface="Helvetica"/>
              </a:rPr>
              <a:t>256</a:t>
            </a:r>
            <a:r>
              <a:rPr lang="en-US" sz="1400" dirty="0">
                <a:solidFill>
                  <a:schemeClr val="bg1">
                    <a:alpha val="25000"/>
                  </a:schemeClr>
                </a:solidFill>
                <a:latin typeface="JetBrains Mono" panose="020B0509020102050004" pitchFamily="49" charset="0"/>
              </a:rPr>
              <a:t>; x += </a:t>
            </a:r>
            <a:r>
              <a:rPr lang="en-US" sz="1400" dirty="0">
                <a:solidFill>
                  <a:schemeClr val="accent5">
                    <a:alpha val="25000"/>
                  </a:schemeClr>
                </a:solidFill>
                <a:latin typeface="JetBrains Mono" panose="020B0509020102050004" pitchFamily="49" charset="0"/>
                <a:ea typeface="+mn-ea"/>
                <a:cs typeface="+mn-cs"/>
                <a:sym typeface="Helvetica"/>
              </a:rPr>
              <a:t>8</a:t>
            </a:r>
            <a:r>
              <a:rPr lang="en-US" sz="1400" dirty="0">
                <a:solidFill>
                  <a:schemeClr val="bg1">
                    <a:alpha val="25000"/>
                  </a:schemeClr>
                </a:solidFill>
                <a:latin typeface="JetBrains Mono" panose="020B0509020102050004" pitchFamily="49" charset="0"/>
              </a:rPr>
              <a:t>) {          </a:t>
            </a:r>
            <a:endParaRPr lang="en-US" sz="1400" dirty="0">
              <a:solidFill>
                <a:schemeClr val="bg1">
                  <a:alpha val="25000"/>
                </a:schemeClr>
              </a:solidFill>
            </a:endParaRPr>
          </a:p>
        </p:txBody>
      </p:sp>
      <p:sp>
        <p:nvSpPr>
          <p:cNvPr id="34" name="TextBox 33">
            <a:extLst>
              <a:ext uri="{FF2B5EF4-FFF2-40B4-BE49-F238E27FC236}">
                <a16:creationId xmlns:a16="http://schemas.microsoft.com/office/drawing/2014/main" id="{1982D0D3-1997-4193-A536-20E7B82B17CC}"/>
              </a:ext>
            </a:extLst>
          </p:cNvPr>
          <p:cNvSpPr txBox="1"/>
          <p:nvPr/>
        </p:nvSpPr>
        <p:spPr>
          <a:xfrm>
            <a:off x="1700030" y="4457085"/>
            <a:ext cx="6391918" cy="738664"/>
          </a:xfrm>
          <a:prstGeom prst="rect">
            <a:avLst/>
          </a:prstGeom>
          <a:noFill/>
        </p:spPr>
        <p:txBody>
          <a:bodyPr wrap="square">
            <a:spAutoFit/>
          </a:bodyPr>
          <a:lstStyle/>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accent2">
                    <a:alpha val="25000"/>
                  </a:schemeClr>
                </a:solidFill>
                <a:latin typeface="JetBrains Mono" panose="020B0509020102050004" pitchFamily="49" charset="0"/>
                <a:ea typeface="+mn-ea"/>
                <a:cs typeface="+mn-cs"/>
                <a:sym typeface="Helvetica"/>
              </a:rPr>
              <a:t>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y = </a:t>
            </a:r>
            <a:r>
              <a:rPr lang="en-US" sz="1400" dirty="0">
                <a:solidFill>
                  <a:schemeClr val="bg1">
                    <a:alpha val="25000"/>
                  </a:schemeClr>
                </a:solidFill>
                <a:latin typeface="JetBrains Mono" panose="020B0509020102050004" pitchFamily="49" charset="0"/>
                <a:ea typeface="+mn-ea"/>
                <a:cs typeface="+mn-cs"/>
                <a:sym typeface="Helvetica"/>
              </a:rPr>
              <a:t>0</a:t>
            </a:r>
            <a:r>
              <a:rPr lang="en-US" sz="1400" dirty="0">
                <a:solidFill>
                  <a:schemeClr val="bg1">
                    <a:alpha val="25000"/>
                  </a:schemeClr>
                </a:solidFill>
                <a:latin typeface="JetBrains Mono" panose="020B0509020102050004" pitchFamily="49" charset="0"/>
              </a:rPr>
              <a:t>; y &lt; </a:t>
            </a:r>
            <a:r>
              <a:rPr lang="en-US" sz="1400" dirty="0">
                <a:solidFill>
                  <a:schemeClr val="accent5">
                    <a:alpha val="25000"/>
                  </a:schemeClr>
                </a:solidFill>
                <a:latin typeface="JetBrains Mono" panose="020B0509020102050004" pitchFamily="49" charset="0"/>
                <a:ea typeface="+mn-ea"/>
                <a:cs typeface="+mn-cs"/>
                <a:sym typeface="Helvetica"/>
              </a:rPr>
              <a:t>32</a:t>
            </a:r>
            <a:r>
              <a:rPr lang="en-US" sz="1400" dirty="0">
                <a:solidFill>
                  <a:schemeClr val="bg1">
                    <a:alpha val="25000"/>
                  </a:schemeClr>
                </a:solidFill>
                <a:latin typeface="JetBrains Mono" panose="020B0509020102050004" pitchFamily="49" charset="0"/>
              </a:rPr>
              <a:t>; y++) {</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ea typeface="+mn-ea"/>
                <a:cs typeface="+mn-cs"/>
                <a:sym typeface="Helvetica"/>
              </a:rPr>
              <a:t>__m128i</a:t>
            </a:r>
            <a:r>
              <a:rPr lang="en-US" sz="1400" dirty="0">
                <a:solidFill>
                  <a:schemeClr val="bg1">
                    <a:alpha val="25000"/>
                  </a:schemeClr>
                </a:solidFill>
                <a:latin typeface="JetBrains Mono" panose="020B0509020102050004" pitchFamily="49" charset="0"/>
              </a:rPr>
              <a:t> *</a:t>
            </a:r>
            <a:r>
              <a:rPr lang="en-US" sz="1400" dirty="0" err="1">
                <a:solidFill>
                  <a:schemeClr val="bg1">
                    <a:alpha val="25000"/>
                  </a:schemeClr>
                </a:solidFill>
                <a:latin typeface="JetBrains Mono" panose="020B0509020102050004" pitchFamily="49" charset="0"/>
              </a:rPr>
              <a:t>outPtr</a:t>
            </a:r>
            <a:r>
              <a:rPr lang="en-US" sz="1400" dirty="0">
                <a:solidFill>
                  <a:schemeClr val="bg1">
                    <a:alpha val="25000"/>
                  </a:schemeClr>
                </a:solidFill>
                <a:latin typeface="JetBrains Mono" panose="020B0509020102050004" pitchFamily="49" charset="0"/>
              </a:rPr>
              <a:t> = (</a:t>
            </a:r>
            <a:r>
              <a:rPr lang="en-US" sz="1400" dirty="0">
                <a:solidFill>
                  <a:schemeClr val="accent2">
                    <a:alpha val="25000"/>
                  </a:schemeClr>
                </a:solidFill>
                <a:latin typeface="JetBrains Mono" panose="020B0509020102050004" pitchFamily="49" charset="0"/>
                <a:ea typeface="+mn-ea"/>
                <a:cs typeface="+mn-cs"/>
                <a:sym typeface="Helvetica"/>
              </a:rPr>
              <a:t>__m128i</a:t>
            </a:r>
            <a:r>
              <a:rPr lang="en-US" sz="1400" dirty="0">
                <a:solidFill>
                  <a:schemeClr val="bg1">
                    <a:alpha val="25000"/>
                  </a:schemeClr>
                </a:solidFill>
                <a:latin typeface="JetBrains Mono" panose="020B0509020102050004" pitchFamily="49" charset="0"/>
              </a:rPr>
              <a:t> *)(&amp;(</a:t>
            </a:r>
            <a:r>
              <a:rPr lang="en-US" sz="1400" dirty="0" err="1">
                <a:solidFill>
                  <a:schemeClr val="bg1">
                    <a:alpha val="25000"/>
                  </a:schemeClr>
                </a:solidFill>
                <a:latin typeface="JetBrains Mono" panose="020B0509020102050004" pitchFamily="49" charset="0"/>
                <a:ea typeface="+mn-ea"/>
                <a:cs typeface="+mn-cs"/>
                <a:sym typeface="Helvetica"/>
              </a:rPr>
              <a:t>blury</a:t>
            </a:r>
            <a:r>
              <a:rPr lang="en-US" sz="1400" dirty="0">
                <a:solidFill>
                  <a:schemeClr val="bg1">
                    <a:alpha val="25000"/>
                  </a:schemeClr>
                </a:solidFill>
                <a:latin typeface="JetBrains Mono" panose="020B0509020102050004" pitchFamily="49" charset="0"/>
              </a:rPr>
              <a:t>[</a:t>
            </a:r>
            <a:r>
              <a:rPr lang="en-US" sz="1400" dirty="0" err="1">
                <a:solidFill>
                  <a:schemeClr val="bg1">
                    <a:alpha val="25000"/>
                  </a:schemeClr>
                </a:solidFill>
                <a:latin typeface="JetBrains Mono" panose="020B0509020102050004" pitchFamily="49" charset="0"/>
              </a:rPr>
              <a:t>yTile+y</a:t>
            </a:r>
            <a:r>
              <a:rPr lang="en-US" sz="1400" dirty="0">
                <a:solidFill>
                  <a:schemeClr val="bg1">
                    <a:alpha val="25000"/>
                  </a:schemeClr>
                </a:solidFill>
                <a:latin typeface="JetBrains Mono" panose="020B0509020102050004" pitchFamily="49" charset="0"/>
              </a:rPr>
              <a:t>][</a:t>
            </a:r>
            <a:r>
              <a:rPr lang="en-US" sz="1400" dirty="0" err="1">
                <a:solidFill>
                  <a:schemeClr val="bg1">
                    <a:alpha val="25000"/>
                  </a:schemeClr>
                </a:solidFill>
                <a:latin typeface="JetBrains Mono" panose="020B0509020102050004" pitchFamily="49" charset="0"/>
              </a:rPr>
              <a:t>xTile</a:t>
            </a:r>
            <a:r>
              <a:rPr lang="en-US" sz="1400" dirty="0">
                <a:solidFill>
                  <a:schemeClr val="bg1">
                    <a:alpha val="25000"/>
                  </a:schemeClr>
                </a:solidFill>
                <a:latin typeface="JetBrains Mono" panose="020B0509020102050004" pitchFamily="49" charset="0"/>
              </a:rPr>
              <a:t>]));</a:t>
            </a:r>
          </a:p>
          <a:p>
            <a:pPr algn="l" defTabSz="457200">
              <a:lnSpc>
                <a:spcPct val="100000"/>
              </a:lnSpc>
              <a:tabLst/>
              <a:defRPr sz="2000">
                <a:solidFill>
                  <a:srgbClr val="000000"/>
                </a:solidFill>
                <a:latin typeface="Consolas"/>
                <a:ea typeface="Consolas"/>
                <a:cs typeface="Consolas"/>
                <a:sym typeface="Consolas"/>
              </a:defRPr>
            </a:pP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ea typeface="+mn-ea"/>
                <a:cs typeface="+mn-cs"/>
                <a:sym typeface="Helvetica"/>
              </a:rPr>
              <a:t>for</a:t>
            </a:r>
            <a:r>
              <a:rPr lang="en-US" sz="1400" dirty="0">
                <a:solidFill>
                  <a:schemeClr val="bg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int</a:t>
            </a:r>
            <a:r>
              <a:rPr lang="en-US" sz="1400" dirty="0">
                <a:solidFill>
                  <a:schemeClr val="bg1">
                    <a:alpha val="25000"/>
                  </a:schemeClr>
                </a:solidFill>
                <a:latin typeface="JetBrains Mono" panose="020B0509020102050004" pitchFamily="49" charset="0"/>
              </a:rPr>
              <a:t> x = </a:t>
            </a:r>
            <a:r>
              <a:rPr lang="en-US" sz="1400" dirty="0">
                <a:solidFill>
                  <a:schemeClr val="bg1">
                    <a:alpha val="25000"/>
                  </a:schemeClr>
                </a:solidFill>
                <a:latin typeface="JetBrains Mono" panose="020B0509020102050004" pitchFamily="49" charset="0"/>
                <a:ea typeface="+mn-ea"/>
                <a:cs typeface="+mn-cs"/>
                <a:sym typeface="Helvetica"/>
              </a:rPr>
              <a:t>0</a:t>
            </a:r>
            <a:r>
              <a:rPr lang="en-US" sz="1400" dirty="0">
                <a:solidFill>
                  <a:schemeClr val="bg1">
                    <a:alpha val="25000"/>
                  </a:schemeClr>
                </a:solidFill>
                <a:latin typeface="JetBrains Mono" panose="020B0509020102050004" pitchFamily="49" charset="0"/>
              </a:rPr>
              <a:t>; x &lt; </a:t>
            </a:r>
            <a:r>
              <a:rPr lang="en-US" sz="1400" dirty="0">
                <a:solidFill>
                  <a:schemeClr val="accent5">
                    <a:alpha val="25000"/>
                  </a:schemeClr>
                </a:solidFill>
                <a:latin typeface="JetBrains Mono" panose="020B0509020102050004" pitchFamily="49" charset="0"/>
                <a:ea typeface="+mn-ea"/>
                <a:cs typeface="+mn-cs"/>
                <a:sym typeface="Helvetica"/>
              </a:rPr>
              <a:t>256</a:t>
            </a:r>
            <a:r>
              <a:rPr lang="en-US" sz="1400" dirty="0">
                <a:solidFill>
                  <a:schemeClr val="bg1">
                    <a:alpha val="25000"/>
                  </a:schemeClr>
                </a:solidFill>
                <a:latin typeface="JetBrains Mono" panose="020B0509020102050004" pitchFamily="49" charset="0"/>
              </a:rPr>
              <a:t>; x += </a:t>
            </a:r>
            <a:r>
              <a:rPr lang="en-US" sz="1400" dirty="0">
                <a:solidFill>
                  <a:schemeClr val="accent5">
                    <a:alpha val="25000"/>
                  </a:schemeClr>
                </a:solidFill>
                <a:latin typeface="JetBrains Mono" panose="020B0509020102050004" pitchFamily="49" charset="0"/>
                <a:ea typeface="+mn-ea"/>
                <a:cs typeface="+mn-cs"/>
                <a:sym typeface="Helvetica"/>
              </a:rPr>
              <a:t>8</a:t>
            </a:r>
            <a:r>
              <a:rPr lang="en-US" sz="1400" dirty="0">
                <a:solidFill>
                  <a:schemeClr val="bg1">
                    <a:alpha val="25000"/>
                  </a:schemeClr>
                </a:solidFill>
                <a:latin typeface="JetBrains Mono" panose="020B0509020102050004" pitchFamily="49" charset="0"/>
              </a:rPr>
              <a:t>) {</a:t>
            </a:r>
            <a:endParaRPr lang="en-US" sz="1400" dirty="0">
              <a:solidFill>
                <a:schemeClr val="bg1">
                  <a:alpha val="25000"/>
                </a:schemeClr>
              </a:solidFill>
            </a:endParaRPr>
          </a:p>
        </p:txBody>
      </p:sp>
      <p:sp>
        <p:nvSpPr>
          <p:cNvPr id="12" name="Rectangle 11">
            <a:extLst>
              <a:ext uri="{FF2B5EF4-FFF2-40B4-BE49-F238E27FC236}">
                <a16:creationId xmlns:a16="http://schemas.microsoft.com/office/drawing/2014/main" id="{42CC6543-34A5-4337-98F6-214A0A113313}"/>
              </a:ext>
            </a:extLst>
          </p:cNvPr>
          <p:cNvSpPr/>
          <p:nvPr/>
        </p:nvSpPr>
        <p:spPr>
          <a:xfrm>
            <a:off x="2301240" y="1508760"/>
            <a:ext cx="4541520" cy="883920"/>
          </a:xfrm>
          <a:prstGeom prst="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Portable?</a:t>
            </a:r>
          </a:p>
        </p:txBody>
      </p:sp>
      <p:sp>
        <p:nvSpPr>
          <p:cNvPr id="13" name="Rectangle 12">
            <a:extLst>
              <a:ext uri="{FF2B5EF4-FFF2-40B4-BE49-F238E27FC236}">
                <a16:creationId xmlns:a16="http://schemas.microsoft.com/office/drawing/2014/main" id="{F81381AB-4DFA-4C5B-9AE1-5E34DAED33D6}"/>
              </a:ext>
            </a:extLst>
          </p:cNvPr>
          <p:cNvSpPr/>
          <p:nvPr/>
        </p:nvSpPr>
        <p:spPr>
          <a:xfrm>
            <a:off x="2301240" y="2987040"/>
            <a:ext cx="4541520" cy="883920"/>
          </a:xfrm>
          <a:prstGeom prst="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Correct?</a:t>
            </a:r>
          </a:p>
        </p:txBody>
      </p:sp>
      <p:sp>
        <p:nvSpPr>
          <p:cNvPr id="14" name="Rectangle 13">
            <a:extLst>
              <a:ext uri="{FF2B5EF4-FFF2-40B4-BE49-F238E27FC236}">
                <a16:creationId xmlns:a16="http://schemas.microsoft.com/office/drawing/2014/main" id="{6D6C695B-1BBD-4E6D-A48B-B5E1699A68ED}"/>
              </a:ext>
            </a:extLst>
          </p:cNvPr>
          <p:cNvSpPr/>
          <p:nvPr/>
        </p:nvSpPr>
        <p:spPr>
          <a:xfrm>
            <a:off x="2301240" y="4465320"/>
            <a:ext cx="4541520" cy="883920"/>
          </a:xfrm>
          <a:prstGeom prst="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Maintainable?</a:t>
            </a:r>
          </a:p>
        </p:txBody>
      </p:sp>
      <p:sp>
        <p:nvSpPr>
          <p:cNvPr id="2" name="Slide Number Placeholder 1">
            <a:extLst>
              <a:ext uri="{FF2B5EF4-FFF2-40B4-BE49-F238E27FC236}">
                <a16:creationId xmlns:a16="http://schemas.microsoft.com/office/drawing/2014/main" id="{790E81F8-FE46-4733-8A1A-15D71754451A}"/>
              </a:ext>
            </a:extLst>
          </p:cNvPr>
          <p:cNvSpPr>
            <a:spLocks noGrp="1"/>
          </p:cNvSpPr>
          <p:nvPr>
            <p:ph type="sldNum" sz="quarter" idx="12"/>
          </p:nvPr>
        </p:nvSpPr>
        <p:spPr/>
        <p:txBody>
          <a:bodyPr/>
          <a:lstStyle/>
          <a:p>
            <a:fld id="{EE4B2865-9F4B-463A-924A-394C76877335}" type="slidenum">
              <a:rPr lang="en-US" smtClean="0"/>
              <a:t>35</a:t>
            </a:fld>
            <a:endParaRPr lang="en-US"/>
          </a:p>
        </p:txBody>
      </p:sp>
    </p:spTree>
    <p:extLst>
      <p:ext uri="{BB962C8B-B14F-4D97-AF65-F5344CB8AC3E}">
        <p14:creationId xmlns:p14="http://schemas.microsoft.com/office/powerpoint/2010/main" val="25161255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7859-ADD4-4E02-8043-131F1A711043}"/>
              </a:ext>
            </a:extLst>
          </p:cNvPr>
          <p:cNvSpPr>
            <a:spLocks noGrp="1"/>
          </p:cNvSpPr>
          <p:nvPr>
            <p:ph type="ctrTitle"/>
          </p:nvPr>
        </p:nvSpPr>
        <p:spPr/>
        <p:txBody>
          <a:bodyPr/>
          <a:lstStyle/>
          <a:p>
            <a:r>
              <a:rPr lang="en-US" b="1" i="1" dirty="0"/>
              <a:t>Algorithm</a:t>
            </a:r>
          </a:p>
        </p:txBody>
      </p:sp>
      <p:sp>
        <p:nvSpPr>
          <p:cNvPr id="3" name="Subtitle 2">
            <a:extLst>
              <a:ext uri="{FF2B5EF4-FFF2-40B4-BE49-F238E27FC236}">
                <a16:creationId xmlns:a16="http://schemas.microsoft.com/office/drawing/2014/main" id="{A9156ECE-2855-4910-ABDB-CAF6E1735C24}"/>
              </a:ext>
            </a:extLst>
          </p:cNvPr>
          <p:cNvSpPr>
            <a:spLocks noGrp="1"/>
          </p:cNvSpPr>
          <p:nvPr>
            <p:ph type="subTitle" idx="1"/>
          </p:nvPr>
        </p:nvSpPr>
        <p:spPr>
          <a:xfrm>
            <a:off x="1143000" y="3602037"/>
            <a:ext cx="6858000" cy="2839103"/>
          </a:xfrm>
        </p:spPr>
        <p:txBody>
          <a:bodyPr>
            <a:normAutofit/>
          </a:bodyPr>
          <a:lstStyle/>
          <a:p>
            <a:r>
              <a:rPr lang="en-US" b="1" dirty="0"/>
              <a:t>“What” to compute</a:t>
            </a:r>
          </a:p>
          <a:p>
            <a:endParaRPr lang="en-US" dirty="0"/>
          </a:p>
          <a:p>
            <a:r>
              <a:rPr lang="en-US" dirty="0"/>
              <a:t>Declarative specification</a:t>
            </a:r>
          </a:p>
          <a:p>
            <a:r>
              <a:rPr lang="en-US" dirty="0"/>
              <a:t>No explicit bounds</a:t>
            </a:r>
          </a:p>
          <a:p>
            <a:r>
              <a:rPr lang="en-US" dirty="0"/>
              <a:t>No loops or traversal orders</a:t>
            </a:r>
          </a:p>
        </p:txBody>
      </p:sp>
      <p:sp>
        <p:nvSpPr>
          <p:cNvPr id="4" name="Slide Number Placeholder 3">
            <a:extLst>
              <a:ext uri="{FF2B5EF4-FFF2-40B4-BE49-F238E27FC236}">
                <a16:creationId xmlns:a16="http://schemas.microsoft.com/office/drawing/2014/main" id="{A2CD931B-2918-4151-802D-CFBE11730F1F}"/>
              </a:ext>
            </a:extLst>
          </p:cNvPr>
          <p:cNvSpPr>
            <a:spLocks noGrp="1"/>
          </p:cNvSpPr>
          <p:nvPr>
            <p:ph type="sldNum" sz="quarter" idx="12"/>
          </p:nvPr>
        </p:nvSpPr>
        <p:spPr/>
        <p:txBody>
          <a:bodyPr/>
          <a:lstStyle/>
          <a:p>
            <a:fld id="{EE4B2865-9F4B-463A-924A-394C76877335}" type="slidenum">
              <a:rPr lang="en-US" smtClean="0"/>
              <a:t>36</a:t>
            </a:fld>
            <a:endParaRPr lang="en-US"/>
          </a:p>
        </p:txBody>
      </p:sp>
    </p:spTree>
    <p:extLst>
      <p:ext uri="{BB962C8B-B14F-4D97-AF65-F5344CB8AC3E}">
        <p14:creationId xmlns:p14="http://schemas.microsoft.com/office/powerpoint/2010/main" val="26279897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0585A5-199B-425A-B754-DECC72A1B1B6}"/>
              </a:ext>
            </a:extLst>
          </p:cNvPr>
          <p:cNvGrpSpPr/>
          <p:nvPr/>
        </p:nvGrpSpPr>
        <p:grpSpPr>
          <a:xfrm>
            <a:off x="99995" y="108423"/>
            <a:ext cx="1230937" cy="1461769"/>
            <a:chOff x="3352800" y="2025134"/>
            <a:chExt cx="2438400" cy="2895663"/>
          </a:xfrm>
        </p:grpSpPr>
        <p:pic>
          <p:nvPicPr>
            <p:cNvPr id="15" name="Picture 14" descr="A close up of a logo&#10;&#10;Description automatically generated">
              <a:extLst>
                <a:ext uri="{FF2B5EF4-FFF2-40B4-BE49-F238E27FC236}">
                  <a16:creationId xmlns:a16="http://schemas.microsoft.com/office/drawing/2014/main" id="{349AEACF-CB56-4C9A-8836-28CA4B587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12" name="TextBox 11">
              <a:extLst>
                <a:ext uri="{FF2B5EF4-FFF2-40B4-BE49-F238E27FC236}">
                  <a16:creationId xmlns:a16="http://schemas.microsoft.com/office/drawing/2014/main" id="{72696723-9F64-460B-9199-8D82160017DF}"/>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input</a:t>
              </a:r>
            </a:p>
          </p:txBody>
        </p:sp>
      </p:grpSp>
      <p:grpSp>
        <p:nvGrpSpPr>
          <p:cNvPr id="5" name="Group 4">
            <a:extLst>
              <a:ext uri="{FF2B5EF4-FFF2-40B4-BE49-F238E27FC236}">
                <a16:creationId xmlns:a16="http://schemas.microsoft.com/office/drawing/2014/main" id="{FEA97342-D89C-455E-BC69-92C414DA5FF4}"/>
              </a:ext>
            </a:extLst>
          </p:cNvPr>
          <p:cNvGrpSpPr/>
          <p:nvPr/>
        </p:nvGrpSpPr>
        <p:grpSpPr>
          <a:xfrm>
            <a:off x="99995" y="3591199"/>
            <a:ext cx="1230937" cy="1461769"/>
            <a:chOff x="3352800" y="2025134"/>
            <a:chExt cx="2438400" cy="2895663"/>
          </a:xfrm>
        </p:grpSpPr>
        <p:pic>
          <p:nvPicPr>
            <p:cNvPr id="4" name="Picture 3" descr="A person walking by&#10;&#10;Description automatically generated">
              <a:extLst>
                <a:ext uri="{FF2B5EF4-FFF2-40B4-BE49-F238E27FC236}">
                  <a16:creationId xmlns:a16="http://schemas.microsoft.com/office/drawing/2014/main" id="{0E5FD59C-A9CF-4973-8A90-CB18FBEF9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8" name="TextBox 7">
              <a:extLst>
                <a:ext uri="{FF2B5EF4-FFF2-40B4-BE49-F238E27FC236}">
                  <a16:creationId xmlns:a16="http://schemas.microsoft.com/office/drawing/2014/main" id="{1FA2B2EC-F7AF-4985-BFB4-5D6378B80EA6}"/>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horizontal blur</a:t>
              </a:r>
              <a:endParaRPr lang="en-US" sz="900" dirty="0"/>
            </a:p>
          </p:txBody>
        </p:sp>
      </p:grpSp>
      <p:grpSp>
        <p:nvGrpSpPr>
          <p:cNvPr id="21" name="Group 20">
            <a:extLst>
              <a:ext uri="{FF2B5EF4-FFF2-40B4-BE49-F238E27FC236}">
                <a16:creationId xmlns:a16="http://schemas.microsoft.com/office/drawing/2014/main" id="{604800BE-F324-466A-BFBE-C4D520D77CD7}"/>
              </a:ext>
            </a:extLst>
          </p:cNvPr>
          <p:cNvGrpSpPr/>
          <p:nvPr/>
        </p:nvGrpSpPr>
        <p:grpSpPr>
          <a:xfrm>
            <a:off x="99995" y="5329981"/>
            <a:ext cx="1230937" cy="1461770"/>
            <a:chOff x="3352800" y="2025133"/>
            <a:chExt cx="2438400" cy="2895664"/>
          </a:xfrm>
        </p:grpSpPr>
        <p:pic>
          <p:nvPicPr>
            <p:cNvPr id="13" name="Picture 12" descr="A blurry image of a person&#10;&#10;Description automatically generated">
              <a:extLst>
                <a:ext uri="{FF2B5EF4-FFF2-40B4-BE49-F238E27FC236}">
                  <a16:creationId xmlns:a16="http://schemas.microsoft.com/office/drawing/2014/main" id="{4C08CB19-A5E0-4A0A-85B4-3CE6CE628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025133"/>
              <a:ext cx="2438400" cy="2438400"/>
            </a:xfrm>
            <a:prstGeom prst="rect">
              <a:avLst/>
            </a:prstGeom>
          </p:spPr>
        </p:pic>
        <p:sp>
          <p:nvSpPr>
            <p:cNvPr id="18" name="TextBox 17">
              <a:extLst>
                <a:ext uri="{FF2B5EF4-FFF2-40B4-BE49-F238E27FC236}">
                  <a16:creationId xmlns:a16="http://schemas.microsoft.com/office/drawing/2014/main" id="{2C0FBDEF-4F8D-4355-A4B6-C44FBE7C2AF5}"/>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vertical blur</a:t>
              </a:r>
              <a:endParaRPr lang="en-US" sz="900" dirty="0"/>
            </a:p>
          </p:txBody>
        </p:sp>
      </p:grpSp>
      <p:grpSp>
        <p:nvGrpSpPr>
          <p:cNvPr id="43" name="Group 42">
            <a:extLst>
              <a:ext uri="{FF2B5EF4-FFF2-40B4-BE49-F238E27FC236}">
                <a16:creationId xmlns:a16="http://schemas.microsoft.com/office/drawing/2014/main" id="{DD0A565D-303F-4519-AA8A-D1304F4EF087}"/>
              </a:ext>
            </a:extLst>
          </p:cNvPr>
          <p:cNvGrpSpPr/>
          <p:nvPr/>
        </p:nvGrpSpPr>
        <p:grpSpPr>
          <a:xfrm>
            <a:off x="636441" y="1570192"/>
            <a:ext cx="158045" cy="3684505"/>
            <a:chOff x="636441" y="1570192"/>
            <a:chExt cx="158045" cy="3684505"/>
          </a:xfrm>
        </p:grpSpPr>
        <p:sp>
          <p:nvSpPr>
            <p:cNvPr id="38" name="Arrow: Down 37">
              <a:extLst>
                <a:ext uri="{FF2B5EF4-FFF2-40B4-BE49-F238E27FC236}">
                  <a16:creationId xmlns:a16="http://schemas.microsoft.com/office/drawing/2014/main" id="{89294FE6-2063-4487-BD3B-39783826CEF3}"/>
                </a:ext>
              </a:extLst>
            </p:cNvPr>
            <p:cNvSpPr/>
            <p:nvPr/>
          </p:nvSpPr>
          <p:spPr>
            <a:xfrm>
              <a:off x="636441" y="1570192"/>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0" name="Arrow: Down 39">
              <a:extLst>
                <a:ext uri="{FF2B5EF4-FFF2-40B4-BE49-F238E27FC236}">
                  <a16:creationId xmlns:a16="http://schemas.microsoft.com/office/drawing/2014/main" id="{C7257E95-09B3-4838-943C-C6EE77C15AEC}"/>
                </a:ext>
              </a:extLst>
            </p:cNvPr>
            <p:cNvSpPr/>
            <p:nvPr/>
          </p:nvSpPr>
          <p:spPr>
            <a:xfrm>
              <a:off x="636441" y="3331681"/>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2" name="Arrow: Down 41">
              <a:extLst>
                <a:ext uri="{FF2B5EF4-FFF2-40B4-BE49-F238E27FC236}">
                  <a16:creationId xmlns:a16="http://schemas.microsoft.com/office/drawing/2014/main" id="{60327B72-782B-4B14-AC69-9967A2D59235}"/>
                </a:ext>
              </a:extLst>
            </p:cNvPr>
            <p:cNvSpPr/>
            <p:nvPr/>
          </p:nvSpPr>
          <p:spPr>
            <a:xfrm>
              <a:off x="636441" y="5060059"/>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grpSp>
      <p:sp>
        <p:nvSpPr>
          <p:cNvPr id="44" name="Content Placeholder 2">
            <a:extLst>
              <a:ext uri="{FF2B5EF4-FFF2-40B4-BE49-F238E27FC236}">
                <a16:creationId xmlns:a16="http://schemas.microsoft.com/office/drawing/2014/main" id="{8F3B8523-6909-450A-9916-564BB0281871}"/>
              </a:ext>
            </a:extLst>
          </p:cNvPr>
          <p:cNvSpPr txBox="1">
            <a:spLocks/>
          </p:cNvSpPr>
          <p:nvPr/>
        </p:nvSpPr>
        <p:spPr>
          <a:xfrm>
            <a:off x="1330932" y="552523"/>
            <a:ext cx="1272062" cy="3427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input</a:t>
            </a:r>
            <a:endParaRPr lang="en-US" sz="1400" dirty="0"/>
          </a:p>
        </p:txBody>
      </p:sp>
      <p:sp>
        <p:nvSpPr>
          <p:cNvPr id="46" name="Content Placeholder 2">
            <a:extLst>
              <a:ext uri="{FF2B5EF4-FFF2-40B4-BE49-F238E27FC236}">
                <a16:creationId xmlns:a16="http://schemas.microsoft.com/office/drawing/2014/main" id="{DF0B0449-52D5-4896-AB76-562C30665EB4}"/>
              </a:ext>
            </a:extLst>
          </p:cNvPr>
          <p:cNvSpPr txBox="1">
            <a:spLocks/>
          </p:cNvSpPr>
          <p:nvPr/>
        </p:nvSpPr>
        <p:spPr>
          <a:xfrm>
            <a:off x="1328323" y="2015654"/>
            <a:ext cx="6012351" cy="8940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dirty="0">
                <a:latin typeface="JetBrains Mono" panose="020B0509020102050004" pitchFamily="49" charset="0"/>
              </a:rPr>
              <a:t>input_16(x, y) = cast&lt;</a:t>
            </a:r>
            <a:r>
              <a:rPr lang="en-US" sz="1400" dirty="0">
                <a:solidFill>
                  <a:schemeClr val="accent2"/>
                </a:solidFill>
                <a:latin typeface="JetBrains Mono" panose="020B0509020102050004" pitchFamily="49" charset="0"/>
              </a:rPr>
              <a:t>uint16_t</a:t>
            </a:r>
            <a:r>
              <a:rPr lang="en-US" sz="1400" dirty="0">
                <a:latin typeface="JetBrains Mono" panose="020B0509020102050004" pitchFamily="49" charset="0"/>
              </a:rPr>
              <a:t>&gt;(</a:t>
            </a:r>
            <a:br>
              <a:rPr lang="en-US" sz="1400" dirty="0">
                <a:latin typeface="JetBrains Mono" panose="020B0509020102050004" pitchFamily="49" charset="0"/>
              </a:rPr>
            </a:br>
            <a:r>
              <a:rPr lang="en-US" sz="1400" dirty="0">
                <a:latin typeface="JetBrains Mono" panose="020B0509020102050004" pitchFamily="49" charset="0"/>
              </a:rPr>
              <a:t>  input(clamp(x, </a:t>
            </a:r>
            <a:r>
              <a:rPr lang="en-US" sz="1400" dirty="0">
                <a:solidFill>
                  <a:schemeClr val="accent5">
                    <a:lumMod val="60000"/>
                    <a:lumOff val="40000"/>
                  </a:schemeClr>
                </a:solidFill>
                <a:latin typeface="JetBrains Mono" panose="020B0509020102050004" pitchFamily="49" charset="0"/>
              </a:rPr>
              <a:t>0</a:t>
            </a:r>
            <a:r>
              <a:rPr lang="en-US" sz="1400" dirty="0">
                <a:latin typeface="JetBrains Mono" panose="020B0509020102050004" pitchFamily="49" charset="0"/>
              </a:rPr>
              <a:t>, </a:t>
            </a:r>
            <a:r>
              <a:rPr lang="en-US" sz="1400" dirty="0" err="1">
                <a:latin typeface="JetBrains Mono" panose="020B0509020102050004" pitchFamily="49" charset="0"/>
              </a:rPr>
              <a:t>input.width</a:t>
            </a:r>
            <a:r>
              <a:rPr lang="en-US" sz="1400" dirty="0">
                <a:latin typeface="JetBrains Mono" panose="020B0509020102050004" pitchFamily="49" charset="0"/>
              </a:rPr>
              <a:t>()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latin typeface="JetBrains Mono" panose="020B0509020102050004" pitchFamily="49" charset="0"/>
              </a:rPr>
              <a:t>        clamp(y, </a:t>
            </a:r>
            <a:r>
              <a:rPr lang="en-US" sz="1400" dirty="0">
                <a:solidFill>
                  <a:schemeClr val="accent5">
                    <a:lumMod val="60000"/>
                    <a:lumOff val="40000"/>
                  </a:schemeClr>
                </a:solidFill>
                <a:latin typeface="JetBrains Mono" panose="020B0509020102050004" pitchFamily="49" charset="0"/>
              </a:rPr>
              <a:t>0</a:t>
            </a:r>
            <a:r>
              <a:rPr lang="en-US" sz="1400" dirty="0">
                <a:latin typeface="JetBrains Mono" panose="020B0509020102050004" pitchFamily="49" charset="0"/>
              </a:rPr>
              <a:t>, </a:t>
            </a:r>
            <a:r>
              <a:rPr lang="en-US" sz="1400" dirty="0" err="1">
                <a:latin typeface="JetBrains Mono" panose="020B0509020102050004" pitchFamily="49" charset="0"/>
              </a:rPr>
              <a:t>input.height</a:t>
            </a:r>
            <a:r>
              <a:rPr lang="en-US" sz="1400" dirty="0">
                <a:latin typeface="JetBrains Mono" panose="020B0509020102050004" pitchFamily="49" charset="0"/>
              </a:rPr>
              <a:t>()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a:t>
            </a:r>
            <a:endParaRPr lang="en-US" sz="1400" dirty="0"/>
          </a:p>
        </p:txBody>
      </p:sp>
      <p:sp>
        <p:nvSpPr>
          <p:cNvPr id="2" name="Slide Number Placeholder 1">
            <a:extLst>
              <a:ext uri="{FF2B5EF4-FFF2-40B4-BE49-F238E27FC236}">
                <a16:creationId xmlns:a16="http://schemas.microsoft.com/office/drawing/2014/main" id="{BF3AA1AC-40AB-4AF7-B92C-97BFACD7B9C7}"/>
              </a:ext>
            </a:extLst>
          </p:cNvPr>
          <p:cNvSpPr>
            <a:spLocks noGrp="1"/>
          </p:cNvSpPr>
          <p:nvPr>
            <p:ph type="sldNum" sz="quarter" idx="12"/>
          </p:nvPr>
        </p:nvSpPr>
        <p:spPr/>
        <p:txBody>
          <a:bodyPr/>
          <a:lstStyle/>
          <a:p>
            <a:fld id="{EE4B2865-9F4B-463A-924A-394C76877335}" type="slidenum">
              <a:rPr lang="en-US" smtClean="0"/>
              <a:t>37</a:t>
            </a:fld>
            <a:endParaRPr lang="en-US"/>
          </a:p>
        </p:txBody>
      </p:sp>
      <p:grpSp>
        <p:nvGrpSpPr>
          <p:cNvPr id="25" name="Group 24">
            <a:extLst>
              <a:ext uri="{FF2B5EF4-FFF2-40B4-BE49-F238E27FC236}">
                <a16:creationId xmlns:a16="http://schemas.microsoft.com/office/drawing/2014/main" id="{EA84CC60-8AA4-484B-B5B1-DF911942559E}"/>
              </a:ext>
            </a:extLst>
          </p:cNvPr>
          <p:cNvGrpSpPr/>
          <p:nvPr/>
        </p:nvGrpSpPr>
        <p:grpSpPr>
          <a:xfrm>
            <a:off x="97388" y="1847205"/>
            <a:ext cx="1230936" cy="1462731"/>
            <a:chOff x="97388" y="1847205"/>
            <a:chExt cx="1230936" cy="1462731"/>
          </a:xfrm>
        </p:grpSpPr>
        <p:pic>
          <p:nvPicPr>
            <p:cNvPr id="26" name="Picture 25" descr="A screenshot of a cell phone&#10;&#10;Description automatically generated">
              <a:extLst>
                <a:ext uri="{FF2B5EF4-FFF2-40B4-BE49-F238E27FC236}">
                  <a16:creationId xmlns:a16="http://schemas.microsoft.com/office/drawing/2014/main" id="{E0BC5E7F-FECB-4345-B7C8-8AE2B6B8EA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88" y="1847205"/>
              <a:ext cx="1223847" cy="1223847"/>
            </a:xfrm>
            <a:prstGeom prst="rect">
              <a:avLst/>
            </a:prstGeom>
          </p:spPr>
        </p:pic>
        <p:sp>
          <p:nvSpPr>
            <p:cNvPr id="27" name="TextBox 26">
              <a:extLst>
                <a:ext uri="{FF2B5EF4-FFF2-40B4-BE49-F238E27FC236}">
                  <a16:creationId xmlns:a16="http://schemas.microsoft.com/office/drawing/2014/main" id="{B7EC107F-1DD1-4A00-AB4D-6EFD3400850F}"/>
                </a:ext>
              </a:extLst>
            </p:cNvPr>
            <p:cNvSpPr txBox="1"/>
            <p:nvPr/>
          </p:nvSpPr>
          <p:spPr>
            <a:xfrm>
              <a:off x="97388" y="3078143"/>
              <a:ext cx="1230936" cy="231793"/>
            </a:xfrm>
            <a:prstGeom prst="rect">
              <a:avLst/>
            </a:prstGeom>
            <a:noFill/>
          </p:spPr>
          <p:txBody>
            <a:bodyPr wrap="square" rtlCol="0">
              <a:spAutoFit/>
            </a:bodyPr>
            <a:lstStyle/>
            <a:p>
              <a:pPr algn="ctr"/>
              <a:r>
                <a:rPr lang="en-US" sz="900" b="1" dirty="0"/>
                <a:t>extend boundary</a:t>
              </a:r>
              <a:endParaRPr lang="en-US" sz="900" dirty="0"/>
            </a:p>
          </p:txBody>
        </p:sp>
        <p:sp>
          <p:nvSpPr>
            <p:cNvPr id="28" name="Rectangle 27">
              <a:extLst>
                <a:ext uri="{FF2B5EF4-FFF2-40B4-BE49-F238E27FC236}">
                  <a16:creationId xmlns:a16="http://schemas.microsoft.com/office/drawing/2014/main" id="{4595774D-090F-4357-986D-C35DDFC44488}"/>
                </a:ext>
              </a:extLst>
            </p:cNvPr>
            <p:cNvSpPr/>
            <p:nvPr/>
          </p:nvSpPr>
          <p:spPr>
            <a:xfrm>
              <a:off x="97388"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D03CDBC-E4AF-4152-BA8A-46C2BA870145}"/>
                </a:ext>
              </a:extLst>
            </p:cNvPr>
            <p:cNvSpPr/>
            <p:nvPr/>
          </p:nvSpPr>
          <p:spPr>
            <a:xfrm>
              <a:off x="1288432"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2288F373-C244-4C8E-8CA2-6D7331DCE8AD}"/>
                </a:ext>
              </a:extLst>
            </p:cNvPr>
            <p:cNvSpPr/>
            <p:nvPr/>
          </p:nvSpPr>
          <p:spPr>
            <a:xfrm rot="5400000">
              <a:off x="693320" y="1291165"/>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B6E04137-4748-4A10-8F31-5A583D32F7C0}"/>
                </a:ext>
              </a:extLst>
            </p:cNvPr>
            <p:cNvSpPr/>
            <p:nvPr/>
          </p:nvSpPr>
          <p:spPr>
            <a:xfrm rot="5400000">
              <a:off x="693320" y="2483030"/>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Tree>
    <p:extLst>
      <p:ext uri="{BB962C8B-B14F-4D97-AF65-F5344CB8AC3E}">
        <p14:creationId xmlns:p14="http://schemas.microsoft.com/office/powerpoint/2010/main" val="22609826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0585A5-199B-425A-B754-DECC72A1B1B6}"/>
              </a:ext>
            </a:extLst>
          </p:cNvPr>
          <p:cNvGrpSpPr/>
          <p:nvPr/>
        </p:nvGrpSpPr>
        <p:grpSpPr>
          <a:xfrm>
            <a:off x="99995" y="108423"/>
            <a:ext cx="1230937" cy="1461769"/>
            <a:chOff x="3352800" y="2025134"/>
            <a:chExt cx="2438400" cy="2895663"/>
          </a:xfrm>
        </p:grpSpPr>
        <p:pic>
          <p:nvPicPr>
            <p:cNvPr id="15" name="Picture 14" descr="A close up of a logo&#10;&#10;Description automatically generated">
              <a:extLst>
                <a:ext uri="{FF2B5EF4-FFF2-40B4-BE49-F238E27FC236}">
                  <a16:creationId xmlns:a16="http://schemas.microsoft.com/office/drawing/2014/main" id="{349AEACF-CB56-4C9A-8836-28CA4B587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12" name="TextBox 11">
              <a:extLst>
                <a:ext uri="{FF2B5EF4-FFF2-40B4-BE49-F238E27FC236}">
                  <a16:creationId xmlns:a16="http://schemas.microsoft.com/office/drawing/2014/main" id="{72696723-9F64-460B-9199-8D82160017DF}"/>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input</a:t>
              </a:r>
            </a:p>
          </p:txBody>
        </p:sp>
      </p:grpSp>
      <p:grpSp>
        <p:nvGrpSpPr>
          <p:cNvPr id="5" name="Group 4">
            <a:extLst>
              <a:ext uri="{FF2B5EF4-FFF2-40B4-BE49-F238E27FC236}">
                <a16:creationId xmlns:a16="http://schemas.microsoft.com/office/drawing/2014/main" id="{FEA97342-D89C-455E-BC69-92C414DA5FF4}"/>
              </a:ext>
            </a:extLst>
          </p:cNvPr>
          <p:cNvGrpSpPr/>
          <p:nvPr/>
        </p:nvGrpSpPr>
        <p:grpSpPr>
          <a:xfrm>
            <a:off x="99995" y="3591199"/>
            <a:ext cx="1230937" cy="1461769"/>
            <a:chOff x="3352800" y="2025134"/>
            <a:chExt cx="2438400" cy="2895663"/>
          </a:xfrm>
        </p:grpSpPr>
        <p:pic>
          <p:nvPicPr>
            <p:cNvPr id="4" name="Picture 3" descr="A person walking by&#10;&#10;Description automatically generated">
              <a:extLst>
                <a:ext uri="{FF2B5EF4-FFF2-40B4-BE49-F238E27FC236}">
                  <a16:creationId xmlns:a16="http://schemas.microsoft.com/office/drawing/2014/main" id="{0E5FD59C-A9CF-4973-8A90-CB18FBEF9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8" name="TextBox 7">
              <a:extLst>
                <a:ext uri="{FF2B5EF4-FFF2-40B4-BE49-F238E27FC236}">
                  <a16:creationId xmlns:a16="http://schemas.microsoft.com/office/drawing/2014/main" id="{1FA2B2EC-F7AF-4985-BFB4-5D6378B80EA6}"/>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horizontal blur</a:t>
              </a:r>
              <a:endParaRPr lang="en-US" sz="900" dirty="0"/>
            </a:p>
          </p:txBody>
        </p:sp>
      </p:grpSp>
      <p:grpSp>
        <p:nvGrpSpPr>
          <p:cNvPr id="21" name="Group 20">
            <a:extLst>
              <a:ext uri="{FF2B5EF4-FFF2-40B4-BE49-F238E27FC236}">
                <a16:creationId xmlns:a16="http://schemas.microsoft.com/office/drawing/2014/main" id="{604800BE-F324-466A-BFBE-C4D520D77CD7}"/>
              </a:ext>
            </a:extLst>
          </p:cNvPr>
          <p:cNvGrpSpPr/>
          <p:nvPr/>
        </p:nvGrpSpPr>
        <p:grpSpPr>
          <a:xfrm>
            <a:off x="99995" y="5329981"/>
            <a:ext cx="1230937" cy="1461770"/>
            <a:chOff x="3352800" y="2025133"/>
            <a:chExt cx="2438400" cy="2895664"/>
          </a:xfrm>
        </p:grpSpPr>
        <p:pic>
          <p:nvPicPr>
            <p:cNvPr id="13" name="Picture 12" descr="A blurry image of a person&#10;&#10;Description automatically generated">
              <a:extLst>
                <a:ext uri="{FF2B5EF4-FFF2-40B4-BE49-F238E27FC236}">
                  <a16:creationId xmlns:a16="http://schemas.microsoft.com/office/drawing/2014/main" id="{4C08CB19-A5E0-4A0A-85B4-3CE6CE628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025133"/>
              <a:ext cx="2438400" cy="2438400"/>
            </a:xfrm>
            <a:prstGeom prst="rect">
              <a:avLst/>
            </a:prstGeom>
          </p:spPr>
        </p:pic>
        <p:sp>
          <p:nvSpPr>
            <p:cNvPr id="18" name="TextBox 17">
              <a:extLst>
                <a:ext uri="{FF2B5EF4-FFF2-40B4-BE49-F238E27FC236}">
                  <a16:creationId xmlns:a16="http://schemas.microsoft.com/office/drawing/2014/main" id="{2C0FBDEF-4F8D-4355-A4B6-C44FBE7C2AF5}"/>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vertical blur</a:t>
              </a:r>
              <a:endParaRPr lang="en-US" sz="900" dirty="0"/>
            </a:p>
          </p:txBody>
        </p:sp>
      </p:grpSp>
      <p:grpSp>
        <p:nvGrpSpPr>
          <p:cNvPr id="43" name="Group 42">
            <a:extLst>
              <a:ext uri="{FF2B5EF4-FFF2-40B4-BE49-F238E27FC236}">
                <a16:creationId xmlns:a16="http://schemas.microsoft.com/office/drawing/2014/main" id="{DD0A565D-303F-4519-AA8A-D1304F4EF087}"/>
              </a:ext>
            </a:extLst>
          </p:cNvPr>
          <p:cNvGrpSpPr/>
          <p:nvPr/>
        </p:nvGrpSpPr>
        <p:grpSpPr>
          <a:xfrm>
            <a:off x="636441" y="1570192"/>
            <a:ext cx="158045" cy="3684505"/>
            <a:chOff x="636441" y="1570192"/>
            <a:chExt cx="158045" cy="3684505"/>
          </a:xfrm>
        </p:grpSpPr>
        <p:sp>
          <p:nvSpPr>
            <p:cNvPr id="38" name="Arrow: Down 37">
              <a:extLst>
                <a:ext uri="{FF2B5EF4-FFF2-40B4-BE49-F238E27FC236}">
                  <a16:creationId xmlns:a16="http://schemas.microsoft.com/office/drawing/2014/main" id="{89294FE6-2063-4487-BD3B-39783826CEF3}"/>
                </a:ext>
              </a:extLst>
            </p:cNvPr>
            <p:cNvSpPr/>
            <p:nvPr/>
          </p:nvSpPr>
          <p:spPr>
            <a:xfrm>
              <a:off x="636441" y="1570192"/>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0" name="Arrow: Down 39">
              <a:extLst>
                <a:ext uri="{FF2B5EF4-FFF2-40B4-BE49-F238E27FC236}">
                  <a16:creationId xmlns:a16="http://schemas.microsoft.com/office/drawing/2014/main" id="{C7257E95-09B3-4838-943C-C6EE77C15AEC}"/>
                </a:ext>
              </a:extLst>
            </p:cNvPr>
            <p:cNvSpPr/>
            <p:nvPr/>
          </p:nvSpPr>
          <p:spPr>
            <a:xfrm>
              <a:off x="636441" y="3331681"/>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2" name="Arrow: Down 41">
              <a:extLst>
                <a:ext uri="{FF2B5EF4-FFF2-40B4-BE49-F238E27FC236}">
                  <a16:creationId xmlns:a16="http://schemas.microsoft.com/office/drawing/2014/main" id="{60327B72-782B-4B14-AC69-9967A2D59235}"/>
                </a:ext>
              </a:extLst>
            </p:cNvPr>
            <p:cNvSpPr/>
            <p:nvPr/>
          </p:nvSpPr>
          <p:spPr>
            <a:xfrm>
              <a:off x="636441" y="5060059"/>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grpSp>
      <p:sp>
        <p:nvSpPr>
          <p:cNvPr id="44" name="Content Placeholder 2">
            <a:extLst>
              <a:ext uri="{FF2B5EF4-FFF2-40B4-BE49-F238E27FC236}">
                <a16:creationId xmlns:a16="http://schemas.microsoft.com/office/drawing/2014/main" id="{8F3B8523-6909-450A-9916-564BB0281871}"/>
              </a:ext>
            </a:extLst>
          </p:cNvPr>
          <p:cNvSpPr txBox="1">
            <a:spLocks/>
          </p:cNvSpPr>
          <p:nvPr/>
        </p:nvSpPr>
        <p:spPr>
          <a:xfrm>
            <a:off x="1330932" y="552523"/>
            <a:ext cx="1272062" cy="3427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input</a:t>
            </a:r>
            <a:endParaRPr lang="en-US" sz="1400" dirty="0"/>
          </a:p>
        </p:txBody>
      </p:sp>
      <p:sp>
        <p:nvSpPr>
          <p:cNvPr id="46" name="Content Placeholder 2">
            <a:extLst>
              <a:ext uri="{FF2B5EF4-FFF2-40B4-BE49-F238E27FC236}">
                <a16:creationId xmlns:a16="http://schemas.microsoft.com/office/drawing/2014/main" id="{DF0B0449-52D5-4896-AB76-562C30665EB4}"/>
              </a:ext>
            </a:extLst>
          </p:cNvPr>
          <p:cNvSpPr txBox="1">
            <a:spLocks/>
          </p:cNvSpPr>
          <p:nvPr/>
        </p:nvSpPr>
        <p:spPr>
          <a:xfrm>
            <a:off x="1328323" y="2045892"/>
            <a:ext cx="6012351" cy="8301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clamped = </a:t>
            </a:r>
            <a:r>
              <a:rPr lang="en-US" sz="1400" dirty="0" err="1">
                <a:solidFill>
                  <a:schemeClr val="accent4"/>
                </a:solidFill>
                <a:latin typeface="JetBrains Mono" panose="020B0509020102050004" pitchFamily="49" charset="0"/>
              </a:rPr>
              <a:t>BoundaryConditions</a:t>
            </a:r>
            <a:r>
              <a:rPr lang="en-US" sz="1400" dirty="0">
                <a:latin typeface="JetBrains Mono" panose="020B0509020102050004" pitchFamily="49" charset="0"/>
              </a:rPr>
              <a:t>::</a:t>
            </a:r>
            <a:r>
              <a:rPr lang="en-US" sz="1400" dirty="0" err="1">
                <a:latin typeface="JetBrains Mono" panose="020B0509020102050004" pitchFamily="49" charset="0"/>
              </a:rPr>
              <a:t>repeat_edge</a:t>
            </a:r>
            <a:r>
              <a:rPr lang="en-US" sz="1400" dirty="0">
                <a:latin typeface="JetBrains Mono" panose="020B0509020102050004" pitchFamily="49" charset="0"/>
              </a:rPr>
              <a:t>(input);</a:t>
            </a:r>
            <a:br>
              <a:rPr lang="en-US" sz="1400" dirty="0">
                <a:latin typeface="JetBrains Mono" panose="020B0509020102050004" pitchFamily="49" charset="0"/>
              </a:rPr>
            </a:br>
            <a:br>
              <a:rPr lang="en-US" sz="1400" dirty="0">
                <a:latin typeface="JetBrains Mono" panose="020B0509020102050004" pitchFamily="49" charset="0"/>
              </a:rPr>
            </a:br>
            <a:r>
              <a:rPr lang="en-US" sz="1400" dirty="0">
                <a:latin typeface="JetBrains Mono" panose="020B0509020102050004" pitchFamily="49" charset="0"/>
              </a:rPr>
              <a:t>input_16(x, y) = cast&lt;</a:t>
            </a:r>
            <a:r>
              <a:rPr lang="en-US" sz="1400" dirty="0">
                <a:solidFill>
                  <a:schemeClr val="accent2"/>
                </a:solidFill>
                <a:latin typeface="JetBrains Mono" panose="020B0509020102050004" pitchFamily="49" charset="0"/>
              </a:rPr>
              <a:t>uint16_t</a:t>
            </a:r>
            <a:r>
              <a:rPr lang="en-US" sz="1400" dirty="0">
                <a:latin typeface="JetBrains Mono" panose="020B0509020102050004" pitchFamily="49" charset="0"/>
              </a:rPr>
              <a:t>&gt;(clamped(x, y));</a:t>
            </a:r>
            <a:endParaRPr lang="en-US" sz="1400" dirty="0"/>
          </a:p>
        </p:txBody>
      </p:sp>
      <p:sp>
        <p:nvSpPr>
          <p:cNvPr id="48" name="Content Placeholder 2">
            <a:extLst>
              <a:ext uri="{FF2B5EF4-FFF2-40B4-BE49-F238E27FC236}">
                <a16:creationId xmlns:a16="http://schemas.microsoft.com/office/drawing/2014/main" id="{B1D3CA52-25F3-4D84-BF78-86B96614F1E5}"/>
              </a:ext>
            </a:extLst>
          </p:cNvPr>
          <p:cNvSpPr txBox="1">
            <a:spLocks/>
          </p:cNvSpPr>
          <p:nvPr/>
        </p:nvSpPr>
        <p:spPr>
          <a:xfrm>
            <a:off x="1330932" y="3780029"/>
            <a:ext cx="4461681" cy="8532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err="1">
                <a:latin typeface="JetBrains Mono" panose="020B0509020102050004" pitchFamily="49" charset="0"/>
              </a:rPr>
              <a:t>blur_x</a:t>
            </a:r>
            <a:r>
              <a:rPr lang="en-US" sz="1400" dirty="0">
                <a:latin typeface="JetBrains Mono" panose="020B0509020102050004" pitchFamily="49" charset="0"/>
              </a:rPr>
              <a:t>(x, y) = (input_16(x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y) +</a:t>
            </a:r>
            <a:br>
              <a:rPr lang="en-US" sz="1400" dirty="0">
                <a:latin typeface="JetBrains Mono" panose="020B0509020102050004" pitchFamily="49" charset="0"/>
              </a:rPr>
            </a:br>
            <a:r>
              <a:rPr lang="en-US" sz="1400" dirty="0">
                <a:latin typeface="JetBrains Mono" panose="020B0509020102050004" pitchFamily="49" charset="0"/>
              </a:rPr>
              <a:t>                input_16(x, y) +</a:t>
            </a:r>
            <a:br>
              <a:rPr lang="en-US" sz="1400" dirty="0">
                <a:latin typeface="JetBrains Mono" panose="020B0509020102050004" pitchFamily="49" charset="0"/>
              </a:rPr>
            </a:br>
            <a:r>
              <a:rPr lang="en-US" sz="1400" dirty="0">
                <a:latin typeface="JetBrains Mono" panose="020B0509020102050004" pitchFamily="49" charset="0"/>
              </a:rPr>
              <a:t>                input_16(x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y)) / </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endParaRPr lang="en-US" sz="1400" dirty="0"/>
          </a:p>
        </p:txBody>
      </p:sp>
      <p:sp>
        <p:nvSpPr>
          <p:cNvPr id="50" name="Content Placeholder 2">
            <a:extLst>
              <a:ext uri="{FF2B5EF4-FFF2-40B4-BE49-F238E27FC236}">
                <a16:creationId xmlns:a16="http://schemas.microsoft.com/office/drawing/2014/main" id="{7A9BBB92-0E12-42F6-A8D2-40397FB5322B}"/>
              </a:ext>
            </a:extLst>
          </p:cNvPr>
          <p:cNvSpPr txBox="1">
            <a:spLocks/>
          </p:cNvSpPr>
          <p:nvPr/>
        </p:nvSpPr>
        <p:spPr>
          <a:xfrm>
            <a:off x="1330932" y="5489524"/>
            <a:ext cx="4452341" cy="9118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dirty="0" err="1">
                <a:latin typeface="JetBrains Mono" panose="020B0509020102050004" pitchFamily="49" charset="0"/>
              </a:rPr>
              <a:t>blur_y</a:t>
            </a:r>
            <a:r>
              <a:rPr lang="en-US" sz="1400" dirty="0">
                <a:latin typeface="JetBrains Mono" panose="020B0509020102050004" pitchFamily="49" charset="0"/>
              </a:rPr>
              <a:t>(x, y) =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 </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 y) + </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 </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endParaRPr lang="en-US" sz="1400" dirty="0"/>
          </a:p>
        </p:txBody>
      </p:sp>
      <p:sp>
        <p:nvSpPr>
          <p:cNvPr id="2" name="Slide Number Placeholder 1">
            <a:extLst>
              <a:ext uri="{FF2B5EF4-FFF2-40B4-BE49-F238E27FC236}">
                <a16:creationId xmlns:a16="http://schemas.microsoft.com/office/drawing/2014/main" id="{BF3AA1AC-40AB-4AF7-B92C-97BFACD7B9C7}"/>
              </a:ext>
            </a:extLst>
          </p:cNvPr>
          <p:cNvSpPr>
            <a:spLocks noGrp="1"/>
          </p:cNvSpPr>
          <p:nvPr>
            <p:ph type="sldNum" sz="quarter" idx="12"/>
          </p:nvPr>
        </p:nvSpPr>
        <p:spPr/>
        <p:txBody>
          <a:bodyPr/>
          <a:lstStyle/>
          <a:p>
            <a:fld id="{EE4B2865-9F4B-463A-924A-394C76877335}" type="slidenum">
              <a:rPr lang="en-US" smtClean="0"/>
              <a:t>38</a:t>
            </a:fld>
            <a:endParaRPr lang="en-US"/>
          </a:p>
        </p:txBody>
      </p:sp>
      <p:grpSp>
        <p:nvGrpSpPr>
          <p:cNvPr id="27" name="Group 26">
            <a:extLst>
              <a:ext uri="{FF2B5EF4-FFF2-40B4-BE49-F238E27FC236}">
                <a16:creationId xmlns:a16="http://schemas.microsoft.com/office/drawing/2014/main" id="{45886C76-3010-4518-BABF-DC8D2590C0D1}"/>
              </a:ext>
            </a:extLst>
          </p:cNvPr>
          <p:cNvGrpSpPr/>
          <p:nvPr/>
        </p:nvGrpSpPr>
        <p:grpSpPr>
          <a:xfrm>
            <a:off x="97388" y="1847205"/>
            <a:ext cx="1230936" cy="1462731"/>
            <a:chOff x="97388" y="1847205"/>
            <a:chExt cx="1230936" cy="1462731"/>
          </a:xfrm>
        </p:grpSpPr>
        <p:pic>
          <p:nvPicPr>
            <p:cNvPr id="28" name="Picture 27" descr="A screenshot of a cell phone&#10;&#10;Description automatically generated">
              <a:extLst>
                <a:ext uri="{FF2B5EF4-FFF2-40B4-BE49-F238E27FC236}">
                  <a16:creationId xmlns:a16="http://schemas.microsoft.com/office/drawing/2014/main" id="{844B7D7D-9A42-4593-822D-0FAF789BBE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88" y="1847205"/>
              <a:ext cx="1223847" cy="1223847"/>
            </a:xfrm>
            <a:prstGeom prst="rect">
              <a:avLst/>
            </a:prstGeom>
          </p:spPr>
        </p:pic>
        <p:sp>
          <p:nvSpPr>
            <p:cNvPr id="29" name="TextBox 28">
              <a:extLst>
                <a:ext uri="{FF2B5EF4-FFF2-40B4-BE49-F238E27FC236}">
                  <a16:creationId xmlns:a16="http://schemas.microsoft.com/office/drawing/2014/main" id="{F90E08D3-8CF9-4928-9BB6-E752DC17F740}"/>
                </a:ext>
              </a:extLst>
            </p:cNvPr>
            <p:cNvSpPr txBox="1"/>
            <p:nvPr/>
          </p:nvSpPr>
          <p:spPr>
            <a:xfrm>
              <a:off x="97388" y="3078143"/>
              <a:ext cx="1230936" cy="231793"/>
            </a:xfrm>
            <a:prstGeom prst="rect">
              <a:avLst/>
            </a:prstGeom>
            <a:noFill/>
          </p:spPr>
          <p:txBody>
            <a:bodyPr wrap="square" rtlCol="0">
              <a:spAutoFit/>
            </a:bodyPr>
            <a:lstStyle/>
            <a:p>
              <a:pPr algn="ctr"/>
              <a:r>
                <a:rPr lang="en-US" sz="900" b="1" dirty="0"/>
                <a:t>extend boundary</a:t>
              </a:r>
              <a:endParaRPr lang="en-US" sz="900" dirty="0"/>
            </a:p>
          </p:txBody>
        </p:sp>
        <p:sp>
          <p:nvSpPr>
            <p:cNvPr id="30" name="Rectangle 29">
              <a:extLst>
                <a:ext uri="{FF2B5EF4-FFF2-40B4-BE49-F238E27FC236}">
                  <a16:creationId xmlns:a16="http://schemas.microsoft.com/office/drawing/2014/main" id="{E6B24DB9-9CB0-4C8B-83B5-29F0290000F8}"/>
                </a:ext>
              </a:extLst>
            </p:cNvPr>
            <p:cNvSpPr/>
            <p:nvPr/>
          </p:nvSpPr>
          <p:spPr>
            <a:xfrm>
              <a:off x="97388"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748840D-40EA-401E-82E4-991CD9374D39}"/>
                </a:ext>
              </a:extLst>
            </p:cNvPr>
            <p:cNvSpPr/>
            <p:nvPr/>
          </p:nvSpPr>
          <p:spPr>
            <a:xfrm>
              <a:off x="1288432"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346E8C5-F7A6-4528-8436-576ABADDAD6C}"/>
                </a:ext>
              </a:extLst>
            </p:cNvPr>
            <p:cNvSpPr/>
            <p:nvPr/>
          </p:nvSpPr>
          <p:spPr>
            <a:xfrm rot="5400000">
              <a:off x="693320" y="1291165"/>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71C3C5E8-078B-45F3-80DE-A9907C20ADF1}"/>
                </a:ext>
              </a:extLst>
            </p:cNvPr>
            <p:cNvSpPr/>
            <p:nvPr/>
          </p:nvSpPr>
          <p:spPr>
            <a:xfrm rot="5400000">
              <a:off x="693320" y="2483030"/>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Tree>
    <p:extLst>
      <p:ext uri="{BB962C8B-B14F-4D97-AF65-F5344CB8AC3E}">
        <p14:creationId xmlns:p14="http://schemas.microsoft.com/office/powerpoint/2010/main" val="8589850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06E9C8D-CFCC-408C-8157-483405249E79}"/>
              </a:ext>
            </a:extLst>
          </p:cNvPr>
          <p:cNvSpPr txBox="1">
            <a:spLocks/>
          </p:cNvSpPr>
          <p:nvPr/>
        </p:nvSpPr>
        <p:spPr>
          <a:xfrm>
            <a:off x="2320119" y="1097554"/>
            <a:ext cx="6187440" cy="49872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blur(</a:t>
            </a:r>
            <a:r>
              <a:rPr lang="en-US" sz="1400" dirty="0">
                <a:solidFill>
                  <a:schemeClr val="accent2"/>
                </a:solidFill>
                <a:latin typeface="JetBrains Mono" panose="020B0509020102050004" pitchFamily="49" charset="0"/>
              </a:rPr>
              <a:t>          </a:t>
            </a:r>
            <a:r>
              <a:rPr lang="en-US" sz="1400" dirty="0">
                <a:latin typeface="JetBrains Mono" panose="020B0509020102050004" pitchFamily="49" charset="0"/>
              </a:rPr>
              <a:t>) {</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Var</a:t>
            </a:r>
            <a:r>
              <a:rPr lang="en-US" sz="1400" dirty="0">
                <a:latin typeface="JetBrains Mono" panose="020B0509020102050004" pitchFamily="49" charset="0"/>
              </a:rPr>
              <a:t> x,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input_16, </a:t>
            </a:r>
            <a:r>
              <a:rPr lang="en-US" sz="1400" dirty="0" err="1">
                <a:latin typeface="JetBrains Mono" panose="020B0509020102050004" pitchFamily="49" charset="0"/>
              </a:rPr>
              <a:t>blur_x</a:t>
            </a:r>
            <a:r>
              <a:rPr lang="en-US" sz="1400" dirty="0">
                <a:latin typeface="JetBrains Mono" panose="020B0509020102050004" pitchFamily="49" charset="0"/>
              </a:rPr>
              <a:t>, </a:t>
            </a:r>
            <a:r>
              <a:rPr lang="en-US" sz="1400" dirty="0" err="1">
                <a:latin typeface="JetBrains Mono" panose="020B0509020102050004" pitchFamily="49" charset="0"/>
              </a:rPr>
              <a:t>blur_y</a:t>
            </a:r>
            <a:r>
              <a:rPr lang="en-US" sz="1400" dirty="0">
                <a:latin typeface="JetBrains Mono" panose="020B0509020102050004" pitchFamily="49" charset="0"/>
              </a:rPr>
              <a:t>, result;</a:t>
            </a:r>
            <a:br>
              <a:rPr lang="en-US" sz="1400" dirty="0">
                <a:latin typeface="JetBrains Mono" panose="020B0509020102050004" pitchFamily="49" charset="0"/>
              </a:rPr>
            </a:br>
            <a:br>
              <a:rPr lang="en-US" sz="1400" dirty="0">
                <a:latin typeface="JetBrains Mono" panose="020B0509020102050004" pitchFamily="49" charset="0"/>
              </a:rPr>
            </a:br>
            <a:r>
              <a:rPr lang="en-US" sz="1400" dirty="0">
                <a:latin typeface="JetBrains Mono" panose="020B0509020102050004" pitchFamily="49" charset="0"/>
              </a:rPr>
              <a:t>  </a:t>
            </a: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br>
              <a:rPr lang="en-US" sz="1400" dirty="0">
                <a:latin typeface="JetBrains Mono" panose="020B0509020102050004" pitchFamily="49" charset="0"/>
              </a:rPr>
            </a:br>
            <a:r>
              <a:rPr lang="en-US" sz="1400" dirty="0">
                <a:latin typeface="JetBrains Mono" panose="020B0509020102050004" pitchFamily="49" charset="0"/>
              </a:rPr>
              <a:t>  </a:t>
            </a:r>
            <a:br>
              <a:rPr lang="en-US" sz="1400" dirty="0">
                <a:latin typeface="JetBrains Mono" panose="020B0509020102050004" pitchFamily="49" charset="0"/>
              </a:rPr>
            </a:br>
            <a:r>
              <a:rPr lang="en-US" sz="1400" dirty="0">
                <a:latin typeface="JetBrains Mono" panose="020B0509020102050004" pitchFamily="49" charset="0"/>
              </a:rPr>
              <a:t>  </a:t>
            </a:r>
            <a:br>
              <a:rPr lang="en-US" sz="1400" dirty="0">
                <a:latin typeface="JetBrains Mono" panose="020B0509020102050004" pitchFamily="49" charset="0"/>
              </a:rPr>
            </a:br>
            <a:r>
              <a:rPr lang="en-US" sz="1400" dirty="0">
                <a:latin typeface="JetBrains Mono" panose="020B0509020102050004" pitchFamily="49" charset="0"/>
              </a:rPr>
              <a:t>  </a:t>
            </a:r>
            <a:br>
              <a:rPr lang="en-US" sz="1400" dirty="0">
                <a:latin typeface="JetBrains Mono" panose="020B0509020102050004" pitchFamily="49" charset="0"/>
              </a:rPr>
            </a:br>
            <a:br>
              <a:rPr lang="en-US" sz="1400" dirty="0">
                <a:latin typeface="JetBrains Mono" panose="020B0509020102050004" pitchFamily="49" charset="0"/>
              </a:rPr>
            </a:br>
            <a:r>
              <a:rPr lang="en-US" sz="1400" dirty="0">
                <a:latin typeface="JetBrains Mono" panose="020B0509020102050004" pitchFamily="49" charset="0"/>
              </a:rPr>
              <a:t>  </a:t>
            </a:r>
            <a:br>
              <a:rPr lang="en-US" sz="1400" dirty="0">
                <a:latin typeface="JetBrains Mono" panose="020B0509020102050004" pitchFamily="49" charset="0"/>
              </a:rPr>
            </a:br>
            <a:r>
              <a:rPr lang="en-US" sz="1400" dirty="0">
                <a:latin typeface="JetBrains Mono" panose="020B0509020102050004" pitchFamily="49" charset="0"/>
              </a:rPr>
              <a:t>  </a:t>
            </a:r>
            <a:br>
              <a:rPr lang="en-US" sz="1400" dirty="0">
                <a:latin typeface="JetBrains Mono" panose="020B0509020102050004" pitchFamily="49" charset="0"/>
              </a:rPr>
            </a:br>
            <a:r>
              <a:rPr lang="en-US" sz="1400" dirty="0">
                <a:latin typeface="JetBrains Mono" panose="020B0509020102050004" pitchFamily="49" charset="0"/>
              </a:rPr>
              <a:t>  </a:t>
            </a:r>
            <a:br>
              <a:rPr lang="en-US" sz="1400" dirty="0">
                <a:latin typeface="JetBrains Mono" panose="020B0509020102050004" pitchFamily="49" charset="0"/>
              </a:rPr>
            </a:br>
            <a:br>
              <a:rPr lang="en-US" sz="1400" dirty="0">
                <a:latin typeface="JetBrains Mono" panose="020B0509020102050004" pitchFamily="49" charset="0"/>
              </a:rPr>
            </a:br>
            <a:r>
              <a:rPr lang="en-US" sz="1400" dirty="0">
                <a:latin typeface="JetBrains Mono" panose="020B0509020102050004" pitchFamily="49" charset="0"/>
              </a:rPr>
              <a:t>  result(x, y) = cast&lt;</a:t>
            </a:r>
            <a:r>
              <a:rPr lang="en-US" sz="1400" dirty="0">
                <a:solidFill>
                  <a:schemeClr val="accent2"/>
                </a:solidFill>
                <a:latin typeface="JetBrains Mono" panose="020B0509020102050004" pitchFamily="49" charset="0"/>
              </a:rPr>
              <a:t>uint8_t</a:t>
            </a:r>
            <a:r>
              <a:rPr lang="en-US" sz="1400" dirty="0">
                <a:latin typeface="JetBrains Mono" panose="020B0509020102050004" pitchFamily="49" charset="0"/>
              </a:rPr>
              <a:t>&gt;(</a:t>
            </a:r>
            <a:r>
              <a:rPr lang="en-US" sz="1400" dirty="0" err="1">
                <a:latin typeface="JetBrains Mono" panose="020B0509020102050004" pitchFamily="49" charset="0"/>
              </a:rPr>
              <a:t>blur_y</a:t>
            </a:r>
            <a:r>
              <a:rPr lang="en-US" sz="1400" dirty="0">
                <a:latin typeface="JetBrains Mono" panose="020B0509020102050004" pitchFamily="49" charset="0"/>
              </a:rPr>
              <a:t>(x,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return</a:t>
            </a:r>
            <a:r>
              <a:rPr lang="en-US" sz="1400" dirty="0">
                <a:latin typeface="JetBrains Mono" panose="020B0509020102050004" pitchFamily="49" charset="0"/>
              </a:rPr>
              <a:t> result;</a:t>
            </a:r>
            <a:br>
              <a:rPr lang="en-US" sz="1400" dirty="0">
                <a:latin typeface="JetBrains Mono" panose="020B0509020102050004" pitchFamily="49" charset="0"/>
              </a:rPr>
            </a:br>
            <a:r>
              <a:rPr lang="en-US" sz="1400" dirty="0">
                <a:latin typeface="JetBrains Mono" panose="020B0509020102050004" pitchFamily="49" charset="0"/>
              </a:rPr>
              <a:t>}</a:t>
            </a:r>
          </a:p>
          <a:p>
            <a:pPr marL="0" indent="0">
              <a:buFont typeface="Arial" panose="020B0604020202020204" pitchFamily="34" charset="0"/>
              <a:buNone/>
            </a:pPr>
            <a:endParaRPr lang="en-US" sz="1400" dirty="0"/>
          </a:p>
        </p:txBody>
      </p:sp>
      <p:grpSp>
        <p:nvGrpSpPr>
          <p:cNvPr id="16" name="Group 15">
            <a:extLst>
              <a:ext uri="{FF2B5EF4-FFF2-40B4-BE49-F238E27FC236}">
                <a16:creationId xmlns:a16="http://schemas.microsoft.com/office/drawing/2014/main" id="{550585A5-199B-425A-B754-DECC72A1B1B6}"/>
              </a:ext>
            </a:extLst>
          </p:cNvPr>
          <p:cNvGrpSpPr/>
          <p:nvPr/>
        </p:nvGrpSpPr>
        <p:grpSpPr>
          <a:xfrm>
            <a:off x="99995" y="108423"/>
            <a:ext cx="1230937" cy="1461769"/>
            <a:chOff x="3352800" y="2025134"/>
            <a:chExt cx="2438400" cy="2895663"/>
          </a:xfrm>
        </p:grpSpPr>
        <p:pic>
          <p:nvPicPr>
            <p:cNvPr id="15" name="Picture 14" descr="A close up of a logo&#10;&#10;Description automatically generated">
              <a:extLst>
                <a:ext uri="{FF2B5EF4-FFF2-40B4-BE49-F238E27FC236}">
                  <a16:creationId xmlns:a16="http://schemas.microsoft.com/office/drawing/2014/main" id="{349AEACF-CB56-4C9A-8836-28CA4B587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12" name="TextBox 11">
              <a:extLst>
                <a:ext uri="{FF2B5EF4-FFF2-40B4-BE49-F238E27FC236}">
                  <a16:creationId xmlns:a16="http://schemas.microsoft.com/office/drawing/2014/main" id="{72696723-9F64-460B-9199-8D82160017DF}"/>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input</a:t>
              </a:r>
            </a:p>
          </p:txBody>
        </p:sp>
      </p:grpSp>
      <p:grpSp>
        <p:nvGrpSpPr>
          <p:cNvPr id="5" name="Group 4">
            <a:extLst>
              <a:ext uri="{FF2B5EF4-FFF2-40B4-BE49-F238E27FC236}">
                <a16:creationId xmlns:a16="http://schemas.microsoft.com/office/drawing/2014/main" id="{FEA97342-D89C-455E-BC69-92C414DA5FF4}"/>
              </a:ext>
            </a:extLst>
          </p:cNvPr>
          <p:cNvGrpSpPr/>
          <p:nvPr/>
        </p:nvGrpSpPr>
        <p:grpSpPr>
          <a:xfrm>
            <a:off x="99995" y="3591199"/>
            <a:ext cx="1230937" cy="1461769"/>
            <a:chOff x="3352800" y="2025134"/>
            <a:chExt cx="2438400" cy="2895663"/>
          </a:xfrm>
        </p:grpSpPr>
        <p:pic>
          <p:nvPicPr>
            <p:cNvPr id="4" name="Picture 3" descr="A person walking by&#10;&#10;Description automatically generated">
              <a:extLst>
                <a:ext uri="{FF2B5EF4-FFF2-40B4-BE49-F238E27FC236}">
                  <a16:creationId xmlns:a16="http://schemas.microsoft.com/office/drawing/2014/main" id="{0E5FD59C-A9CF-4973-8A90-CB18FBEF9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8" name="TextBox 7">
              <a:extLst>
                <a:ext uri="{FF2B5EF4-FFF2-40B4-BE49-F238E27FC236}">
                  <a16:creationId xmlns:a16="http://schemas.microsoft.com/office/drawing/2014/main" id="{1FA2B2EC-F7AF-4985-BFB4-5D6378B80EA6}"/>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horizontal blur</a:t>
              </a:r>
              <a:endParaRPr lang="en-US" sz="900" dirty="0"/>
            </a:p>
          </p:txBody>
        </p:sp>
      </p:grpSp>
      <p:grpSp>
        <p:nvGrpSpPr>
          <p:cNvPr id="21" name="Group 20">
            <a:extLst>
              <a:ext uri="{FF2B5EF4-FFF2-40B4-BE49-F238E27FC236}">
                <a16:creationId xmlns:a16="http://schemas.microsoft.com/office/drawing/2014/main" id="{604800BE-F324-466A-BFBE-C4D520D77CD7}"/>
              </a:ext>
            </a:extLst>
          </p:cNvPr>
          <p:cNvGrpSpPr/>
          <p:nvPr/>
        </p:nvGrpSpPr>
        <p:grpSpPr>
          <a:xfrm>
            <a:off x="99995" y="5329981"/>
            <a:ext cx="1230937" cy="1461770"/>
            <a:chOff x="3352800" y="2025133"/>
            <a:chExt cx="2438400" cy="2895664"/>
          </a:xfrm>
        </p:grpSpPr>
        <p:pic>
          <p:nvPicPr>
            <p:cNvPr id="13" name="Picture 12" descr="A blurry image of a person&#10;&#10;Description automatically generated">
              <a:extLst>
                <a:ext uri="{FF2B5EF4-FFF2-40B4-BE49-F238E27FC236}">
                  <a16:creationId xmlns:a16="http://schemas.microsoft.com/office/drawing/2014/main" id="{4C08CB19-A5E0-4A0A-85B4-3CE6CE628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025133"/>
              <a:ext cx="2438400" cy="2438400"/>
            </a:xfrm>
            <a:prstGeom prst="rect">
              <a:avLst/>
            </a:prstGeom>
          </p:spPr>
        </p:pic>
        <p:sp>
          <p:nvSpPr>
            <p:cNvPr id="18" name="TextBox 17">
              <a:extLst>
                <a:ext uri="{FF2B5EF4-FFF2-40B4-BE49-F238E27FC236}">
                  <a16:creationId xmlns:a16="http://schemas.microsoft.com/office/drawing/2014/main" id="{2C0FBDEF-4F8D-4355-A4B6-C44FBE7C2AF5}"/>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vertical blur</a:t>
              </a:r>
              <a:endParaRPr lang="en-US" sz="900" dirty="0"/>
            </a:p>
          </p:txBody>
        </p:sp>
      </p:grpSp>
      <p:grpSp>
        <p:nvGrpSpPr>
          <p:cNvPr id="14" name="Group 13">
            <a:extLst>
              <a:ext uri="{FF2B5EF4-FFF2-40B4-BE49-F238E27FC236}">
                <a16:creationId xmlns:a16="http://schemas.microsoft.com/office/drawing/2014/main" id="{48FB5438-2E33-4F9A-84CD-C58A265A0A6B}"/>
              </a:ext>
            </a:extLst>
          </p:cNvPr>
          <p:cNvGrpSpPr/>
          <p:nvPr/>
        </p:nvGrpSpPr>
        <p:grpSpPr>
          <a:xfrm>
            <a:off x="636441" y="1570192"/>
            <a:ext cx="158045" cy="3684505"/>
            <a:chOff x="636441" y="1570192"/>
            <a:chExt cx="158045" cy="3684505"/>
          </a:xfrm>
        </p:grpSpPr>
        <p:sp>
          <p:nvSpPr>
            <p:cNvPr id="38" name="Arrow: Down 37">
              <a:extLst>
                <a:ext uri="{FF2B5EF4-FFF2-40B4-BE49-F238E27FC236}">
                  <a16:creationId xmlns:a16="http://schemas.microsoft.com/office/drawing/2014/main" id="{89294FE6-2063-4487-BD3B-39783826CEF3}"/>
                </a:ext>
              </a:extLst>
            </p:cNvPr>
            <p:cNvSpPr/>
            <p:nvPr/>
          </p:nvSpPr>
          <p:spPr>
            <a:xfrm>
              <a:off x="636441" y="1570192"/>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0" name="Arrow: Down 39">
              <a:extLst>
                <a:ext uri="{FF2B5EF4-FFF2-40B4-BE49-F238E27FC236}">
                  <a16:creationId xmlns:a16="http://schemas.microsoft.com/office/drawing/2014/main" id="{C7257E95-09B3-4838-943C-C6EE77C15AEC}"/>
                </a:ext>
              </a:extLst>
            </p:cNvPr>
            <p:cNvSpPr/>
            <p:nvPr/>
          </p:nvSpPr>
          <p:spPr>
            <a:xfrm>
              <a:off x="636441" y="3331681"/>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2" name="Arrow: Down 41">
              <a:extLst>
                <a:ext uri="{FF2B5EF4-FFF2-40B4-BE49-F238E27FC236}">
                  <a16:creationId xmlns:a16="http://schemas.microsoft.com/office/drawing/2014/main" id="{60327B72-782B-4B14-AC69-9967A2D59235}"/>
                </a:ext>
              </a:extLst>
            </p:cNvPr>
            <p:cNvSpPr/>
            <p:nvPr/>
          </p:nvSpPr>
          <p:spPr>
            <a:xfrm>
              <a:off x="636441" y="5060059"/>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grpSp>
      <p:sp>
        <p:nvSpPr>
          <p:cNvPr id="44" name="Content Placeholder 2">
            <a:extLst>
              <a:ext uri="{FF2B5EF4-FFF2-40B4-BE49-F238E27FC236}">
                <a16:creationId xmlns:a16="http://schemas.microsoft.com/office/drawing/2014/main" id="{8F3B8523-6909-450A-9916-564BB0281871}"/>
              </a:ext>
            </a:extLst>
          </p:cNvPr>
          <p:cNvSpPr txBox="1">
            <a:spLocks/>
          </p:cNvSpPr>
          <p:nvPr/>
        </p:nvSpPr>
        <p:spPr>
          <a:xfrm>
            <a:off x="3384522" y="1097554"/>
            <a:ext cx="1272062" cy="342736"/>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input</a:t>
            </a:r>
            <a:endParaRPr lang="en-US" sz="1400" dirty="0"/>
          </a:p>
        </p:txBody>
      </p:sp>
      <p:sp>
        <p:nvSpPr>
          <p:cNvPr id="50" name="Content Placeholder 2">
            <a:extLst>
              <a:ext uri="{FF2B5EF4-FFF2-40B4-BE49-F238E27FC236}">
                <a16:creationId xmlns:a16="http://schemas.microsoft.com/office/drawing/2014/main" id="{7A9BBB92-0E12-42F6-A8D2-40397FB5322B}"/>
              </a:ext>
            </a:extLst>
          </p:cNvPr>
          <p:cNvSpPr txBox="1">
            <a:spLocks/>
          </p:cNvSpPr>
          <p:nvPr/>
        </p:nvSpPr>
        <p:spPr>
          <a:xfrm>
            <a:off x="2532802" y="4171070"/>
            <a:ext cx="4452341" cy="911849"/>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dirty="0" err="1">
                <a:latin typeface="JetBrains Mono" panose="020B0509020102050004" pitchFamily="49" charset="0"/>
              </a:rPr>
              <a:t>blur_y</a:t>
            </a:r>
            <a:r>
              <a:rPr lang="en-US" sz="1400" dirty="0">
                <a:latin typeface="JetBrains Mono" panose="020B0509020102050004" pitchFamily="49" charset="0"/>
              </a:rPr>
              <a:t>(x, y) =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 </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 y) + </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 </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endParaRPr lang="en-US" sz="1400" dirty="0"/>
          </a:p>
        </p:txBody>
      </p:sp>
      <p:sp>
        <p:nvSpPr>
          <p:cNvPr id="2" name="Slide Number Placeholder 1">
            <a:extLst>
              <a:ext uri="{FF2B5EF4-FFF2-40B4-BE49-F238E27FC236}">
                <a16:creationId xmlns:a16="http://schemas.microsoft.com/office/drawing/2014/main" id="{03775698-8DD1-45F8-8B9B-BD76EB93C3EA}"/>
              </a:ext>
            </a:extLst>
          </p:cNvPr>
          <p:cNvSpPr>
            <a:spLocks noGrp="1"/>
          </p:cNvSpPr>
          <p:nvPr>
            <p:ph type="sldNum" sz="quarter" idx="12"/>
          </p:nvPr>
        </p:nvSpPr>
        <p:spPr/>
        <p:txBody>
          <a:bodyPr/>
          <a:lstStyle/>
          <a:p>
            <a:fld id="{EE4B2865-9F4B-463A-924A-394C76877335}" type="slidenum">
              <a:rPr lang="en-US" smtClean="0"/>
              <a:t>39</a:t>
            </a:fld>
            <a:endParaRPr lang="en-US"/>
          </a:p>
        </p:txBody>
      </p:sp>
      <p:sp>
        <p:nvSpPr>
          <p:cNvPr id="3" name="Content Placeholder 2">
            <a:extLst>
              <a:ext uri="{FF2B5EF4-FFF2-40B4-BE49-F238E27FC236}">
                <a16:creationId xmlns:a16="http://schemas.microsoft.com/office/drawing/2014/main" id="{1080B27D-722A-40E8-A2DF-4DA6D0315F84}"/>
              </a:ext>
            </a:extLst>
          </p:cNvPr>
          <p:cNvSpPr txBox="1">
            <a:spLocks/>
          </p:cNvSpPr>
          <p:nvPr/>
        </p:nvSpPr>
        <p:spPr>
          <a:xfrm>
            <a:off x="2532802" y="2121719"/>
            <a:ext cx="6012351" cy="8301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clamped = </a:t>
            </a:r>
            <a:r>
              <a:rPr lang="en-US" sz="1400" dirty="0" err="1">
                <a:solidFill>
                  <a:schemeClr val="accent4"/>
                </a:solidFill>
                <a:latin typeface="JetBrains Mono" panose="020B0509020102050004" pitchFamily="49" charset="0"/>
              </a:rPr>
              <a:t>BoundaryConditions</a:t>
            </a:r>
            <a:r>
              <a:rPr lang="en-US" sz="1400" dirty="0">
                <a:latin typeface="JetBrains Mono" panose="020B0509020102050004" pitchFamily="49" charset="0"/>
              </a:rPr>
              <a:t>::</a:t>
            </a:r>
            <a:r>
              <a:rPr lang="en-US" sz="1400" dirty="0" err="1">
                <a:latin typeface="JetBrains Mono" panose="020B0509020102050004" pitchFamily="49" charset="0"/>
              </a:rPr>
              <a:t>repeat_edge</a:t>
            </a:r>
            <a:r>
              <a:rPr lang="en-US" sz="1400" dirty="0">
                <a:latin typeface="JetBrains Mono" panose="020B0509020102050004" pitchFamily="49" charset="0"/>
              </a:rPr>
              <a:t>(input);</a:t>
            </a:r>
            <a:br>
              <a:rPr lang="en-US" sz="1400" dirty="0">
                <a:latin typeface="JetBrains Mono" panose="020B0509020102050004" pitchFamily="49" charset="0"/>
              </a:rPr>
            </a:br>
            <a:br>
              <a:rPr lang="en-US" sz="1400" dirty="0">
                <a:latin typeface="JetBrains Mono" panose="020B0509020102050004" pitchFamily="49" charset="0"/>
              </a:rPr>
            </a:br>
            <a:r>
              <a:rPr lang="en-US" sz="1400" dirty="0">
                <a:latin typeface="JetBrains Mono" panose="020B0509020102050004" pitchFamily="49" charset="0"/>
              </a:rPr>
              <a:t>input_16(x, y) = cast&lt;</a:t>
            </a:r>
            <a:r>
              <a:rPr lang="en-US" sz="1400" dirty="0">
                <a:solidFill>
                  <a:schemeClr val="accent2"/>
                </a:solidFill>
                <a:latin typeface="JetBrains Mono" panose="020B0509020102050004" pitchFamily="49" charset="0"/>
              </a:rPr>
              <a:t>uint16_t</a:t>
            </a:r>
            <a:r>
              <a:rPr lang="en-US" sz="1400" dirty="0">
                <a:latin typeface="JetBrains Mono" panose="020B0509020102050004" pitchFamily="49" charset="0"/>
              </a:rPr>
              <a:t>&gt;(clamped(x, y));</a:t>
            </a:r>
            <a:endParaRPr lang="en-US" sz="1400" dirty="0"/>
          </a:p>
        </p:txBody>
      </p:sp>
      <p:sp>
        <p:nvSpPr>
          <p:cNvPr id="35" name="Content Placeholder 2">
            <a:extLst>
              <a:ext uri="{FF2B5EF4-FFF2-40B4-BE49-F238E27FC236}">
                <a16:creationId xmlns:a16="http://schemas.microsoft.com/office/drawing/2014/main" id="{405823DD-0AC5-4C91-AACF-DDD9112EB8B1}"/>
              </a:ext>
            </a:extLst>
          </p:cNvPr>
          <p:cNvSpPr txBox="1">
            <a:spLocks/>
          </p:cNvSpPr>
          <p:nvPr/>
        </p:nvSpPr>
        <p:spPr>
          <a:xfrm>
            <a:off x="2532802" y="3141609"/>
            <a:ext cx="4461681" cy="8532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err="1">
                <a:latin typeface="JetBrains Mono" panose="020B0509020102050004" pitchFamily="49" charset="0"/>
              </a:rPr>
              <a:t>blur_x</a:t>
            </a:r>
            <a:r>
              <a:rPr lang="en-US" sz="1400" dirty="0">
                <a:latin typeface="JetBrains Mono" panose="020B0509020102050004" pitchFamily="49" charset="0"/>
              </a:rPr>
              <a:t>(x, y) = (input_16(x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y) +</a:t>
            </a:r>
            <a:br>
              <a:rPr lang="en-US" sz="1400" dirty="0">
                <a:latin typeface="JetBrains Mono" panose="020B0509020102050004" pitchFamily="49" charset="0"/>
              </a:rPr>
            </a:br>
            <a:r>
              <a:rPr lang="en-US" sz="1400" dirty="0">
                <a:latin typeface="JetBrains Mono" panose="020B0509020102050004" pitchFamily="49" charset="0"/>
              </a:rPr>
              <a:t>                input_16(x, y) +</a:t>
            </a:r>
            <a:br>
              <a:rPr lang="en-US" sz="1400" dirty="0">
                <a:latin typeface="JetBrains Mono" panose="020B0509020102050004" pitchFamily="49" charset="0"/>
              </a:rPr>
            </a:br>
            <a:r>
              <a:rPr lang="en-US" sz="1400" dirty="0">
                <a:latin typeface="JetBrains Mono" panose="020B0509020102050004" pitchFamily="49" charset="0"/>
              </a:rPr>
              <a:t>                input_16(x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y)) / </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endParaRPr lang="en-US" sz="1400" dirty="0"/>
          </a:p>
        </p:txBody>
      </p:sp>
      <p:grpSp>
        <p:nvGrpSpPr>
          <p:cNvPr id="28" name="Group 27">
            <a:extLst>
              <a:ext uri="{FF2B5EF4-FFF2-40B4-BE49-F238E27FC236}">
                <a16:creationId xmlns:a16="http://schemas.microsoft.com/office/drawing/2014/main" id="{6BCE2FC8-982B-4DF6-B4B1-A754BA4DC867}"/>
              </a:ext>
            </a:extLst>
          </p:cNvPr>
          <p:cNvGrpSpPr/>
          <p:nvPr/>
        </p:nvGrpSpPr>
        <p:grpSpPr>
          <a:xfrm>
            <a:off x="97388" y="1847205"/>
            <a:ext cx="1230936" cy="1462731"/>
            <a:chOff x="97388" y="1847205"/>
            <a:chExt cx="1230936" cy="1462731"/>
          </a:xfrm>
        </p:grpSpPr>
        <p:pic>
          <p:nvPicPr>
            <p:cNvPr id="29" name="Picture 28" descr="A screenshot of a cell phone&#10;&#10;Description automatically generated">
              <a:extLst>
                <a:ext uri="{FF2B5EF4-FFF2-40B4-BE49-F238E27FC236}">
                  <a16:creationId xmlns:a16="http://schemas.microsoft.com/office/drawing/2014/main" id="{AB9E982C-3B26-491D-BE82-7B86923D3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88" y="1847205"/>
              <a:ext cx="1223847" cy="1223847"/>
            </a:xfrm>
            <a:prstGeom prst="rect">
              <a:avLst/>
            </a:prstGeom>
          </p:spPr>
        </p:pic>
        <p:sp>
          <p:nvSpPr>
            <p:cNvPr id="30" name="TextBox 29">
              <a:extLst>
                <a:ext uri="{FF2B5EF4-FFF2-40B4-BE49-F238E27FC236}">
                  <a16:creationId xmlns:a16="http://schemas.microsoft.com/office/drawing/2014/main" id="{59EFB4ED-B989-4949-A4BF-B8202E842730}"/>
                </a:ext>
              </a:extLst>
            </p:cNvPr>
            <p:cNvSpPr txBox="1"/>
            <p:nvPr/>
          </p:nvSpPr>
          <p:spPr>
            <a:xfrm>
              <a:off x="97388" y="3078143"/>
              <a:ext cx="1230936" cy="231793"/>
            </a:xfrm>
            <a:prstGeom prst="rect">
              <a:avLst/>
            </a:prstGeom>
            <a:noFill/>
          </p:spPr>
          <p:txBody>
            <a:bodyPr wrap="square" rtlCol="0">
              <a:spAutoFit/>
            </a:bodyPr>
            <a:lstStyle/>
            <a:p>
              <a:pPr algn="ctr"/>
              <a:r>
                <a:rPr lang="en-US" sz="900" b="1" dirty="0"/>
                <a:t>extend boundary</a:t>
              </a:r>
              <a:endParaRPr lang="en-US" sz="900" dirty="0"/>
            </a:p>
          </p:txBody>
        </p:sp>
        <p:sp>
          <p:nvSpPr>
            <p:cNvPr id="31" name="Rectangle 30">
              <a:extLst>
                <a:ext uri="{FF2B5EF4-FFF2-40B4-BE49-F238E27FC236}">
                  <a16:creationId xmlns:a16="http://schemas.microsoft.com/office/drawing/2014/main" id="{042D7611-2BC9-4018-8210-D5CEAB800056}"/>
                </a:ext>
              </a:extLst>
            </p:cNvPr>
            <p:cNvSpPr/>
            <p:nvPr/>
          </p:nvSpPr>
          <p:spPr>
            <a:xfrm>
              <a:off x="97388"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1CC9F6D-358E-48DC-8A9C-A5EDDFD090D0}"/>
                </a:ext>
              </a:extLst>
            </p:cNvPr>
            <p:cNvSpPr/>
            <p:nvPr/>
          </p:nvSpPr>
          <p:spPr>
            <a:xfrm>
              <a:off x="1288432"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5AB48E6C-BAE8-406A-8627-4E1DABBEB3D2}"/>
                </a:ext>
              </a:extLst>
            </p:cNvPr>
            <p:cNvSpPr/>
            <p:nvPr/>
          </p:nvSpPr>
          <p:spPr>
            <a:xfrm rot="5400000">
              <a:off x="693320" y="1291165"/>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60715B7C-122B-40E3-870F-3CC317B37F1B}"/>
                </a:ext>
              </a:extLst>
            </p:cNvPr>
            <p:cNvSpPr/>
            <p:nvPr/>
          </p:nvSpPr>
          <p:spPr>
            <a:xfrm rot="5400000">
              <a:off x="693320" y="2483030"/>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Tree>
    <p:extLst>
      <p:ext uri="{BB962C8B-B14F-4D97-AF65-F5344CB8AC3E}">
        <p14:creationId xmlns:p14="http://schemas.microsoft.com/office/powerpoint/2010/main" val="27215701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02D8EC-D04A-4D2C-803F-B0D451B0E1FD}"/>
              </a:ext>
            </a:extLst>
          </p:cNvPr>
          <p:cNvSpPr>
            <a:spLocks noGrp="1"/>
          </p:cNvSpPr>
          <p:nvPr>
            <p:ph type="title"/>
          </p:nvPr>
        </p:nvSpPr>
        <p:spPr/>
        <p:txBody>
          <a:bodyPr/>
          <a:lstStyle/>
          <a:p>
            <a:r>
              <a:rPr lang="en-US" dirty="0"/>
              <a:t>Halide</a:t>
            </a:r>
          </a:p>
        </p:txBody>
      </p:sp>
      <p:sp>
        <p:nvSpPr>
          <p:cNvPr id="6" name="Content Placeholder 5">
            <a:extLst>
              <a:ext uri="{FF2B5EF4-FFF2-40B4-BE49-F238E27FC236}">
                <a16:creationId xmlns:a16="http://schemas.microsoft.com/office/drawing/2014/main" id="{FA5EFB58-A3FC-4E1A-BAD3-C664FC763AC8}"/>
              </a:ext>
            </a:extLst>
          </p:cNvPr>
          <p:cNvSpPr>
            <a:spLocks noGrp="1"/>
          </p:cNvSpPr>
          <p:nvPr>
            <p:ph idx="1"/>
          </p:nvPr>
        </p:nvSpPr>
        <p:spPr/>
        <p:txBody>
          <a:bodyPr>
            <a:normAutofit lnSpcReduction="10000"/>
          </a:bodyPr>
          <a:lstStyle/>
          <a:p>
            <a:pPr>
              <a:lnSpc>
                <a:spcPct val="110000"/>
              </a:lnSpc>
            </a:pPr>
            <a:r>
              <a:rPr lang="en-US" dirty="0"/>
              <a:t>DSL </a:t>
            </a:r>
            <a:r>
              <a:rPr lang="en-US" b="1" dirty="0">
                <a:solidFill>
                  <a:schemeClr val="accent4"/>
                </a:solidFill>
              </a:rPr>
              <a:t>staged in C++</a:t>
            </a:r>
            <a:r>
              <a:rPr lang="en-US" dirty="0"/>
              <a:t>: “just” a library</a:t>
            </a:r>
          </a:p>
          <a:p>
            <a:pPr>
              <a:lnSpc>
                <a:spcPct val="110000"/>
              </a:lnSpc>
            </a:pPr>
            <a:endParaRPr lang="en-US" dirty="0"/>
          </a:p>
          <a:p>
            <a:pPr>
              <a:lnSpc>
                <a:spcPct val="110000"/>
              </a:lnSpc>
            </a:pPr>
            <a:r>
              <a:rPr lang="en-US" dirty="0"/>
              <a:t>Helps you write </a:t>
            </a:r>
            <a:r>
              <a:rPr lang="en-US" b="1" dirty="0">
                <a:solidFill>
                  <a:schemeClr val="accent4"/>
                </a:solidFill>
              </a:rPr>
              <a:t>high-performance</a:t>
            </a:r>
            <a:r>
              <a:rPr lang="en-US" dirty="0"/>
              <a:t> array, image, and tensor processing kernels</a:t>
            </a:r>
          </a:p>
          <a:p>
            <a:pPr>
              <a:lnSpc>
                <a:spcPct val="110000"/>
              </a:lnSpc>
            </a:pPr>
            <a:endParaRPr lang="en-US" dirty="0"/>
          </a:p>
          <a:p>
            <a:pPr>
              <a:lnSpc>
                <a:spcPct val="110000"/>
              </a:lnSpc>
            </a:pPr>
            <a:r>
              <a:rPr lang="en-US" dirty="0"/>
              <a:t>Separate </a:t>
            </a:r>
            <a:r>
              <a:rPr lang="en-US" b="1" dirty="0">
                <a:solidFill>
                  <a:schemeClr val="accent4"/>
                </a:solidFill>
              </a:rPr>
              <a:t>algorithm</a:t>
            </a:r>
            <a:r>
              <a:rPr lang="en-US" dirty="0"/>
              <a:t> from </a:t>
            </a:r>
            <a:r>
              <a:rPr lang="en-US" b="1" dirty="0">
                <a:solidFill>
                  <a:schemeClr val="accent4"/>
                </a:solidFill>
              </a:rPr>
              <a:t>optimization</a:t>
            </a:r>
            <a:r>
              <a:rPr lang="en-US" dirty="0"/>
              <a:t>.</a:t>
            </a:r>
          </a:p>
          <a:p>
            <a:pPr>
              <a:lnSpc>
                <a:spcPct val="110000"/>
              </a:lnSpc>
            </a:pPr>
            <a:endParaRPr lang="en-US" dirty="0"/>
          </a:p>
          <a:p>
            <a:pPr>
              <a:lnSpc>
                <a:spcPct val="110000"/>
              </a:lnSpc>
            </a:pPr>
            <a:r>
              <a:rPr lang="en-US" dirty="0"/>
              <a:t>Open source, </a:t>
            </a:r>
            <a:r>
              <a:rPr lang="en-US" b="1" dirty="0">
                <a:solidFill>
                  <a:schemeClr val="accent4"/>
                </a:solidFill>
              </a:rPr>
              <a:t>MIT licensed</a:t>
            </a:r>
            <a:r>
              <a:rPr lang="en-US" dirty="0"/>
              <a:t>.</a:t>
            </a:r>
          </a:p>
        </p:txBody>
      </p:sp>
      <p:sp>
        <p:nvSpPr>
          <p:cNvPr id="2" name="Slide Number Placeholder 1">
            <a:extLst>
              <a:ext uri="{FF2B5EF4-FFF2-40B4-BE49-F238E27FC236}">
                <a16:creationId xmlns:a16="http://schemas.microsoft.com/office/drawing/2014/main" id="{DAA7EB71-4049-4072-B548-D967545CE5F5}"/>
              </a:ext>
            </a:extLst>
          </p:cNvPr>
          <p:cNvSpPr>
            <a:spLocks noGrp="1"/>
          </p:cNvSpPr>
          <p:nvPr>
            <p:ph type="sldNum" sz="quarter" idx="12"/>
          </p:nvPr>
        </p:nvSpPr>
        <p:spPr/>
        <p:txBody>
          <a:bodyPr/>
          <a:lstStyle/>
          <a:p>
            <a:fld id="{EE4B2865-9F4B-463A-924A-394C76877335}" type="slidenum">
              <a:rPr lang="en-US" smtClean="0"/>
              <a:t>4</a:t>
            </a:fld>
            <a:endParaRPr lang="en-US"/>
          </a:p>
        </p:txBody>
      </p:sp>
    </p:spTree>
    <p:extLst>
      <p:ext uri="{BB962C8B-B14F-4D97-AF65-F5344CB8AC3E}">
        <p14:creationId xmlns:p14="http://schemas.microsoft.com/office/powerpoint/2010/main" val="7961042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43B13-FA22-4C8F-ADB7-2427765EF222}"/>
              </a:ext>
            </a:extLst>
          </p:cNvPr>
          <p:cNvSpPr>
            <a:spLocks noGrp="1"/>
          </p:cNvSpPr>
          <p:nvPr>
            <p:ph type="title"/>
          </p:nvPr>
        </p:nvSpPr>
        <p:spPr/>
        <p:txBody>
          <a:bodyPr/>
          <a:lstStyle/>
          <a:p>
            <a:r>
              <a:rPr lang="en-US" dirty="0"/>
              <a:t>Question break</a:t>
            </a:r>
          </a:p>
        </p:txBody>
      </p:sp>
      <p:sp>
        <p:nvSpPr>
          <p:cNvPr id="4" name="Text Placeholder 3">
            <a:extLst>
              <a:ext uri="{FF2B5EF4-FFF2-40B4-BE49-F238E27FC236}">
                <a16:creationId xmlns:a16="http://schemas.microsoft.com/office/drawing/2014/main" id="{EA4E8D80-9B6D-4E79-B912-A9CF7FDCAA43}"/>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3B2E33A8-F278-478C-978E-606323867633}"/>
              </a:ext>
            </a:extLst>
          </p:cNvPr>
          <p:cNvSpPr>
            <a:spLocks noGrp="1"/>
          </p:cNvSpPr>
          <p:nvPr>
            <p:ph type="sldNum" sz="quarter" idx="12"/>
          </p:nvPr>
        </p:nvSpPr>
        <p:spPr/>
        <p:txBody>
          <a:bodyPr/>
          <a:lstStyle/>
          <a:p>
            <a:fld id="{EE4B2865-9F4B-463A-924A-394C76877335}" type="slidenum">
              <a:rPr lang="en-US" smtClean="0"/>
              <a:t>40</a:t>
            </a:fld>
            <a:endParaRPr lang="en-US"/>
          </a:p>
        </p:txBody>
      </p:sp>
    </p:spTree>
    <p:extLst>
      <p:ext uri="{BB962C8B-B14F-4D97-AF65-F5344CB8AC3E}">
        <p14:creationId xmlns:p14="http://schemas.microsoft.com/office/powerpoint/2010/main" val="252171113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7859-ADD4-4E02-8043-131F1A711043}"/>
              </a:ext>
            </a:extLst>
          </p:cNvPr>
          <p:cNvSpPr>
            <a:spLocks noGrp="1"/>
          </p:cNvSpPr>
          <p:nvPr>
            <p:ph type="ctrTitle"/>
          </p:nvPr>
        </p:nvSpPr>
        <p:spPr/>
        <p:txBody>
          <a:bodyPr/>
          <a:lstStyle/>
          <a:p>
            <a:r>
              <a:rPr lang="en-US" b="1" i="1" dirty="0"/>
              <a:t>Schedule</a:t>
            </a:r>
          </a:p>
        </p:txBody>
      </p:sp>
      <p:sp>
        <p:nvSpPr>
          <p:cNvPr id="3" name="Subtitle 2">
            <a:extLst>
              <a:ext uri="{FF2B5EF4-FFF2-40B4-BE49-F238E27FC236}">
                <a16:creationId xmlns:a16="http://schemas.microsoft.com/office/drawing/2014/main" id="{A9156ECE-2855-4910-ABDB-CAF6E1735C24}"/>
              </a:ext>
            </a:extLst>
          </p:cNvPr>
          <p:cNvSpPr>
            <a:spLocks noGrp="1"/>
          </p:cNvSpPr>
          <p:nvPr>
            <p:ph type="subTitle" idx="1"/>
          </p:nvPr>
        </p:nvSpPr>
        <p:spPr>
          <a:xfrm>
            <a:off x="1143000" y="3602037"/>
            <a:ext cx="6858000" cy="2677739"/>
          </a:xfrm>
        </p:spPr>
        <p:txBody>
          <a:bodyPr>
            <a:normAutofit/>
          </a:bodyPr>
          <a:lstStyle/>
          <a:p>
            <a:r>
              <a:rPr lang="en-US" b="1" dirty="0"/>
              <a:t>“How” to compute</a:t>
            </a:r>
          </a:p>
          <a:p>
            <a:endParaRPr lang="en-US" dirty="0"/>
          </a:p>
          <a:p>
            <a:r>
              <a:rPr lang="en-US" dirty="0"/>
              <a:t>Declarative language for loop transforms</a:t>
            </a:r>
          </a:p>
          <a:p>
            <a:r>
              <a:rPr lang="en-US" dirty="0"/>
              <a:t>Guaranteed to be safe</a:t>
            </a:r>
          </a:p>
        </p:txBody>
      </p:sp>
      <p:sp>
        <p:nvSpPr>
          <p:cNvPr id="4" name="Slide Number Placeholder 3">
            <a:extLst>
              <a:ext uri="{FF2B5EF4-FFF2-40B4-BE49-F238E27FC236}">
                <a16:creationId xmlns:a16="http://schemas.microsoft.com/office/drawing/2014/main" id="{6E565D4E-0EC8-48A7-89C1-B4E395F62904}"/>
              </a:ext>
            </a:extLst>
          </p:cNvPr>
          <p:cNvSpPr>
            <a:spLocks noGrp="1"/>
          </p:cNvSpPr>
          <p:nvPr>
            <p:ph type="sldNum" sz="quarter" idx="12"/>
          </p:nvPr>
        </p:nvSpPr>
        <p:spPr/>
        <p:txBody>
          <a:bodyPr/>
          <a:lstStyle/>
          <a:p>
            <a:fld id="{EE4B2865-9F4B-463A-924A-394C76877335}" type="slidenum">
              <a:rPr lang="en-US" smtClean="0"/>
              <a:t>41</a:t>
            </a:fld>
            <a:endParaRPr lang="en-US"/>
          </a:p>
        </p:txBody>
      </p:sp>
    </p:spTree>
    <p:extLst>
      <p:ext uri="{BB962C8B-B14F-4D97-AF65-F5344CB8AC3E}">
        <p14:creationId xmlns:p14="http://schemas.microsoft.com/office/powerpoint/2010/main" val="228877507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06E9C8D-CFCC-408C-8157-483405249E79}"/>
              </a:ext>
            </a:extLst>
          </p:cNvPr>
          <p:cNvSpPr txBox="1">
            <a:spLocks/>
          </p:cNvSpPr>
          <p:nvPr/>
        </p:nvSpPr>
        <p:spPr>
          <a:xfrm>
            <a:off x="2322576" y="1097280"/>
            <a:ext cx="6187440" cy="49872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blur(</a:t>
            </a: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input) {</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Var</a:t>
            </a:r>
            <a:r>
              <a:rPr lang="en-US" sz="1400" dirty="0">
                <a:latin typeface="JetBrains Mono" panose="020B0509020102050004" pitchFamily="49" charset="0"/>
              </a:rPr>
              <a:t> x,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input_16, </a:t>
            </a:r>
            <a:r>
              <a:rPr lang="en-US" sz="1400" dirty="0" err="1">
                <a:latin typeface="JetBrains Mono" panose="020B0509020102050004" pitchFamily="49" charset="0"/>
              </a:rPr>
              <a:t>blur_x</a:t>
            </a:r>
            <a:r>
              <a:rPr lang="en-US" sz="1400" dirty="0">
                <a:latin typeface="JetBrains Mono" panose="020B0509020102050004" pitchFamily="49" charset="0"/>
              </a:rPr>
              <a:t>, </a:t>
            </a:r>
            <a:r>
              <a:rPr lang="en-US" sz="1400" dirty="0" err="1">
                <a:latin typeface="JetBrains Mono" panose="020B0509020102050004" pitchFamily="49" charset="0"/>
              </a:rPr>
              <a:t>blur_y</a:t>
            </a:r>
            <a:r>
              <a:rPr lang="en-US" sz="1400" dirty="0">
                <a:latin typeface="JetBrains Mono" panose="020B0509020102050004" pitchFamily="49" charset="0"/>
              </a:rPr>
              <a:t>, result;</a:t>
            </a:r>
            <a:br>
              <a:rPr lang="en-US" sz="1400" dirty="0">
                <a:latin typeface="JetBrains Mono" panose="020B0509020102050004" pitchFamily="49" charset="0"/>
              </a:rPr>
            </a:b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clamped = </a:t>
            </a:r>
            <a:r>
              <a:rPr lang="en-US" sz="1400" dirty="0" err="1">
                <a:solidFill>
                  <a:schemeClr val="accent4"/>
                </a:solidFill>
                <a:latin typeface="JetBrains Mono" panose="020B0509020102050004" pitchFamily="49" charset="0"/>
              </a:rPr>
              <a:t>BoundaryConditions</a:t>
            </a:r>
            <a:r>
              <a:rPr lang="en-US" sz="1400" dirty="0">
                <a:latin typeface="JetBrains Mono" panose="020B0509020102050004" pitchFamily="49" charset="0"/>
              </a:rPr>
              <a:t>::</a:t>
            </a:r>
            <a:r>
              <a:rPr lang="en-US" sz="1400" dirty="0" err="1">
                <a:latin typeface="JetBrains Mono" panose="020B0509020102050004" pitchFamily="49" charset="0"/>
              </a:rPr>
              <a:t>repeat_edge</a:t>
            </a:r>
            <a:r>
              <a:rPr lang="en-US" sz="1400" dirty="0">
                <a:latin typeface="JetBrains Mono" panose="020B0509020102050004" pitchFamily="49" charset="0"/>
              </a:rPr>
              <a:t>(input);</a:t>
            </a:r>
            <a:br>
              <a:rPr lang="en-US" sz="1400" dirty="0">
                <a:latin typeface="JetBrains Mono" panose="020B0509020102050004" pitchFamily="49" charset="0"/>
              </a:rPr>
            </a:br>
            <a:br>
              <a:rPr lang="en-US" sz="1400" dirty="0">
                <a:latin typeface="JetBrains Mono" panose="020B0509020102050004" pitchFamily="49" charset="0"/>
              </a:rPr>
            </a:br>
            <a:r>
              <a:rPr lang="en-US" sz="1400" dirty="0">
                <a:latin typeface="JetBrains Mono" panose="020B0509020102050004" pitchFamily="49" charset="0"/>
              </a:rPr>
              <a:t>  input_16(x, y) = cast&lt;</a:t>
            </a:r>
            <a:r>
              <a:rPr lang="en-US" sz="1400" dirty="0">
                <a:solidFill>
                  <a:schemeClr val="accent2"/>
                </a:solidFill>
                <a:latin typeface="JetBrains Mono" panose="020B0509020102050004" pitchFamily="49" charset="0"/>
              </a:rPr>
              <a:t>uint16_t</a:t>
            </a:r>
            <a:r>
              <a:rPr lang="en-US" sz="1400" dirty="0">
                <a:latin typeface="JetBrains Mono" panose="020B0509020102050004" pitchFamily="49" charset="0"/>
              </a:rPr>
              <a:t>&gt;(clamped(x, y));</a:t>
            </a:r>
            <a:br>
              <a:rPr lang="en-US" sz="1400" dirty="0">
                <a:latin typeface="JetBrains Mono" panose="020B0509020102050004" pitchFamily="49" charset="0"/>
              </a:rPr>
            </a:b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 y) = (input_16(x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y) + </a:t>
            </a:r>
            <a:br>
              <a:rPr lang="en-US" sz="1400" dirty="0">
                <a:latin typeface="JetBrains Mono" panose="020B0509020102050004" pitchFamily="49" charset="0"/>
              </a:rPr>
            </a:br>
            <a:r>
              <a:rPr lang="en-US" sz="1400" dirty="0">
                <a:latin typeface="JetBrains Mono" panose="020B0509020102050004" pitchFamily="49" charset="0"/>
              </a:rPr>
              <a:t>                  input_16(x, y) + </a:t>
            </a:r>
            <a:br>
              <a:rPr lang="en-US" sz="1400" dirty="0">
                <a:latin typeface="JetBrains Mono" panose="020B0509020102050004" pitchFamily="49" charset="0"/>
              </a:rPr>
            </a:br>
            <a:r>
              <a:rPr lang="en-US" sz="1400" dirty="0">
                <a:latin typeface="JetBrains Mono" panose="020B0509020102050004" pitchFamily="49" charset="0"/>
              </a:rPr>
              <a:t>                  input_16(x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y)) / </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latin typeface="JetBrains Mono" panose="020B0509020102050004" pitchFamily="49" charset="0"/>
              </a:rPr>
              <a:t>  </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blur_y</a:t>
            </a:r>
            <a:r>
              <a:rPr lang="en-US" sz="1400" dirty="0">
                <a:latin typeface="JetBrains Mono" panose="020B0509020102050004" pitchFamily="49" charset="0"/>
              </a:rPr>
              <a:t>(x, y) =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 </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 y) + </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a:solidFill>
                  <a:schemeClr val="accent5">
                    <a:lumMod val="60000"/>
                    <a:lumOff val="40000"/>
                  </a:schemeClr>
                </a:solidFill>
                <a:latin typeface="JetBrains Mono" panose="020B0509020102050004" pitchFamily="49" charset="0"/>
              </a:rPr>
              <a:t>1</a:t>
            </a:r>
            <a:r>
              <a:rPr lang="en-US" sz="1400" dirty="0">
                <a:latin typeface="JetBrains Mono" panose="020B0509020102050004" pitchFamily="49" charset="0"/>
              </a:rPr>
              <a:t>)) / </a:t>
            </a:r>
            <a:r>
              <a:rPr lang="en-US" sz="1400" dirty="0">
                <a:solidFill>
                  <a:schemeClr val="accent5">
                    <a:lumMod val="60000"/>
                    <a:lumOff val="40000"/>
                  </a:schemeClr>
                </a:solidFill>
                <a:latin typeface="JetBrains Mono" panose="020B0509020102050004" pitchFamily="49" charset="0"/>
              </a:rPr>
              <a:t>3</a:t>
            </a:r>
            <a:r>
              <a:rPr lang="en-US" sz="1400" dirty="0">
                <a:latin typeface="JetBrains Mono" panose="020B0509020102050004" pitchFamily="49" charset="0"/>
              </a:rPr>
              <a:t>;</a:t>
            </a:r>
            <a:br>
              <a:rPr lang="en-US" sz="1400" dirty="0">
                <a:latin typeface="JetBrains Mono" panose="020B0509020102050004" pitchFamily="49" charset="0"/>
              </a:rPr>
            </a:br>
            <a:br>
              <a:rPr lang="en-US" sz="1400" dirty="0">
                <a:latin typeface="JetBrains Mono" panose="020B0509020102050004" pitchFamily="49" charset="0"/>
              </a:rPr>
            </a:br>
            <a:r>
              <a:rPr lang="en-US" sz="1400" dirty="0">
                <a:latin typeface="JetBrains Mono" panose="020B0509020102050004" pitchFamily="49" charset="0"/>
              </a:rPr>
              <a:t>  result(x, y) = cast&lt;</a:t>
            </a:r>
            <a:r>
              <a:rPr lang="en-US" sz="1400" dirty="0">
                <a:solidFill>
                  <a:schemeClr val="accent2"/>
                </a:solidFill>
                <a:latin typeface="JetBrains Mono" panose="020B0509020102050004" pitchFamily="49" charset="0"/>
              </a:rPr>
              <a:t>uint8_t</a:t>
            </a:r>
            <a:r>
              <a:rPr lang="en-US" sz="1400" dirty="0">
                <a:latin typeface="JetBrains Mono" panose="020B0509020102050004" pitchFamily="49" charset="0"/>
              </a:rPr>
              <a:t>&gt;(</a:t>
            </a:r>
            <a:r>
              <a:rPr lang="en-US" sz="1400" dirty="0" err="1">
                <a:latin typeface="JetBrains Mono" panose="020B0509020102050004" pitchFamily="49" charset="0"/>
              </a:rPr>
              <a:t>blur_y</a:t>
            </a:r>
            <a:r>
              <a:rPr lang="en-US" sz="1400" dirty="0">
                <a:latin typeface="JetBrains Mono" panose="020B0509020102050004" pitchFamily="49" charset="0"/>
              </a:rPr>
              <a:t>(x,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return</a:t>
            </a:r>
            <a:r>
              <a:rPr lang="en-US" sz="1400" dirty="0">
                <a:latin typeface="JetBrains Mono" panose="020B0509020102050004" pitchFamily="49" charset="0"/>
              </a:rPr>
              <a:t> result;</a:t>
            </a:r>
            <a:br>
              <a:rPr lang="en-US" sz="1400" dirty="0">
                <a:latin typeface="JetBrains Mono" panose="020B0509020102050004" pitchFamily="49" charset="0"/>
              </a:rPr>
            </a:br>
            <a:r>
              <a:rPr lang="en-US" sz="1400" dirty="0">
                <a:latin typeface="JetBrains Mono" panose="020B0509020102050004" pitchFamily="49" charset="0"/>
              </a:rPr>
              <a:t>}</a:t>
            </a:r>
          </a:p>
          <a:p>
            <a:pPr marL="0" indent="0">
              <a:buFont typeface="Arial" panose="020B0604020202020204" pitchFamily="34" charset="0"/>
              <a:buNone/>
            </a:pPr>
            <a:endParaRPr lang="en-US" sz="1400" dirty="0"/>
          </a:p>
        </p:txBody>
      </p:sp>
      <p:grpSp>
        <p:nvGrpSpPr>
          <p:cNvPr id="16" name="Group 15">
            <a:extLst>
              <a:ext uri="{FF2B5EF4-FFF2-40B4-BE49-F238E27FC236}">
                <a16:creationId xmlns:a16="http://schemas.microsoft.com/office/drawing/2014/main" id="{550585A5-199B-425A-B754-DECC72A1B1B6}"/>
              </a:ext>
            </a:extLst>
          </p:cNvPr>
          <p:cNvGrpSpPr/>
          <p:nvPr/>
        </p:nvGrpSpPr>
        <p:grpSpPr>
          <a:xfrm>
            <a:off x="99995" y="108423"/>
            <a:ext cx="1230937" cy="1461769"/>
            <a:chOff x="3352800" y="2025134"/>
            <a:chExt cx="2438400" cy="2895663"/>
          </a:xfrm>
        </p:grpSpPr>
        <p:pic>
          <p:nvPicPr>
            <p:cNvPr id="15" name="Picture 14" descr="A close up of a logo&#10;&#10;Description automatically generated">
              <a:extLst>
                <a:ext uri="{FF2B5EF4-FFF2-40B4-BE49-F238E27FC236}">
                  <a16:creationId xmlns:a16="http://schemas.microsoft.com/office/drawing/2014/main" id="{349AEACF-CB56-4C9A-8836-28CA4B587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12" name="TextBox 11">
              <a:extLst>
                <a:ext uri="{FF2B5EF4-FFF2-40B4-BE49-F238E27FC236}">
                  <a16:creationId xmlns:a16="http://schemas.microsoft.com/office/drawing/2014/main" id="{72696723-9F64-460B-9199-8D82160017DF}"/>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input</a:t>
              </a:r>
            </a:p>
          </p:txBody>
        </p:sp>
      </p:grpSp>
      <p:grpSp>
        <p:nvGrpSpPr>
          <p:cNvPr id="5" name="Group 4">
            <a:extLst>
              <a:ext uri="{FF2B5EF4-FFF2-40B4-BE49-F238E27FC236}">
                <a16:creationId xmlns:a16="http://schemas.microsoft.com/office/drawing/2014/main" id="{FEA97342-D89C-455E-BC69-92C414DA5FF4}"/>
              </a:ext>
            </a:extLst>
          </p:cNvPr>
          <p:cNvGrpSpPr/>
          <p:nvPr/>
        </p:nvGrpSpPr>
        <p:grpSpPr>
          <a:xfrm>
            <a:off x="99995" y="3591199"/>
            <a:ext cx="1230937" cy="1461769"/>
            <a:chOff x="3352800" y="2025134"/>
            <a:chExt cx="2438400" cy="2895663"/>
          </a:xfrm>
        </p:grpSpPr>
        <p:pic>
          <p:nvPicPr>
            <p:cNvPr id="4" name="Picture 3" descr="A person walking by&#10;&#10;Description automatically generated">
              <a:extLst>
                <a:ext uri="{FF2B5EF4-FFF2-40B4-BE49-F238E27FC236}">
                  <a16:creationId xmlns:a16="http://schemas.microsoft.com/office/drawing/2014/main" id="{0E5FD59C-A9CF-4973-8A90-CB18FBEF9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25134"/>
              <a:ext cx="2438400" cy="2438400"/>
            </a:xfrm>
            <a:prstGeom prst="rect">
              <a:avLst/>
            </a:prstGeom>
          </p:spPr>
        </p:pic>
        <p:sp>
          <p:nvSpPr>
            <p:cNvPr id="8" name="TextBox 7">
              <a:extLst>
                <a:ext uri="{FF2B5EF4-FFF2-40B4-BE49-F238E27FC236}">
                  <a16:creationId xmlns:a16="http://schemas.microsoft.com/office/drawing/2014/main" id="{1FA2B2EC-F7AF-4985-BFB4-5D6378B80EA6}"/>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horizontal blur</a:t>
              </a:r>
              <a:endParaRPr lang="en-US" sz="900" dirty="0"/>
            </a:p>
          </p:txBody>
        </p:sp>
      </p:grpSp>
      <p:grpSp>
        <p:nvGrpSpPr>
          <p:cNvPr id="21" name="Group 20">
            <a:extLst>
              <a:ext uri="{FF2B5EF4-FFF2-40B4-BE49-F238E27FC236}">
                <a16:creationId xmlns:a16="http://schemas.microsoft.com/office/drawing/2014/main" id="{604800BE-F324-466A-BFBE-C4D520D77CD7}"/>
              </a:ext>
            </a:extLst>
          </p:cNvPr>
          <p:cNvGrpSpPr/>
          <p:nvPr/>
        </p:nvGrpSpPr>
        <p:grpSpPr>
          <a:xfrm>
            <a:off x="99995" y="5329981"/>
            <a:ext cx="1230937" cy="1461770"/>
            <a:chOff x="3352800" y="2025133"/>
            <a:chExt cx="2438400" cy="2895664"/>
          </a:xfrm>
        </p:grpSpPr>
        <p:pic>
          <p:nvPicPr>
            <p:cNvPr id="13" name="Picture 12" descr="A blurry image of a person&#10;&#10;Description automatically generated">
              <a:extLst>
                <a:ext uri="{FF2B5EF4-FFF2-40B4-BE49-F238E27FC236}">
                  <a16:creationId xmlns:a16="http://schemas.microsoft.com/office/drawing/2014/main" id="{4C08CB19-A5E0-4A0A-85B4-3CE6CE628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025133"/>
              <a:ext cx="2438400" cy="2438400"/>
            </a:xfrm>
            <a:prstGeom prst="rect">
              <a:avLst/>
            </a:prstGeom>
          </p:spPr>
        </p:pic>
        <p:sp>
          <p:nvSpPr>
            <p:cNvPr id="18" name="TextBox 17">
              <a:extLst>
                <a:ext uri="{FF2B5EF4-FFF2-40B4-BE49-F238E27FC236}">
                  <a16:creationId xmlns:a16="http://schemas.microsoft.com/office/drawing/2014/main" id="{2C0FBDEF-4F8D-4355-A4B6-C44FBE7C2AF5}"/>
                </a:ext>
              </a:extLst>
            </p:cNvPr>
            <p:cNvSpPr txBox="1"/>
            <p:nvPr/>
          </p:nvSpPr>
          <p:spPr>
            <a:xfrm>
              <a:off x="3352800" y="4463535"/>
              <a:ext cx="2438400" cy="457262"/>
            </a:xfrm>
            <a:prstGeom prst="rect">
              <a:avLst/>
            </a:prstGeom>
            <a:noFill/>
          </p:spPr>
          <p:txBody>
            <a:bodyPr wrap="square" rtlCol="0">
              <a:spAutoFit/>
            </a:bodyPr>
            <a:lstStyle/>
            <a:p>
              <a:pPr algn="ctr"/>
              <a:r>
                <a:rPr lang="en-US" sz="900" b="1" dirty="0"/>
                <a:t>vertical blur</a:t>
              </a:r>
              <a:endParaRPr lang="en-US" sz="900" dirty="0"/>
            </a:p>
          </p:txBody>
        </p:sp>
      </p:grpSp>
      <p:sp>
        <p:nvSpPr>
          <p:cNvPr id="38" name="Arrow: Down 37">
            <a:extLst>
              <a:ext uri="{FF2B5EF4-FFF2-40B4-BE49-F238E27FC236}">
                <a16:creationId xmlns:a16="http://schemas.microsoft.com/office/drawing/2014/main" id="{89294FE6-2063-4487-BD3B-39783826CEF3}"/>
              </a:ext>
            </a:extLst>
          </p:cNvPr>
          <p:cNvSpPr/>
          <p:nvPr/>
        </p:nvSpPr>
        <p:spPr>
          <a:xfrm>
            <a:off x="636441" y="1570192"/>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0" name="Arrow: Down 39">
            <a:extLst>
              <a:ext uri="{FF2B5EF4-FFF2-40B4-BE49-F238E27FC236}">
                <a16:creationId xmlns:a16="http://schemas.microsoft.com/office/drawing/2014/main" id="{C7257E95-09B3-4838-943C-C6EE77C15AEC}"/>
              </a:ext>
            </a:extLst>
          </p:cNvPr>
          <p:cNvSpPr/>
          <p:nvPr/>
        </p:nvSpPr>
        <p:spPr>
          <a:xfrm>
            <a:off x="636441" y="3331681"/>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42" name="Arrow: Down 41">
            <a:extLst>
              <a:ext uri="{FF2B5EF4-FFF2-40B4-BE49-F238E27FC236}">
                <a16:creationId xmlns:a16="http://schemas.microsoft.com/office/drawing/2014/main" id="{60327B72-782B-4B14-AC69-9967A2D59235}"/>
              </a:ext>
            </a:extLst>
          </p:cNvPr>
          <p:cNvSpPr/>
          <p:nvPr/>
        </p:nvSpPr>
        <p:spPr>
          <a:xfrm>
            <a:off x="636441" y="5060059"/>
            <a:ext cx="158045" cy="19463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3" name="TextBox 2">
            <a:extLst>
              <a:ext uri="{FF2B5EF4-FFF2-40B4-BE49-F238E27FC236}">
                <a16:creationId xmlns:a16="http://schemas.microsoft.com/office/drawing/2014/main" id="{1DF552A9-DBAD-49D5-8531-27EF36EFB808}"/>
              </a:ext>
            </a:extLst>
          </p:cNvPr>
          <p:cNvSpPr txBox="1"/>
          <p:nvPr/>
        </p:nvSpPr>
        <p:spPr>
          <a:xfrm>
            <a:off x="7501014" y="108423"/>
            <a:ext cx="1542991" cy="369332"/>
          </a:xfrm>
          <a:prstGeom prst="rect">
            <a:avLst/>
          </a:prstGeom>
          <a:solidFill>
            <a:schemeClr val="tx2">
              <a:lumMod val="90000"/>
              <a:lumOff val="10000"/>
            </a:schemeClr>
          </a:solidFill>
        </p:spPr>
        <p:txBody>
          <a:bodyPr wrap="square" rtlCol="0">
            <a:spAutoFit/>
          </a:bodyPr>
          <a:lstStyle/>
          <a:p>
            <a:r>
              <a:rPr lang="en-US" b="1" dirty="0">
                <a:solidFill>
                  <a:schemeClr val="accent4"/>
                </a:solidFill>
              </a:rPr>
              <a:t>Scheduling</a:t>
            </a:r>
            <a:endParaRPr lang="en-US" dirty="0"/>
          </a:p>
        </p:txBody>
      </p:sp>
      <p:sp>
        <p:nvSpPr>
          <p:cNvPr id="2" name="Slide Number Placeholder 1">
            <a:extLst>
              <a:ext uri="{FF2B5EF4-FFF2-40B4-BE49-F238E27FC236}">
                <a16:creationId xmlns:a16="http://schemas.microsoft.com/office/drawing/2014/main" id="{E9874001-E074-4ACC-9D9F-1AF6F7C112ED}"/>
              </a:ext>
            </a:extLst>
          </p:cNvPr>
          <p:cNvSpPr>
            <a:spLocks noGrp="1"/>
          </p:cNvSpPr>
          <p:nvPr>
            <p:ph type="sldNum" sz="quarter" idx="12"/>
          </p:nvPr>
        </p:nvSpPr>
        <p:spPr/>
        <p:txBody>
          <a:bodyPr/>
          <a:lstStyle/>
          <a:p>
            <a:fld id="{EE4B2865-9F4B-463A-924A-394C76877335}" type="slidenum">
              <a:rPr lang="en-US" smtClean="0"/>
              <a:t>42</a:t>
            </a:fld>
            <a:endParaRPr lang="en-US"/>
          </a:p>
        </p:txBody>
      </p:sp>
      <p:grpSp>
        <p:nvGrpSpPr>
          <p:cNvPr id="24" name="Group 23">
            <a:extLst>
              <a:ext uri="{FF2B5EF4-FFF2-40B4-BE49-F238E27FC236}">
                <a16:creationId xmlns:a16="http://schemas.microsoft.com/office/drawing/2014/main" id="{D1FA997C-015C-4BF4-B26E-EB3E031D1308}"/>
              </a:ext>
            </a:extLst>
          </p:cNvPr>
          <p:cNvGrpSpPr/>
          <p:nvPr/>
        </p:nvGrpSpPr>
        <p:grpSpPr>
          <a:xfrm>
            <a:off x="97388" y="1847205"/>
            <a:ext cx="1230936" cy="1462731"/>
            <a:chOff x="97388" y="1847205"/>
            <a:chExt cx="1230936" cy="1462731"/>
          </a:xfrm>
        </p:grpSpPr>
        <p:pic>
          <p:nvPicPr>
            <p:cNvPr id="25" name="Picture 24" descr="A screenshot of a cell phone&#10;&#10;Description automatically generated">
              <a:extLst>
                <a:ext uri="{FF2B5EF4-FFF2-40B4-BE49-F238E27FC236}">
                  <a16:creationId xmlns:a16="http://schemas.microsoft.com/office/drawing/2014/main" id="{CA193B1C-5380-4D01-8B64-4B7F7F9E43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88" y="1847205"/>
              <a:ext cx="1223847" cy="1223847"/>
            </a:xfrm>
            <a:prstGeom prst="rect">
              <a:avLst/>
            </a:prstGeom>
          </p:spPr>
        </p:pic>
        <p:sp>
          <p:nvSpPr>
            <p:cNvPr id="26" name="TextBox 25">
              <a:extLst>
                <a:ext uri="{FF2B5EF4-FFF2-40B4-BE49-F238E27FC236}">
                  <a16:creationId xmlns:a16="http://schemas.microsoft.com/office/drawing/2014/main" id="{C8667496-670D-49A2-ABF2-FFE3316F50D7}"/>
                </a:ext>
              </a:extLst>
            </p:cNvPr>
            <p:cNvSpPr txBox="1"/>
            <p:nvPr/>
          </p:nvSpPr>
          <p:spPr>
            <a:xfrm>
              <a:off x="97388" y="3078143"/>
              <a:ext cx="1230936" cy="231793"/>
            </a:xfrm>
            <a:prstGeom prst="rect">
              <a:avLst/>
            </a:prstGeom>
            <a:noFill/>
          </p:spPr>
          <p:txBody>
            <a:bodyPr wrap="square" rtlCol="0">
              <a:spAutoFit/>
            </a:bodyPr>
            <a:lstStyle/>
            <a:p>
              <a:pPr algn="ctr"/>
              <a:r>
                <a:rPr lang="en-US" sz="900" b="1" dirty="0"/>
                <a:t>extend boundary</a:t>
              </a:r>
              <a:endParaRPr lang="en-US" sz="900" dirty="0"/>
            </a:p>
          </p:txBody>
        </p:sp>
        <p:sp>
          <p:nvSpPr>
            <p:cNvPr id="27" name="Rectangle 26">
              <a:extLst>
                <a:ext uri="{FF2B5EF4-FFF2-40B4-BE49-F238E27FC236}">
                  <a16:creationId xmlns:a16="http://schemas.microsoft.com/office/drawing/2014/main" id="{FCF70A2E-AB99-48D7-89BD-A203811F917B}"/>
                </a:ext>
              </a:extLst>
            </p:cNvPr>
            <p:cNvSpPr/>
            <p:nvPr/>
          </p:nvSpPr>
          <p:spPr>
            <a:xfrm>
              <a:off x="97388"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Rectangle 27">
              <a:extLst>
                <a:ext uri="{FF2B5EF4-FFF2-40B4-BE49-F238E27FC236}">
                  <a16:creationId xmlns:a16="http://schemas.microsoft.com/office/drawing/2014/main" id="{41646FBD-5E90-43D7-B848-816FE3048ACF}"/>
                </a:ext>
              </a:extLst>
            </p:cNvPr>
            <p:cNvSpPr/>
            <p:nvPr/>
          </p:nvSpPr>
          <p:spPr>
            <a:xfrm>
              <a:off x="1288432" y="1847205"/>
              <a:ext cx="39892" cy="1230936"/>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55A9A97E-0DBC-4322-8828-4B7B31B6304F}"/>
                </a:ext>
              </a:extLst>
            </p:cNvPr>
            <p:cNvSpPr/>
            <p:nvPr/>
          </p:nvSpPr>
          <p:spPr>
            <a:xfrm rot="5400000">
              <a:off x="693320" y="1291165"/>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233876F-9A89-4671-BB59-7D57E4CA0DA5}"/>
                </a:ext>
              </a:extLst>
            </p:cNvPr>
            <p:cNvSpPr/>
            <p:nvPr/>
          </p:nvSpPr>
          <p:spPr>
            <a:xfrm rot="5400000">
              <a:off x="693320" y="2483030"/>
              <a:ext cx="39072" cy="1151152"/>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Tree>
    <p:extLst>
      <p:ext uri="{BB962C8B-B14F-4D97-AF65-F5344CB8AC3E}">
        <p14:creationId xmlns:p14="http://schemas.microsoft.com/office/powerpoint/2010/main" val="38441262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B7A38D-7439-497B-9D4B-C49641ABC4D3}"/>
              </a:ext>
            </a:extLst>
          </p:cNvPr>
          <p:cNvSpPr>
            <a:spLocks noGrp="1"/>
          </p:cNvSpPr>
          <p:nvPr>
            <p:ph sz="half" idx="2"/>
          </p:nvPr>
        </p:nvSpPr>
        <p:spPr>
          <a:xfrm>
            <a:off x="4600421" y="3575304"/>
            <a:ext cx="3886200" cy="323165"/>
          </a:xfrm>
        </p:spPr>
        <p:txBody>
          <a:bodyPr>
            <a:noAutofit/>
          </a:bodyPr>
          <a:lstStyle/>
          <a:p>
            <a:pPr marL="0" inden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input_16; </a:t>
            </a: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a:t>
            </a:r>
            <a:endParaRPr lang="en-US" sz="1500" dirty="0">
              <a:solidFill>
                <a:schemeClr val="bg1"/>
              </a:solidFill>
            </a:endParaRPr>
          </a:p>
        </p:txBody>
      </p:sp>
      <p:sp>
        <p:nvSpPr>
          <p:cNvPr id="9" name="Content Placeholder 8">
            <a:extLst>
              <a:ext uri="{FF2B5EF4-FFF2-40B4-BE49-F238E27FC236}">
                <a16:creationId xmlns:a16="http://schemas.microsoft.com/office/drawing/2014/main" id="{51C6C7A7-D4CB-4ADD-8D8A-E8C59E449F5F}"/>
              </a:ext>
            </a:extLst>
          </p:cNvPr>
          <p:cNvSpPr>
            <a:spLocks noGrp="1"/>
          </p:cNvSpPr>
          <p:nvPr>
            <p:ph sz="half" idx="14"/>
          </p:nvPr>
        </p:nvSpPr>
        <p:spPr/>
        <p:txBody>
          <a:bodyPr/>
          <a:lstStyle/>
          <a:p>
            <a:pPr algn="ctr"/>
            <a:r>
              <a:rPr lang="en-US" dirty="0"/>
              <a:t>Naïve = 102ms / 1x</a:t>
            </a:r>
          </a:p>
        </p:txBody>
      </p:sp>
      <p:sp>
        <p:nvSpPr>
          <p:cNvPr id="8" name="TextBox 7">
            <a:extLst>
              <a:ext uri="{FF2B5EF4-FFF2-40B4-BE49-F238E27FC236}">
                <a16:creationId xmlns:a16="http://schemas.microsoft.com/office/drawing/2014/main" id="{64F2AB35-54FA-490E-A27A-3682840E7413}"/>
              </a:ext>
            </a:extLst>
          </p:cNvPr>
          <p:cNvSpPr txBox="1"/>
          <p:nvPr/>
        </p:nvSpPr>
        <p:spPr>
          <a:xfrm>
            <a:off x="4600421" y="3828818"/>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3" name="TextBox 2">
            <a:extLst>
              <a:ext uri="{FF2B5EF4-FFF2-40B4-BE49-F238E27FC236}">
                <a16:creationId xmlns:a16="http://schemas.microsoft.com/office/drawing/2014/main" id="{9A861A11-EC9B-421F-A635-B32E56EE175C}"/>
              </a:ext>
            </a:extLst>
          </p:cNvPr>
          <p:cNvSpPr txBox="1"/>
          <p:nvPr/>
        </p:nvSpPr>
        <p:spPr>
          <a:xfrm>
            <a:off x="4831058" y="4082332"/>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4" name="TextBox 3">
            <a:extLst>
              <a:ext uri="{FF2B5EF4-FFF2-40B4-BE49-F238E27FC236}">
                <a16:creationId xmlns:a16="http://schemas.microsoft.com/office/drawing/2014/main" id="{20A6EFED-22A8-4173-B655-428A31B340A6}"/>
              </a:ext>
            </a:extLst>
          </p:cNvPr>
          <p:cNvSpPr txBox="1"/>
          <p:nvPr/>
        </p:nvSpPr>
        <p:spPr>
          <a:xfrm>
            <a:off x="4600421" y="4589360"/>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5" name="TextBox 4">
            <a:extLst>
              <a:ext uri="{FF2B5EF4-FFF2-40B4-BE49-F238E27FC236}">
                <a16:creationId xmlns:a16="http://schemas.microsoft.com/office/drawing/2014/main" id="{5F38D05B-F1EB-425F-A3FF-770BBE937579}"/>
              </a:ext>
            </a:extLst>
          </p:cNvPr>
          <p:cNvSpPr txBox="1"/>
          <p:nvPr/>
        </p:nvSpPr>
        <p:spPr>
          <a:xfrm>
            <a:off x="4831058" y="4842874"/>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13" name="TextBox 12">
            <a:extLst>
              <a:ext uri="{FF2B5EF4-FFF2-40B4-BE49-F238E27FC236}">
                <a16:creationId xmlns:a16="http://schemas.microsoft.com/office/drawing/2014/main" id="{8C4334FF-46FC-479E-B0F7-50268B156705}"/>
              </a:ext>
            </a:extLst>
          </p:cNvPr>
          <p:cNvSpPr txBox="1"/>
          <p:nvPr/>
        </p:nvSpPr>
        <p:spPr>
          <a:xfrm>
            <a:off x="4600421" y="5349902"/>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17" name="TextBox 16">
            <a:extLst>
              <a:ext uri="{FF2B5EF4-FFF2-40B4-BE49-F238E27FC236}">
                <a16:creationId xmlns:a16="http://schemas.microsoft.com/office/drawing/2014/main" id="{300F2FE0-CD8B-4C92-BA55-2613B346D21D}"/>
              </a:ext>
            </a:extLst>
          </p:cNvPr>
          <p:cNvSpPr txBox="1"/>
          <p:nvPr/>
        </p:nvSpPr>
        <p:spPr>
          <a:xfrm>
            <a:off x="4831058" y="5603416"/>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2" name="Slide Number Placeholder 1">
            <a:extLst>
              <a:ext uri="{FF2B5EF4-FFF2-40B4-BE49-F238E27FC236}">
                <a16:creationId xmlns:a16="http://schemas.microsoft.com/office/drawing/2014/main" id="{9A635467-F737-4603-96C9-5BBD513A7A8B}"/>
              </a:ext>
            </a:extLst>
          </p:cNvPr>
          <p:cNvSpPr>
            <a:spLocks noGrp="1"/>
          </p:cNvSpPr>
          <p:nvPr>
            <p:ph type="sldNum" sz="quarter" idx="12"/>
          </p:nvPr>
        </p:nvSpPr>
        <p:spPr/>
        <p:txBody>
          <a:bodyPr/>
          <a:lstStyle/>
          <a:p>
            <a:fld id="{EE4B2865-9F4B-463A-924A-394C76877335}" type="slidenum">
              <a:rPr lang="en-US" smtClean="0"/>
              <a:t>43</a:t>
            </a:fld>
            <a:endParaRPr lang="en-US"/>
          </a:p>
        </p:txBody>
      </p:sp>
      <p:sp>
        <p:nvSpPr>
          <p:cNvPr id="16" name="TextBox 15">
            <a:extLst>
              <a:ext uri="{FF2B5EF4-FFF2-40B4-BE49-F238E27FC236}">
                <a16:creationId xmlns:a16="http://schemas.microsoft.com/office/drawing/2014/main" id="{BC0D938E-77E4-4941-9DE6-F00E90DB7F20}"/>
              </a:ext>
            </a:extLst>
          </p:cNvPr>
          <p:cNvSpPr txBox="1"/>
          <p:nvPr/>
        </p:nvSpPr>
        <p:spPr>
          <a:xfrm>
            <a:off x="628648" y="3576723"/>
            <a:ext cx="2824359" cy="323165"/>
          </a:xfrm>
          <a:prstGeom prst="rect">
            <a:avLst/>
          </a:prstGeom>
          <a:noFill/>
        </p:spPr>
        <p:txBody>
          <a:bodyPr wrap="square">
            <a:spAutoFit/>
          </a:bodyPr>
          <a:lstStyle/>
          <a:p>
            <a:r>
              <a:rPr lang="en-US" sz="1500" dirty="0" err="1">
                <a:latin typeface="JetBrains Mono" panose="020B0509020102050004" pitchFamily="49" charset="0"/>
              </a:rPr>
              <a:t>result.compute_root</a:t>
            </a:r>
            <a:r>
              <a:rPr lang="en-US" sz="1500" dirty="0">
                <a:latin typeface="JetBrains Mono" panose="020B0509020102050004" pitchFamily="49" charset="0"/>
              </a:rPr>
              <a:t>()</a:t>
            </a:r>
            <a:endParaRPr lang="en-US" sz="1500" dirty="0"/>
          </a:p>
        </p:txBody>
      </p:sp>
      <p:sp>
        <p:nvSpPr>
          <p:cNvPr id="22" name="TextBox 21">
            <a:extLst>
              <a:ext uri="{FF2B5EF4-FFF2-40B4-BE49-F238E27FC236}">
                <a16:creationId xmlns:a16="http://schemas.microsoft.com/office/drawing/2014/main" id="{C7204486-4485-4C8C-8795-7ADBBE29CAEC}"/>
              </a:ext>
            </a:extLst>
          </p:cNvPr>
          <p:cNvSpPr txBox="1"/>
          <p:nvPr/>
        </p:nvSpPr>
        <p:spPr>
          <a:xfrm>
            <a:off x="1314788" y="3838682"/>
            <a:ext cx="2138219" cy="323165"/>
          </a:xfrm>
          <a:prstGeom prst="rect">
            <a:avLst/>
          </a:prstGeom>
          <a:noFill/>
        </p:spPr>
        <p:txBody>
          <a:bodyPr wrap="square">
            <a:spAutoFit/>
          </a:bodyPr>
          <a:lstStyle/>
          <a:p>
            <a:r>
              <a:rPr lang="en-US" sz="1500" dirty="0">
                <a:latin typeface="JetBrains Mono" panose="020B0509020102050004" pitchFamily="49" charset="0"/>
              </a:rPr>
              <a:t>.reorder(y, x);</a:t>
            </a:r>
            <a:endParaRPr lang="en-US" sz="1500" dirty="0"/>
          </a:p>
        </p:txBody>
      </p:sp>
      <p:sp>
        <p:nvSpPr>
          <p:cNvPr id="26" name="TextBox 25">
            <a:extLst>
              <a:ext uri="{FF2B5EF4-FFF2-40B4-BE49-F238E27FC236}">
                <a16:creationId xmlns:a16="http://schemas.microsoft.com/office/drawing/2014/main" id="{168C066C-D766-43A2-91FF-34A153C770A3}"/>
              </a:ext>
            </a:extLst>
          </p:cNvPr>
          <p:cNvSpPr txBox="1"/>
          <p:nvPr/>
        </p:nvSpPr>
        <p:spPr>
          <a:xfrm>
            <a:off x="628648" y="4100641"/>
            <a:ext cx="2824359" cy="323165"/>
          </a:xfrm>
          <a:prstGeom prst="rect">
            <a:avLst/>
          </a:prstGeom>
          <a:noFill/>
        </p:spPr>
        <p:txBody>
          <a:bodyPr wrap="square">
            <a:spAutoFit/>
          </a:bodyPr>
          <a:lstStyle/>
          <a:p>
            <a:r>
              <a:rPr lang="en-US" sz="1500" dirty="0" err="1">
                <a:latin typeface="JetBrains Mono" panose="020B0509020102050004" pitchFamily="49" charset="0"/>
              </a:rPr>
              <a:t>blur_x.compute_root</a:t>
            </a:r>
            <a:r>
              <a:rPr lang="en-US" sz="1500" dirty="0">
                <a:latin typeface="JetBrains Mono" panose="020B0509020102050004" pitchFamily="49" charset="0"/>
              </a:rPr>
              <a:t>()</a:t>
            </a:r>
            <a:endParaRPr lang="en-US" sz="1500" dirty="0"/>
          </a:p>
        </p:txBody>
      </p:sp>
      <p:sp>
        <p:nvSpPr>
          <p:cNvPr id="28" name="TextBox 27">
            <a:extLst>
              <a:ext uri="{FF2B5EF4-FFF2-40B4-BE49-F238E27FC236}">
                <a16:creationId xmlns:a16="http://schemas.microsoft.com/office/drawing/2014/main" id="{04FD37A9-1B89-41A8-B883-79EA9DAB6D7E}"/>
              </a:ext>
            </a:extLst>
          </p:cNvPr>
          <p:cNvSpPr txBox="1"/>
          <p:nvPr/>
        </p:nvSpPr>
        <p:spPr>
          <a:xfrm>
            <a:off x="1314788" y="4362600"/>
            <a:ext cx="2138219" cy="323165"/>
          </a:xfrm>
          <a:prstGeom prst="rect">
            <a:avLst/>
          </a:prstGeom>
          <a:noFill/>
        </p:spPr>
        <p:txBody>
          <a:bodyPr wrap="square">
            <a:spAutoFit/>
          </a:bodyPr>
          <a:lstStyle/>
          <a:p>
            <a:r>
              <a:rPr lang="en-US" sz="1500" dirty="0">
                <a:latin typeface="JetBrains Mono" panose="020B0509020102050004" pitchFamily="49" charset="0"/>
              </a:rPr>
              <a:t>.reorder(y, x);</a:t>
            </a:r>
            <a:endParaRPr lang="en-US" sz="1500" dirty="0"/>
          </a:p>
        </p:txBody>
      </p:sp>
      <p:sp>
        <p:nvSpPr>
          <p:cNvPr id="30" name="TextBox 29">
            <a:extLst>
              <a:ext uri="{FF2B5EF4-FFF2-40B4-BE49-F238E27FC236}">
                <a16:creationId xmlns:a16="http://schemas.microsoft.com/office/drawing/2014/main" id="{7DA6B229-BD6A-49F7-B805-2EB81E8F4625}"/>
              </a:ext>
            </a:extLst>
          </p:cNvPr>
          <p:cNvSpPr txBox="1"/>
          <p:nvPr/>
        </p:nvSpPr>
        <p:spPr>
          <a:xfrm>
            <a:off x="628648" y="4624559"/>
            <a:ext cx="2824359" cy="323165"/>
          </a:xfrm>
          <a:prstGeom prst="rect">
            <a:avLst/>
          </a:prstGeom>
          <a:noFill/>
        </p:spPr>
        <p:txBody>
          <a:bodyPr wrap="square">
            <a:spAutoFit/>
          </a:bodyPr>
          <a:lstStyle/>
          <a:p>
            <a:r>
              <a:rPr lang="en-US" sz="1500" dirty="0">
                <a:latin typeface="JetBrains Mono" panose="020B0509020102050004" pitchFamily="49" charset="0"/>
              </a:rPr>
              <a:t>input_16.compute_root()</a:t>
            </a:r>
            <a:endParaRPr lang="en-US" sz="1500" dirty="0"/>
          </a:p>
        </p:txBody>
      </p:sp>
      <p:sp>
        <p:nvSpPr>
          <p:cNvPr id="32" name="TextBox 31">
            <a:extLst>
              <a:ext uri="{FF2B5EF4-FFF2-40B4-BE49-F238E27FC236}">
                <a16:creationId xmlns:a16="http://schemas.microsoft.com/office/drawing/2014/main" id="{CC672A50-B8CB-4603-AF61-5AB9FEB98766}"/>
              </a:ext>
            </a:extLst>
          </p:cNvPr>
          <p:cNvSpPr txBox="1"/>
          <p:nvPr/>
        </p:nvSpPr>
        <p:spPr>
          <a:xfrm>
            <a:off x="1545425" y="4886516"/>
            <a:ext cx="2138219" cy="323165"/>
          </a:xfrm>
          <a:prstGeom prst="rect">
            <a:avLst/>
          </a:prstGeom>
          <a:noFill/>
        </p:spPr>
        <p:txBody>
          <a:bodyPr wrap="square">
            <a:spAutoFit/>
          </a:bodyPr>
          <a:lstStyle/>
          <a:p>
            <a:r>
              <a:rPr lang="en-US" sz="1500" dirty="0">
                <a:latin typeface="JetBrains Mono" panose="020B0509020102050004" pitchFamily="49" charset="0"/>
              </a:rPr>
              <a:t>.reorder(y, x);</a:t>
            </a:r>
            <a:endParaRPr lang="en-US" sz="1500" dirty="0"/>
          </a:p>
        </p:txBody>
      </p:sp>
      <p:sp>
        <p:nvSpPr>
          <p:cNvPr id="33" name="Content Placeholder 6">
            <a:extLst>
              <a:ext uri="{FF2B5EF4-FFF2-40B4-BE49-F238E27FC236}">
                <a16:creationId xmlns:a16="http://schemas.microsoft.com/office/drawing/2014/main" id="{94FE2871-AE58-4644-B553-4817352FA523}"/>
              </a:ext>
            </a:extLst>
          </p:cNvPr>
          <p:cNvSpPr txBox="1">
            <a:spLocks/>
          </p:cNvSpPr>
          <p:nvPr/>
        </p:nvSpPr>
        <p:spPr>
          <a:xfrm>
            <a:off x="5055176" y="4335846"/>
            <a:ext cx="2566113"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input_16(x, y) = ...</a:t>
            </a:r>
            <a:endParaRPr lang="en-US" sz="1500" dirty="0">
              <a:solidFill>
                <a:schemeClr val="bg1"/>
              </a:solidFill>
            </a:endParaRPr>
          </a:p>
        </p:txBody>
      </p:sp>
      <p:sp>
        <p:nvSpPr>
          <p:cNvPr id="35" name="Content Placeholder 6">
            <a:extLst>
              <a:ext uri="{FF2B5EF4-FFF2-40B4-BE49-F238E27FC236}">
                <a16:creationId xmlns:a16="http://schemas.microsoft.com/office/drawing/2014/main" id="{DC19B677-182C-4661-BADB-416F39BDD3B2}"/>
              </a:ext>
            </a:extLst>
          </p:cNvPr>
          <p:cNvSpPr txBox="1">
            <a:spLocks/>
          </p:cNvSpPr>
          <p:nvPr/>
        </p:nvSpPr>
        <p:spPr>
          <a:xfrm>
            <a:off x="5055175" y="5096388"/>
            <a:ext cx="2566113"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(x, y) = ...</a:t>
            </a:r>
            <a:br>
              <a:rPr lang="en-US" sz="1500" dirty="0">
                <a:solidFill>
                  <a:schemeClr val="bg1"/>
                </a:solidFill>
                <a:latin typeface="JetBrains Mono" panose="020B0509020102050004" pitchFamily="49" charset="0"/>
              </a:rPr>
            </a:br>
            <a:endParaRPr lang="en-US" sz="1500" dirty="0">
              <a:solidFill>
                <a:schemeClr val="bg1"/>
              </a:solidFill>
            </a:endParaRPr>
          </a:p>
        </p:txBody>
      </p:sp>
      <p:sp>
        <p:nvSpPr>
          <p:cNvPr id="37" name="Content Placeholder 6">
            <a:extLst>
              <a:ext uri="{FF2B5EF4-FFF2-40B4-BE49-F238E27FC236}">
                <a16:creationId xmlns:a16="http://schemas.microsoft.com/office/drawing/2014/main" id="{4BC04AF6-D787-4D95-BBA5-09077023E3E7}"/>
              </a:ext>
            </a:extLst>
          </p:cNvPr>
          <p:cNvSpPr txBox="1">
            <a:spLocks/>
          </p:cNvSpPr>
          <p:nvPr/>
        </p:nvSpPr>
        <p:spPr>
          <a:xfrm>
            <a:off x="5055175" y="5856926"/>
            <a:ext cx="2566113"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result(x, y) = ...</a:t>
            </a:r>
            <a:endParaRPr lang="en-US" sz="1500" dirty="0">
              <a:solidFill>
                <a:schemeClr val="bg1"/>
              </a:solidFill>
            </a:endParaRPr>
          </a:p>
        </p:txBody>
      </p:sp>
      <p:pic>
        <p:nvPicPr>
          <p:cNvPr id="40" name="naive">
            <a:hlinkClick r:id="" action="ppaction://media"/>
            <a:extLst>
              <a:ext uri="{FF2B5EF4-FFF2-40B4-BE49-F238E27FC236}">
                <a16:creationId xmlns:a16="http://schemas.microsoft.com/office/drawing/2014/main" id="{BFC8E064-43BB-44D4-99F7-DB34A2019437}"/>
              </a:ext>
            </a:extLst>
          </p:cNvPr>
          <p:cNvPicPr>
            <a:picLocks noGrp="1" noChangeAspect="1"/>
          </p:cNvPicPr>
          <p:nvPr>
            <p:ph sz="half" idx="13"/>
            <a:videoFile r:link="rId2"/>
            <p:extLst>
              <p:ext uri="{DAA4B4D4-6D71-4841-9C94-3DE7FCFB9230}">
                <p14:media xmlns:p14="http://schemas.microsoft.com/office/powerpoint/2010/main" r:embed="rId1"/>
              </p:ext>
            </p:extLst>
          </p:nvPr>
        </p:nvPicPr>
        <p:blipFill>
          <a:blip r:embed="rId5"/>
          <a:stretch>
            <a:fillRect/>
          </a:stretch>
        </p:blipFill>
        <p:spPr>
          <a:xfrm>
            <a:off x="6350" y="566738"/>
            <a:ext cx="9129713" cy="2921000"/>
          </a:xfrm>
        </p:spPr>
      </p:pic>
    </p:spTree>
    <p:extLst>
      <p:ext uri="{BB962C8B-B14F-4D97-AF65-F5344CB8AC3E}">
        <p14:creationId xmlns:p14="http://schemas.microsoft.com/office/powerpoint/2010/main" val="998485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80" fill="hold"/>
                                        <p:tgtEl>
                                          <p:spTgt spid="40"/>
                                        </p:tgtEl>
                                      </p:cBhvr>
                                    </p:cmd>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50" fill="hold"/>
                                        <p:tgtEl>
                                          <p:spTgt spid="30"/>
                                        </p:tgtEl>
                                        <p:attrNameLst>
                                          <p:attrName>style.color</p:attrName>
                                        </p:attrNameLst>
                                      </p:cBhvr>
                                      <p:to>
                                        <a:srgbClr val="FFC66D"/>
                                      </p:to>
                                    </p:animClr>
                                  </p:childTnLst>
                                </p:cTn>
                              </p:par>
                              <p:par>
                                <p:cTn id="11" presetID="3" presetClass="emph" presetSubtype="2" fill="hold" grpId="0" nodeType="withEffect">
                                  <p:stCondLst>
                                    <p:cond delay="0"/>
                                  </p:stCondLst>
                                  <p:childTnLst>
                                    <p:animClr clrSpc="rgb" dir="cw">
                                      <p:cBhvr override="childStyle">
                                        <p:cTn id="12" dur="250" fill="hold"/>
                                        <p:tgtEl>
                                          <p:spTgt spid="26"/>
                                        </p:tgtEl>
                                        <p:attrNameLst>
                                          <p:attrName>style.color</p:attrName>
                                        </p:attrNameLst>
                                      </p:cBhvr>
                                      <p:to>
                                        <a:srgbClr val="FFC66D"/>
                                      </p:to>
                                    </p:animClr>
                                  </p:childTnLst>
                                </p:cTn>
                              </p:par>
                              <p:par>
                                <p:cTn id="13" presetID="3" presetClass="emph" presetSubtype="2" fill="hold" grpId="0" nodeType="withEffect">
                                  <p:stCondLst>
                                    <p:cond delay="0"/>
                                  </p:stCondLst>
                                  <p:childTnLst>
                                    <p:animClr clrSpc="rgb" dir="cw">
                                      <p:cBhvr override="childStyle">
                                        <p:cTn id="14" dur="250" fill="hold"/>
                                        <p:tgtEl>
                                          <p:spTgt spid="16"/>
                                        </p:tgtEl>
                                        <p:attrNameLst>
                                          <p:attrName>style.color</p:attrName>
                                        </p:attrNameLst>
                                      </p:cBhvr>
                                      <p:to>
                                        <a:srgbClr val="FFC66D"/>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50" fill="hold"/>
                                        <p:tgtEl>
                                          <p:spTgt spid="22"/>
                                        </p:tgtEl>
                                        <p:attrNameLst>
                                          <p:attrName>style.color</p:attrName>
                                        </p:attrNameLst>
                                      </p:cBhvr>
                                      <p:to>
                                        <a:srgbClr val="CC7832"/>
                                      </p:to>
                                    </p:animClr>
                                  </p:childTnLst>
                                </p:cTn>
                              </p:par>
                              <p:par>
                                <p:cTn id="19" presetID="3" presetClass="emph" presetSubtype="2" fill="hold" grpId="0" nodeType="withEffect">
                                  <p:stCondLst>
                                    <p:cond delay="0"/>
                                  </p:stCondLst>
                                  <p:childTnLst>
                                    <p:animClr clrSpc="rgb" dir="cw">
                                      <p:cBhvr override="childStyle">
                                        <p:cTn id="20" dur="250" fill="hold"/>
                                        <p:tgtEl>
                                          <p:spTgt spid="28"/>
                                        </p:tgtEl>
                                        <p:attrNameLst>
                                          <p:attrName>style.color</p:attrName>
                                        </p:attrNameLst>
                                      </p:cBhvr>
                                      <p:to>
                                        <a:srgbClr val="CC7832"/>
                                      </p:to>
                                    </p:animClr>
                                  </p:childTnLst>
                                </p:cTn>
                              </p:par>
                              <p:par>
                                <p:cTn id="21" presetID="3" presetClass="emph" presetSubtype="2" fill="hold" grpId="0" nodeType="withEffect">
                                  <p:stCondLst>
                                    <p:cond delay="0"/>
                                  </p:stCondLst>
                                  <p:childTnLst>
                                    <p:animClr clrSpc="rgb" dir="cw">
                                      <p:cBhvr override="childStyle">
                                        <p:cTn id="22" dur="250" fill="hold"/>
                                        <p:tgtEl>
                                          <p:spTgt spid="32"/>
                                        </p:tgtEl>
                                        <p:attrNameLst>
                                          <p:attrName>style.color</p:attrName>
                                        </p:attrNameLst>
                                      </p:cBhvr>
                                      <p:to>
                                        <a:srgbClr val="CC7832"/>
                                      </p:to>
                                    </p:animClr>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40"/>
                </p:tgtEl>
              </p:cMediaNode>
            </p:video>
            <p:seq concurrent="1" nextAc="seek">
              <p:cTn id="24" restart="whenNotActive" fill="hold" evtFilter="cancelBubble" nodeType="interactiveSeq">
                <p:stCondLst>
                  <p:cond evt="onClick" delay="0">
                    <p:tgtEl>
                      <p:spTgt spid="40"/>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0"/>
                                        </p:tgtEl>
                                      </p:cBhvr>
                                    </p:cmd>
                                  </p:childTnLst>
                                </p:cTn>
                              </p:par>
                            </p:childTnLst>
                          </p:cTn>
                        </p:par>
                      </p:childTnLst>
                    </p:cTn>
                  </p:par>
                </p:childTnLst>
              </p:cTn>
              <p:nextCondLst>
                <p:cond evt="onClick" delay="0">
                  <p:tgtEl>
                    <p:spTgt spid="40"/>
                  </p:tgtEl>
                </p:cond>
              </p:nextCondLst>
            </p:seq>
          </p:childTnLst>
        </p:cTn>
      </p:par>
    </p:tnLst>
    <p:bldLst>
      <p:bldP spid="16" grpId="0"/>
      <p:bldP spid="22" grpId="0"/>
      <p:bldP spid="26" grpId="0"/>
      <p:bldP spid="28" grpId="0"/>
      <p:bldP spid="30" grpId="0"/>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B7A38D-7439-497B-9D4B-C49641ABC4D3}"/>
              </a:ext>
            </a:extLst>
          </p:cNvPr>
          <p:cNvSpPr>
            <a:spLocks noGrp="1"/>
          </p:cNvSpPr>
          <p:nvPr>
            <p:ph sz="half" idx="2"/>
          </p:nvPr>
        </p:nvSpPr>
        <p:spPr>
          <a:xfrm>
            <a:off x="4600421" y="3575304"/>
            <a:ext cx="3886200" cy="323165"/>
          </a:xfrm>
        </p:spPr>
        <p:txBody>
          <a:bodyPr>
            <a:noAutofit/>
          </a:bodyPr>
          <a:lstStyle/>
          <a:p>
            <a:pPr marL="0" inden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input_16; </a:t>
            </a: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a:t>
            </a:r>
            <a:endParaRPr lang="en-US" sz="1500" dirty="0">
              <a:solidFill>
                <a:schemeClr val="bg1"/>
              </a:solidFill>
            </a:endParaRPr>
          </a:p>
        </p:txBody>
      </p:sp>
      <p:sp>
        <p:nvSpPr>
          <p:cNvPr id="9" name="Content Placeholder 8">
            <a:extLst>
              <a:ext uri="{FF2B5EF4-FFF2-40B4-BE49-F238E27FC236}">
                <a16:creationId xmlns:a16="http://schemas.microsoft.com/office/drawing/2014/main" id="{51C6C7A7-D4CB-4ADD-8D8A-E8C59E449F5F}"/>
              </a:ext>
            </a:extLst>
          </p:cNvPr>
          <p:cNvSpPr>
            <a:spLocks noGrp="1"/>
          </p:cNvSpPr>
          <p:nvPr>
            <p:ph sz="half" idx="14"/>
          </p:nvPr>
        </p:nvSpPr>
        <p:spPr/>
        <p:txBody>
          <a:bodyPr/>
          <a:lstStyle/>
          <a:p>
            <a:pPr algn="ctr"/>
            <a:r>
              <a:rPr lang="en-US" dirty="0"/>
              <a:t>Serial = 8ms / 13x</a:t>
            </a:r>
          </a:p>
        </p:txBody>
      </p:sp>
      <p:sp>
        <p:nvSpPr>
          <p:cNvPr id="8" name="TextBox 7">
            <a:extLst>
              <a:ext uri="{FF2B5EF4-FFF2-40B4-BE49-F238E27FC236}">
                <a16:creationId xmlns:a16="http://schemas.microsoft.com/office/drawing/2014/main" id="{64F2AB35-54FA-490E-A27A-3682840E7413}"/>
              </a:ext>
            </a:extLst>
          </p:cNvPr>
          <p:cNvSpPr txBox="1"/>
          <p:nvPr/>
        </p:nvSpPr>
        <p:spPr>
          <a:xfrm>
            <a:off x="4600421" y="3828818"/>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3" name="TextBox 2">
            <a:extLst>
              <a:ext uri="{FF2B5EF4-FFF2-40B4-BE49-F238E27FC236}">
                <a16:creationId xmlns:a16="http://schemas.microsoft.com/office/drawing/2014/main" id="{9A861A11-EC9B-421F-A635-B32E56EE175C}"/>
              </a:ext>
            </a:extLst>
          </p:cNvPr>
          <p:cNvSpPr txBox="1"/>
          <p:nvPr/>
        </p:nvSpPr>
        <p:spPr>
          <a:xfrm>
            <a:off x="4831058" y="4082332"/>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4" name="TextBox 3">
            <a:extLst>
              <a:ext uri="{FF2B5EF4-FFF2-40B4-BE49-F238E27FC236}">
                <a16:creationId xmlns:a16="http://schemas.microsoft.com/office/drawing/2014/main" id="{20A6EFED-22A8-4173-B655-428A31B340A6}"/>
              </a:ext>
            </a:extLst>
          </p:cNvPr>
          <p:cNvSpPr txBox="1"/>
          <p:nvPr/>
        </p:nvSpPr>
        <p:spPr>
          <a:xfrm>
            <a:off x="4600421" y="4589360"/>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5" name="TextBox 4">
            <a:extLst>
              <a:ext uri="{FF2B5EF4-FFF2-40B4-BE49-F238E27FC236}">
                <a16:creationId xmlns:a16="http://schemas.microsoft.com/office/drawing/2014/main" id="{5F38D05B-F1EB-425F-A3FF-770BBE937579}"/>
              </a:ext>
            </a:extLst>
          </p:cNvPr>
          <p:cNvSpPr txBox="1"/>
          <p:nvPr/>
        </p:nvSpPr>
        <p:spPr>
          <a:xfrm>
            <a:off x="4831058" y="4842874"/>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13" name="TextBox 12">
            <a:extLst>
              <a:ext uri="{FF2B5EF4-FFF2-40B4-BE49-F238E27FC236}">
                <a16:creationId xmlns:a16="http://schemas.microsoft.com/office/drawing/2014/main" id="{8C4334FF-46FC-479E-B0F7-50268B156705}"/>
              </a:ext>
            </a:extLst>
          </p:cNvPr>
          <p:cNvSpPr txBox="1"/>
          <p:nvPr/>
        </p:nvSpPr>
        <p:spPr>
          <a:xfrm>
            <a:off x="4600421" y="5349902"/>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17" name="TextBox 16">
            <a:extLst>
              <a:ext uri="{FF2B5EF4-FFF2-40B4-BE49-F238E27FC236}">
                <a16:creationId xmlns:a16="http://schemas.microsoft.com/office/drawing/2014/main" id="{300F2FE0-CD8B-4C92-BA55-2613B346D21D}"/>
              </a:ext>
            </a:extLst>
          </p:cNvPr>
          <p:cNvSpPr txBox="1"/>
          <p:nvPr/>
        </p:nvSpPr>
        <p:spPr>
          <a:xfrm>
            <a:off x="4831058" y="5603416"/>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2" name="Slide Number Placeholder 1">
            <a:extLst>
              <a:ext uri="{FF2B5EF4-FFF2-40B4-BE49-F238E27FC236}">
                <a16:creationId xmlns:a16="http://schemas.microsoft.com/office/drawing/2014/main" id="{9A635467-F737-4603-96C9-5BBD513A7A8B}"/>
              </a:ext>
            </a:extLst>
          </p:cNvPr>
          <p:cNvSpPr>
            <a:spLocks noGrp="1"/>
          </p:cNvSpPr>
          <p:nvPr>
            <p:ph type="sldNum" sz="quarter" idx="12"/>
          </p:nvPr>
        </p:nvSpPr>
        <p:spPr/>
        <p:txBody>
          <a:bodyPr/>
          <a:lstStyle/>
          <a:p>
            <a:fld id="{EE4B2865-9F4B-463A-924A-394C76877335}" type="slidenum">
              <a:rPr lang="en-US" smtClean="0"/>
              <a:t>44</a:t>
            </a:fld>
            <a:endParaRPr lang="en-US"/>
          </a:p>
        </p:txBody>
      </p:sp>
      <p:sp>
        <p:nvSpPr>
          <p:cNvPr id="16" name="TextBox 15">
            <a:extLst>
              <a:ext uri="{FF2B5EF4-FFF2-40B4-BE49-F238E27FC236}">
                <a16:creationId xmlns:a16="http://schemas.microsoft.com/office/drawing/2014/main" id="{BC0D938E-77E4-4941-9DE6-F00E90DB7F20}"/>
              </a:ext>
            </a:extLst>
          </p:cNvPr>
          <p:cNvSpPr txBox="1"/>
          <p:nvPr/>
        </p:nvSpPr>
        <p:spPr>
          <a:xfrm>
            <a:off x="628648" y="3576723"/>
            <a:ext cx="2824359" cy="323165"/>
          </a:xfrm>
          <a:prstGeom prst="rect">
            <a:avLst/>
          </a:prstGeom>
          <a:noFill/>
        </p:spPr>
        <p:txBody>
          <a:bodyPr wrap="square">
            <a:spAutoFit/>
          </a:bodyPr>
          <a:lstStyle/>
          <a:p>
            <a:r>
              <a:rPr lang="en-US" sz="1500" dirty="0" err="1">
                <a:latin typeface="JetBrains Mono" panose="020B0509020102050004" pitchFamily="49" charset="0"/>
              </a:rPr>
              <a:t>result.compute_root</a:t>
            </a:r>
            <a:r>
              <a:rPr lang="en-US" sz="1500" dirty="0">
                <a:latin typeface="JetBrains Mono" panose="020B0509020102050004" pitchFamily="49" charset="0"/>
              </a:rPr>
              <a:t>()</a:t>
            </a:r>
            <a:endParaRPr lang="en-US" sz="1500" dirty="0"/>
          </a:p>
        </p:txBody>
      </p:sp>
      <p:sp>
        <p:nvSpPr>
          <p:cNvPr id="26" name="TextBox 25">
            <a:extLst>
              <a:ext uri="{FF2B5EF4-FFF2-40B4-BE49-F238E27FC236}">
                <a16:creationId xmlns:a16="http://schemas.microsoft.com/office/drawing/2014/main" id="{168C066C-D766-43A2-91FF-34A153C770A3}"/>
              </a:ext>
            </a:extLst>
          </p:cNvPr>
          <p:cNvSpPr txBox="1"/>
          <p:nvPr/>
        </p:nvSpPr>
        <p:spPr>
          <a:xfrm>
            <a:off x="628648" y="4100641"/>
            <a:ext cx="2824359" cy="323165"/>
          </a:xfrm>
          <a:prstGeom prst="rect">
            <a:avLst/>
          </a:prstGeom>
          <a:noFill/>
        </p:spPr>
        <p:txBody>
          <a:bodyPr wrap="square">
            <a:spAutoFit/>
          </a:bodyPr>
          <a:lstStyle/>
          <a:p>
            <a:r>
              <a:rPr lang="en-US" sz="1500" dirty="0" err="1">
                <a:latin typeface="JetBrains Mono" panose="020B0509020102050004" pitchFamily="49" charset="0"/>
              </a:rPr>
              <a:t>blur_x.compute_root</a:t>
            </a:r>
            <a:r>
              <a:rPr lang="en-US" sz="1500" dirty="0">
                <a:latin typeface="JetBrains Mono" panose="020B0509020102050004" pitchFamily="49" charset="0"/>
              </a:rPr>
              <a:t>()</a:t>
            </a:r>
            <a:endParaRPr lang="en-US" sz="1500" dirty="0"/>
          </a:p>
        </p:txBody>
      </p:sp>
      <p:sp>
        <p:nvSpPr>
          <p:cNvPr id="30" name="TextBox 29">
            <a:extLst>
              <a:ext uri="{FF2B5EF4-FFF2-40B4-BE49-F238E27FC236}">
                <a16:creationId xmlns:a16="http://schemas.microsoft.com/office/drawing/2014/main" id="{7DA6B229-BD6A-49F7-B805-2EB81E8F4625}"/>
              </a:ext>
            </a:extLst>
          </p:cNvPr>
          <p:cNvSpPr txBox="1"/>
          <p:nvPr/>
        </p:nvSpPr>
        <p:spPr>
          <a:xfrm>
            <a:off x="628648" y="4624559"/>
            <a:ext cx="2824359" cy="323165"/>
          </a:xfrm>
          <a:prstGeom prst="rect">
            <a:avLst/>
          </a:prstGeom>
          <a:noFill/>
        </p:spPr>
        <p:txBody>
          <a:bodyPr wrap="square">
            <a:spAutoFit/>
          </a:bodyPr>
          <a:lstStyle/>
          <a:p>
            <a:r>
              <a:rPr lang="en-US" sz="1500" dirty="0">
                <a:latin typeface="JetBrains Mono" panose="020B0509020102050004" pitchFamily="49" charset="0"/>
              </a:rPr>
              <a:t>input_16.compute_root()</a:t>
            </a:r>
            <a:endParaRPr lang="en-US" sz="1500" dirty="0"/>
          </a:p>
        </p:txBody>
      </p:sp>
      <p:sp>
        <p:nvSpPr>
          <p:cNvPr id="33" name="Content Placeholder 6">
            <a:extLst>
              <a:ext uri="{FF2B5EF4-FFF2-40B4-BE49-F238E27FC236}">
                <a16:creationId xmlns:a16="http://schemas.microsoft.com/office/drawing/2014/main" id="{94FE2871-AE58-4644-B553-4817352FA523}"/>
              </a:ext>
            </a:extLst>
          </p:cNvPr>
          <p:cNvSpPr txBox="1">
            <a:spLocks/>
          </p:cNvSpPr>
          <p:nvPr/>
        </p:nvSpPr>
        <p:spPr>
          <a:xfrm>
            <a:off x="5055176" y="4335846"/>
            <a:ext cx="2566113"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input_16(x, y) = ...</a:t>
            </a:r>
            <a:endParaRPr lang="en-US" sz="1500" dirty="0">
              <a:solidFill>
                <a:schemeClr val="bg1"/>
              </a:solidFill>
            </a:endParaRPr>
          </a:p>
        </p:txBody>
      </p:sp>
      <p:sp>
        <p:nvSpPr>
          <p:cNvPr id="35" name="Content Placeholder 6">
            <a:extLst>
              <a:ext uri="{FF2B5EF4-FFF2-40B4-BE49-F238E27FC236}">
                <a16:creationId xmlns:a16="http://schemas.microsoft.com/office/drawing/2014/main" id="{DC19B677-182C-4661-BADB-416F39BDD3B2}"/>
              </a:ext>
            </a:extLst>
          </p:cNvPr>
          <p:cNvSpPr txBox="1">
            <a:spLocks/>
          </p:cNvSpPr>
          <p:nvPr/>
        </p:nvSpPr>
        <p:spPr>
          <a:xfrm>
            <a:off x="5055175" y="5096388"/>
            <a:ext cx="2566113"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(x, y) = ...</a:t>
            </a:r>
            <a:br>
              <a:rPr lang="en-US" sz="1500" dirty="0">
                <a:solidFill>
                  <a:schemeClr val="bg1"/>
                </a:solidFill>
                <a:latin typeface="JetBrains Mono" panose="020B0509020102050004" pitchFamily="49" charset="0"/>
              </a:rPr>
            </a:br>
            <a:endParaRPr lang="en-US" sz="1500" dirty="0">
              <a:solidFill>
                <a:schemeClr val="bg1"/>
              </a:solidFill>
            </a:endParaRPr>
          </a:p>
        </p:txBody>
      </p:sp>
      <p:sp>
        <p:nvSpPr>
          <p:cNvPr id="37" name="Content Placeholder 6">
            <a:extLst>
              <a:ext uri="{FF2B5EF4-FFF2-40B4-BE49-F238E27FC236}">
                <a16:creationId xmlns:a16="http://schemas.microsoft.com/office/drawing/2014/main" id="{4BC04AF6-D787-4D95-BBA5-09077023E3E7}"/>
              </a:ext>
            </a:extLst>
          </p:cNvPr>
          <p:cNvSpPr txBox="1">
            <a:spLocks/>
          </p:cNvSpPr>
          <p:nvPr/>
        </p:nvSpPr>
        <p:spPr>
          <a:xfrm>
            <a:off x="5055175" y="5856926"/>
            <a:ext cx="2566113"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result(x, y) = ...</a:t>
            </a:r>
            <a:endParaRPr lang="en-US" sz="1500" dirty="0">
              <a:solidFill>
                <a:schemeClr val="bg1"/>
              </a:solidFill>
            </a:endParaRPr>
          </a:p>
        </p:txBody>
      </p:sp>
      <p:pic>
        <p:nvPicPr>
          <p:cNvPr id="11" name="serial">
            <a:hlinkClick r:id="" action="ppaction://media"/>
            <a:extLst>
              <a:ext uri="{FF2B5EF4-FFF2-40B4-BE49-F238E27FC236}">
                <a16:creationId xmlns:a16="http://schemas.microsoft.com/office/drawing/2014/main" id="{FDA95CA3-4412-4849-8364-23FD76CC191C}"/>
              </a:ext>
            </a:extLst>
          </p:cNvPr>
          <p:cNvPicPr>
            <a:picLocks noGrp="1" noChangeAspect="1"/>
          </p:cNvPicPr>
          <p:nvPr>
            <p:ph sz="half" idx="13"/>
            <a:videoFile r:link="rId2"/>
            <p:extLst>
              <p:ext uri="{DAA4B4D4-6D71-4841-9C94-3DE7FCFB9230}">
                <p14:media xmlns:p14="http://schemas.microsoft.com/office/powerpoint/2010/main" r:embed="rId1"/>
              </p:ext>
            </p:extLst>
          </p:nvPr>
        </p:nvPicPr>
        <p:blipFill>
          <a:blip r:embed="rId5"/>
          <a:stretch>
            <a:fillRect/>
          </a:stretch>
        </p:blipFill>
        <p:spPr>
          <a:xfrm>
            <a:off x="6350" y="566738"/>
            <a:ext cx="9129713" cy="2921000"/>
          </a:xfrm>
        </p:spPr>
      </p:pic>
    </p:spTree>
    <p:extLst>
      <p:ext uri="{BB962C8B-B14F-4D97-AF65-F5344CB8AC3E}">
        <p14:creationId xmlns:p14="http://schemas.microsoft.com/office/powerpoint/2010/main" val="18827693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8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5326D4-35E2-4716-8E76-B2E6B0A8A8E4}"/>
              </a:ext>
            </a:extLst>
          </p:cNvPr>
          <p:cNvSpPr/>
          <p:nvPr/>
        </p:nvSpPr>
        <p:spPr>
          <a:xfrm>
            <a:off x="6350" y="566738"/>
            <a:ext cx="9131300" cy="2921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1C6C7A7-D4CB-4ADD-8D8A-E8C59E449F5F}"/>
              </a:ext>
            </a:extLst>
          </p:cNvPr>
          <p:cNvSpPr>
            <a:spLocks noGrp="1"/>
          </p:cNvSpPr>
          <p:nvPr>
            <p:ph sz="half" idx="14"/>
          </p:nvPr>
        </p:nvSpPr>
        <p:spPr/>
        <p:txBody>
          <a:bodyPr>
            <a:normAutofit fontScale="92500"/>
          </a:bodyPr>
          <a:lstStyle/>
          <a:p>
            <a:pPr algn="ctr"/>
            <a:r>
              <a:rPr lang="en-US" dirty="0"/>
              <a:t>Inline = 7.5ms / 14x</a:t>
            </a:r>
          </a:p>
        </p:txBody>
      </p:sp>
      <p:sp>
        <p:nvSpPr>
          <p:cNvPr id="13" name="TextBox 12">
            <a:extLst>
              <a:ext uri="{FF2B5EF4-FFF2-40B4-BE49-F238E27FC236}">
                <a16:creationId xmlns:a16="http://schemas.microsoft.com/office/drawing/2014/main" id="{8C4334FF-46FC-479E-B0F7-50268B156705}"/>
              </a:ext>
            </a:extLst>
          </p:cNvPr>
          <p:cNvSpPr txBox="1"/>
          <p:nvPr/>
        </p:nvSpPr>
        <p:spPr>
          <a:xfrm>
            <a:off x="4600421" y="3576723"/>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17" name="TextBox 16">
            <a:extLst>
              <a:ext uri="{FF2B5EF4-FFF2-40B4-BE49-F238E27FC236}">
                <a16:creationId xmlns:a16="http://schemas.microsoft.com/office/drawing/2014/main" id="{300F2FE0-CD8B-4C92-BA55-2613B346D21D}"/>
              </a:ext>
            </a:extLst>
          </p:cNvPr>
          <p:cNvSpPr txBox="1"/>
          <p:nvPr/>
        </p:nvSpPr>
        <p:spPr>
          <a:xfrm>
            <a:off x="4831058" y="3830237"/>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2" name="Slide Number Placeholder 1">
            <a:extLst>
              <a:ext uri="{FF2B5EF4-FFF2-40B4-BE49-F238E27FC236}">
                <a16:creationId xmlns:a16="http://schemas.microsoft.com/office/drawing/2014/main" id="{9A635467-F737-4603-96C9-5BBD513A7A8B}"/>
              </a:ext>
            </a:extLst>
          </p:cNvPr>
          <p:cNvSpPr>
            <a:spLocks noGrp="1"/>
          </p:cNvSpPr>
          <p:nvPr>
            <p:ph type="sldNum" sz="quarter" idx="12"/>
          </p:nvPr>
        </p:nvSpPr>
        <p:spPr/>
        <p:txBody>
          <a:bodyPr/>
          <a:lstStyle/>
          <a:p>
            <a:fld id="{EE4B2865-9F4B-463A-924A-394C76877335}" type="slidenum">
              <a:rPr lang="en-US" smtClean="0"/>
              <a:t>45</a:t>
            </a:fld>
            <a:endParaRPr lang="en-US"/>
          </a:p>
        </p:txBody>
      </p:sp>
      <p:sp>
        <p:nvSpPr>
          <p:cNvPr id="16" name="TextBox 15">
            <a:extLst>
              <a:ext uri="{FF2B5EF4-FFF2-40B4-BE49-F238E27FC236}">
                <a16:creationId xmlns:a16="http://schemas.microsoft.com/office/drawing/2014/main" id="{BC0D938E-77E4-4941-9DE6-F00E90DB7F20}"/>
              </a:ext>
            </a:extLst>
          </p:cNvPr>
          <p:cNvSpPr txBox="1"/>
          <p:nvPr/>
        </p:nvSpPr>
        <p:spPr>
          <a:xfrm>
            <a:off x="628648" y="3576723"/>
            <a:ext cx="2824359" cy="323165"/>
          </a:xfrm>
          <a:prstGeom prst="rect">
            <a:avLst/>
          </a:prstGeom>
          <a:noFill/>
        </p:spPr>
        <p:txBody>
          <a:bodyPr wrap="square">
            <a:spAutoFit/>
          </a:bodyPr>
          <a:lstStyle/>
          <a:p>
            <a:r>
              <a:rPr lang="en-US" sz="1500" dirty="0">
                <a:latin typeface="JetBrains Mono" panose="020B0509020102050004" pitchFamily="49" charset="0"/>
              </a:rPr>
              <a:t>(empty schedule)</a:t>
            </a:r>
            <a:endParaRPr lang="en-US" sz="1500" dirty="0"/>
          </a:p>
        </p:txBody>
      </p:sp>
      <p:sp>
        <p:nvSpPr>
          <p:cNvPr id="37" name="Content Placeholder 6">
            <a:extLst>
              <a:ext uri="{FF2B5EF4-FFF2-40B4-BE49-F238E27FC236}">
                <a16:creationId xmlns:a16="http://schemas.microsoft.com/office/drawing/2014/main" id="{4BC04AF6-D787-4D95-BBA5-09077023E3E7}"/>
              </a:ext>
            </a:extLst>
          </p:cNvPr>
          <p:cNvSpPr txBox="1">
            <a:spLocks/>
          </p:cNvSpPr>
          <p:nvPr/>
        </p:nvSpPr>
        <p:spPr>
          <a:xfrm>
            <a:off x="5055175" y="4083747"/>
            <a:ext cx="2566113"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result(x, y) = ...</a:t>
            </a:r>
            <a:endParaRPr lang="en-US" sz="1500" dirty="0">
              <a:solidFill>
                <a:schemeClr val="bg1"/>
              </a:solidFill>
            </a:endParaRPr>
          </a:p>
        </p:txBody>
      </p:sp>
      <p:pic>
        <p:nvPicPr>
          <p:cNvPr id="12" name="inline">
            <a:hlinkClick r:id="" action="ppaction://media"/>
            <a:extLst>
              <a:ext uri="{FF2B5EF4-FFF2-40B4-BE49-F238E27FC236}">
                <a16:creationId xmlns:a16="http://schemas.microsoft.com/office/drawing/2014/main" id="{A6F6E8FA-FD75-404C-B4D3-BDCB0D8BEA2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35677"/>
          <a:stretch/>
        </p:blipFill>
        <p:spPr>
          <a:xfrm>
            <a:off x="1631138" y="566738"/>
            <a:ext cx="5881725" cy="2925763"/>
          </a:xfrm>
          <a:prstGeom prst="rect">
            <a:avLst/>
          </a:prstGeom>
        </p:spPr>
      </p:pic>
    </p:spTree>
    <p:extLst>
      <p:ext uri="{BB962C8B-B14F-4D97-AF65-F5344CB8AC3E}">
        <p14:creationId xmlns:p14="http://schemas.microsoft.com/office/powerpoint/2010/main" val="13232225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B7A38D-7439-497B-9D4B-C49641ABC4D3}"/>
              </a:ext>
            </a:extLst>
          </p:cNvPr>
          <p:cNvSpPr>
            <a:spLocks noGrp="1"/>
          </p:cNvSpPr>
          <p:nvPr>
            <p:ph sz="half" idx="2"/>
          </p:nvPr>
        </p:nvSpPr>
        <p:spPr>
          <a:xfrm>
            <a:off x="4600421" y="3575304"/>
            <a:ext cx="3886200" cy="323165"/>
          </a:xfrm>
        </p:spPr>
        <p:txBody>
          <a:bodyPr>
            <a:noAutofit/>
          </a:bodyPr>
          <a:lstStyle/>
          <a:p>
            <a:pPr marL="0" inden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input_16; </a:t>
            </a: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a:t>
            </a:r>
            <a:endParaRPr lang="en-US" sz="1500" dirty="0">
              <a:solidFill>
                <a:schemeClr val="bg1"/>
              </a:solidFill>
            </a:endParaRPr>
          </a:p>
        </p:txBody>
      </p:sp>
      <p:sp>
        <p:nvSpPr>
          <p:cNvPr id="9" name="Content Placeholder 8">
            <a:extLst>
              <a:ext uri="{FF2B5EF4-FFF2-40B4-BE49-F238E27FC236}">
                <a16:creationId xmlns:a16="http://schemas.microsoft.com/office/drawing/2014/main" id="{51C6C7A7-D4CB-4ADD-8D8A-E8C59E449F5F}"/>
              </a:ext>
            </a:extLst>
          </p:cNvPr>
          <p:cNvSpPr>
            <a:spLocks noGrp="1"/>
          </p:cNvSpPr>
          <p:nvPr>
            <p:ph sz="half" idx="14"/>
          </p:nvPr>
        </p:nvSpPr>
        <p:spPr>
          <a:xfrm>
            <a:off x="6457950" y="117058"/>
            <a:ext cx="2586055" cy="360695"/>
          </a:xfrm>
        </p:spPr>
        <p:txBody>
          <a:bodyPr>
            <a:normAutofit/>
          </a:bodyPr>
          <a:lstStyle/>
          <a:p>
            <a:pPr algn="ctr"/>
            <a:r>
              <a:rPr lang="en-US" dirty="0"/>
              <a:t>Vector = 3.3ms / 30x</a:t>
            </a:r>
          </a:p>
        </p:txBody>
      </p:sp>
      <p:sp>
        <p:nvSpPr>
          <p:cNvPr id="8" name="TextBox 7">
            <a:extLst>
              <a:ext uri="{FF2B5EF4-FFF2-40B4-BE49-F238E27FC236}">
                <a16:creationId xmlns:a16="http://schemas.microsoft.com/office/drawing/2014/main" id="{64F2AB35-54FA-490E-A27A-3682840E7413}"/>
              </a:ext>
            </a:extLst>
          </p:cNvPr>
          <p:cNvSpPr txBox="1"/>
          <p:nvPr/>
        </p:nvSpPr>
        <p:spPr>
          <a:xfrm>
            <a:off x="4600421" y="3828818"/>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3" name="TextBox 2">
            <a:extLst>
              <a:ext uri="{FF2B5EF4-FFF2-40B4-BE49-F238E27FC236}">
                <a16:creationId xmlns:a16="http://schemas.microsoft.com/office/drawing/2014/main" id="{9A861A11-EC9B-421F-A635-B32E56EE175C}"/>
              </a:ext>
            </a:extLst>
          </p:cNvPr>
          <p:cNvSpPr txBox="1"/>
          <p:nvPr/>
        </p:nvSpPr>
        <p:spPr>
          <a:xfrm>
            <a:off x="4831058" y="4082332"/>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13" name="TextBox 12">
            <a:extLst>
              <a:ext uri="{FF2B5EF4-FFF2-40B4-BE49-F238E27FC236}">
                <a16:creationId xmlns:a16="http://schemas.microsoft.com/office/drawing/2014/main" id="{8C4334FF-46FC-479E-B0F7-50268B156705}"/>
              </a:ext>
            </a:extLst>
          </p:cNvPr>
          <p:cNvSpPr txBox="1"/>
          <p:nvPr/>
        </p:nvSpPr>
        <p:spPr>
          <a:xfrm>
            <a:off x="4600421" y="5349902"/>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17" name="TextBox 16">
            <a:extLst>
              <a:ext uri="{FF2B5EF4-FFF2-40B4-BE49-F238E27FC236}">
                <a16:creationId xmlns:a16="http://schemas.microsoft.com/office/drawing/2014/main" id="{300F2FE0-CD8B-4C92-BA55-2613B346D21D}"/>
              </a:ext>
            </a:extLst>
          </p:cNvPr>
          <p:cNvSpPr txBox="1"/>
          <p:nvPr/>
        </p:nvSpPr>
        <p:spPr>
          <a:xfrm>
            <a:off x="4831058" y="5603416"/>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2" name="Slide Number Placeholder 1">
            <a:extLst>
              <a:ext uri="{FF2B5EF4-FFF2-40B4-BE49-F238E27FC236}">
                <a16:creationId xmlns:a16="http://schemas.microsoft.com/office/drawing/2014/main" id="{9A635467-F737-4603-96C9-5BBD513A7A8B}"/>
              </a:ext>
            </a:extLst>
          </p:cNvPr>
          <p:cNvSpPr>
            <a:spLocks noGrp="1"/>
          </p:cNvSpPr>
          <p:nvPr>
            <p:ph type="sldNum" sz="quarter" idx="12"/>
          </p:nvPr>
        </p:nvSpPr>
        <p:spPr/>
        <p:txBody>
          <a:bodyPr/>
          <a:lstStyle/>
          <a:p>
            <a:fld id="{EE4B2865-9F4B-463A-924A-394C76877335}" type="slidenum">
              <a:rPr lang="en-US" smtClean="0"/>
              <a:t>46</a:t>
            </a:fld>
            <a:endParaRPr lang="en-US"/>
          </a:p>
        </p:txBody>
      </p:sp>
      <p:sp>
        <p:nvSpPr>
          <p:cNvPr id="16" name="TextBox 15">
            <a:extLst>
              <a:ext uri="{FF2B5EF4-FFF2-40B4-BE49-F238E27FC236}">
                <a16:creationId xmlns:a16="http://schemas.microsoft.com/office/drawing/2014/main" id="{BC0D938E-77E4-4941-9DE6-F00E90DB7F20}"/>
              </a:ext>
            </a:extLst>
          </p:cNvPr>
          <p:cNvSpPr txBox="1"/>
          <p:nvPr/>
        </p:nvSpPr>
        <p:spPr>
          <a:xfrm>
            <a:off x="628648" y="3576723"/>
            <a:ext cx="2824359" cy="323165"/>
          </a:xfrm>
          <a:prstGeom prst="rect">
            <a:avLst/>
          </a:prstGeom>
          <a:noFill/>
        </p:spPr>
        <p:txBody>
          <a:bodyPr wrap="square">
            <a:spAutoFit/>
          </a:bodyPr>
          <a:lstStyle/>
          <a:p>
            <a:r>
              <a:rPr lang="en-US" sz="1500" dirty="0" err="1">
                <a:latin typeface="JetBrains Mono" panose="020B0509020102050004" pitchFamily="49" charset="0"/>
              </a:rPr>
              <a:t>result.compute_root</a:t>
            </a:r>
            <a:r>
              <a:rPr lang="en-US" sz="1500" dirty="0">
                <a:latin typeface="JetBrains Mono" panose="020B0509020102050004" pitchFamily="49" charset="0"/>
              </a:rPr>
              <a:t>()</a:t>
            </a:r>
            <a:endParaRPr lang="en-US" sz="1500" dirty="0"/>
          </a:p>
        </p:txBody>
      </p:sp>
      <p:sp>
        <p:nvSpPr>
          <p:cNvPr id="22" name="TextBox 21">
            <a:extLst>
              <a:ext uri="{FF2B5EF4-FFF2-40B4-BE49-F238E27FC236}">
                <a16:creationId xmlns:a16="http://schemas.microsoft.com/office/drawing/2014/main" id="{C7204486-4485-4C8C-8795-7ADBBE29CAEC}"/>
              </a:ext>
            </a:extLst>
          </p:cNvPr>
          <p:cNvSpPr txBox="1"/>
          <p:nvPr/>
        </p:nvSpPr>
        <p:spPr>
          <a:xfrm>
            <a:off x="1314788" y="3838682"/>
            <a:ext cx="2407740"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26" name="TextBox 25">
            <a:extLst>
              <a:ext uri="{FF2B5EF4-FFF2-40B4-BE49-F238E27FC236}">
                <a16:creationId xmlns:a16="http://schemas.microsoft.com/office/drawing/2014/main" id="{168C066C-D766-43A2-91FF-34A153C770A3}"/>
              </a:ext>
            </a:extLst>
          </p:cNvPr>
          <p:cNvSpPr txBox="1"/>
          <p:nvPr/>
        </p:nvSpPr>
        <p:spPr>
          <a:xfrm>
            <a:off x="628648" y="4100641"/>
            <a:ext cx="2824359" cy="323165"/>
          </a:xfrm>
          <a:prstGeom prst="rect">
            <a:avLst/>
          </a:prstGeom>
          <a:noFill/>
        </p:spPr>
        <p:txBody>
          <a:bodyPr wrap="square">
            <a:spAutoFit/>
          </a:bodyPr>
          <a:lstStyle/>
          <a:p>
            <a:r>
              <a:rPr lang="en-US" sz="1500" dirty="0" err="1">
                <a:latin typeface="JetBrains Mono" panose="020B0509020102050004" pitchFamily="49" charset="0"/>
              </a:rPr>
              <a:t>blur_x.compute_root</a:t>
            </a:r>
            <a:r>
              <a:rPr lang="en-US" sz="1500" dirty="0">
                <a:latin typeface="JetBrains Mono" panose="020B0509020102050004" pitchFamily="49" charset="0"/>
              </a:rPr>
              <a:t>()</a:t>
            </a:r>
            <a:endParaRPr lang="en-US" sz="1500" dirty="0"/>
          </a:p>
        </p:txBody>
      </p:sp>
      <p:sp>
        <p:nvSpPr>
          <p:cNvPr id="28" name="TextBox 27">
            <a:extLst>
              <a:ext uri="{FF2B5EF4-FFF2-40B4-BE49-F238E27FC236}">
                <a16:creationId xmlns:a16="http://schemas.microsoft.com/office/drawing/2014/main" id="{04FD37A9-1B89-41A8-B883-79EA9DAB6D7E}"/>
              </a:ext>
            </a:extLst>
          </p:cNvPr>
          <p:cNvSpPr txBox="1"/>
          <p:nvPr/>
        </p:nvSpPr>
        <p:spPr>
          <a:xfrm>
            <a:off x="1314788" y="4362600"/>
            <a:ext cx="2472668"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30" name="TextBox 29">
            <a:extLst>
              <a:ext uri="{FF2B5EF4-FFF2-40B4-BE49-F238E27FC236}">
                <a16:creationId xmlns:a16="http://schemas.microsoft.com/office/drawing/2014/main" id="{7DA6B229-BD6A-49F7-B805-2EB81E8F4625}"/>
              </a:ext>
            </a:extLst>
          </p:cNvPr>
          <p:cNvSpPr txBox="1"/>
          <p:nvPr/>
        </p:nvSpPr>
        <p:spPr>
          <a:xfrm>
            <a:off x="628648" y="4624559"/>
            <a:ext cx="2824359" cy="323165"/>
          </a:xfrm>
          <a:prstGeom prst="rect">
            <a:avLst/>
          </a:prstGeom>
          <a:noFill/>
        </p:spPr>
        <p:txBody>
          <a:bodyPr wrap="square">
            <a:spAutoFit/>
          </a:bodyPr>
          <a:lstStyle/>
          <a:p>
            <a:r>
              <a:rPr lang="en-US" sz="1500" dirty="0">
                <a:latin typeface="JetBrains Mono" panose="020B0509020102050004" pitchFamily="49" charset="0"/>
              </a:rPr>
              <a:t>input_16.compute_root()</a:t>
            </a:r>
            <a:endParaRPr lang="en-US" sz="1500" dirty="0"/>
          </a:p>
        </p:txBody>
      </p:sp>
      <p:sp>
        <p:nvSpPr>
          <p:cNvPr id="32" name="TextBox 31">
            <a:extLst>
              <a:ext uri="{FF2B5EF4-FFF2-40B4-BE49-F238E27FC236}">
                <a16:creationId xmlns:a16="http://schemas.microsoft.com/office/drawing/2014/main" id="{CC672A50-B8CB-4603-AF61-5AB9FEB98766}"/>
              </a:ext>
            </a:extLst>
          </p:cNvPr>
          <p:cNvSpPr txBox="1"/>
          <p:nvPr/>
        </p:nvSpPr>
        <p:spPr>
          <a:xfrm>
            <a:off x="1545425" y="4886516"/>
            <a:ext cx="2362336"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33" name="Content Placeholder 6">
            <a:extLst>
              <a:ext uri="{FF2B5EF4-FFF2-40B4-BE49-F238E27FC236}">
                <a16:creationId xmlns:a16="http://schemas.microsoft.com/office/drawing/2014/main" id="{94FE2871-AE58-4644-B553-4817352FA523}"/>
              </a:ext>
            </a:extLst>
          </p:cNvPr>
          <p:cNvSpPr txBox="1">
            <a:spLocks/>
          </p:cNvSpPr>
          <p:nvPr/>
        </p:nvSpPr>
        <p:spPr>
          <a:xfrm>
            <a:off x="5055176" y="4335846"/>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input_16(x:x+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grpSp>
        <p:nvGrpSpPr>
          <p:cNvPr id="11" name="Group 10">
            <a:extLst>
              <a:ext uri="{FF2B5EF4-FFF2-40B4-BE49-F238E27FC236}">
                <a16:creationId xmlns:a16="http://schemas.microsoft.com/office/drawing/2014/main" id="{34CBE04D-509E-4EAE-86B4-B00EC318CF93}"/>
              </a:ext>
            </a:extLst>
          </p:cNvPr>
          <p:cNvGrpSpPr/>
          <p:nvPr/>
        </p:nvGrpSpPr>
        <p:grpSpPr>
          <a:xfrm>
            <a:off x="4600421" y="4589360"/>
            <a:ext cx="3553429" cy="830193"/>
            <a:chOff x="4600421" y="4589360"/>
            <a:chExt cx="3553429" cy="830193"/>
          </a:xfrm>
        </p:grpSpPr>
        <p:sp>
          <p:nvSpPr>
            <p:cNvPr id="4" name="TextBox 3">
              <a:extLst>
                <a:ext uri="{FF2B5EF4-FFF2-40B4-BE49-F238E27FC236}">
                  <a16:creationId xmlns:a16="http://schemas.microsoft.com/office/drawing/2014/main" id="{20A6EFED-22A8-4173-B655-428A31B340A6}"/>
                </a:ext>
              </a:extLst>
            </p:cNvPr>
            <p:cNvSpPr txBox="1"/>
            <p:nvPr/>
          </p:nvSpPr>
          <p:spPr>
            <a:xfrm>
              <a:off x="4600421" y="4589360"/>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5" name="TextBox 4">
              <a:extLst>
                <a:ext uri="{FF2B5EF4-FFF2-40B4-BE49-F238E27FC236}">
                  <a16:creationId xmlns:a16="http://schemas.microsoft.com/office/drawing/2014/main" id="{5F38D05B-F1EB-425F-A3FF-770BBE937579}"/>
                </a:ext>
              </a:extLst>
            </p:cNvPr>
            <p:cNvSpPr txBox="1"/>
            <p:nvPr/>
          </p:nvSpPr>
          <p:spPr>
            <a:xfrm>
              <a:off x="4831058" y="4842874"/>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35" name="Content Placeholder 6">
              <a:extLst>
                <a:ext uri="{FF2B5EF4-FFF2-40B4-BE49-F238E27FC236}">
                  <a16:creationId xmlns:a16="http://schemas.microsoft.com/office/drawing/2014/main" id="{DC19B677-182C-4661-BADB-416F39BDD3B2}"/>
                </a:ext>
              </a:extLst>
            </p:cNvPr>
            <p:cNvSpPr txBox="1">
              <a:spLocks/>
            </p:cNvSpPr>
            <p:nvPr/>
          </p:nvSpPr>
          <p:spPr>
            <a:xfrm>
              <a:off x="5055175" y="5096388"/>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br>
                <a:rPr lang="en-US" sz="1500" dirty="0">
                  <a:solidFill>
                    <a:schemeClr val="bg1"/>
                  </a:solidFill>
                  <a:latin typeface="JetBrains Mono" panose="020B0509020102050004" pitchFamily="49" charset="0"/>
                </a:rPr>
              </a:br>
              <a:endParaRPr lang="en-US" sz="1500" dirty="0">
                <a:solidFill>
                  <a:schemeClr val="bg1"/>
                </a:solidFill>
              </a:endParaRPr>
            </a:p>
          </p:txBody>
        </p:sp>
      </p:grpSp>
      <p:sp>
        <p:nvSpPr>
          <p:cNvPr id="37" name="Content Placeholder 6">
            <a:extLst>
              <a:ext uri="{FF2B5EF4-FFF2-40B4-BE49-F238E27FC236}">
                <a16:creationId xmlns:a16="http://schemas.microsoft.com/office/drawing/2014/main" id="{4BC04AF6-D787-4D95-BBA5-09077023E3E7}"/>
              </a:ext>
            </a:extLst>
          </p:cNvPr>
          <p:cNvSpPr txBox="1">
            <a:spLocks/>
          </p:cNvSpPr>
          <p:nvPr/>
        </p:nvSpPr>
        <p:spPr>
          <a:xfrm>
            <a:off x="5055175" y="5856926"/>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result(x:x+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pic>
        <p:nvPicPr>
          <p:cNvPr id="12" name="vector">
            <a:hlinkClick r:id="" action="ppaction://media"/>
            <a:extLst>
              <a:ext uri="{FF2B5EF4-FFF2-40B4-BE49-F238E27FC236}">
                <a16:creationId xmlns:a16="http://schemas.microsoft.com/office/drawing/2014/main" id="{3AFCD2B2-20BF-4B6B-9D2E-CFA266B10228}"/>
              </a:ext>
            </a:extLst>
          </p:cNvPr>
          <p:cNvPicPr>
            <a:picLocks noGrp="1" noChangeAspect="1"/>
          </p:cNvPicPr>
          <p:nvPr>
            <p:ph sz="half" idx="13"/>
            <a:videoFile r:link="rId2"/>
            <p:extLst>
              <p:ext uri="{DAA4B4D4-6D71-4841-9C94-3DE7FCFB9230}">
                <p14:media xmlns:p14="http://schemas.microsoft.com/office/powerpoint/2010/main" r:embed="rId1"/>
              </p:ext>
            </p:extLst>
          </p:nvPr>
        </p:nvPicPr>
        <p:blipFill>
          <a:blip r:embed="rId5"/>
          <a:stretch>
            <a:fillRect/>
          </a:stretch>
        </p:blipFill>
        <p:spPr>
          <a:xfrm>
            <a:off x="6350" y="566738"/>
            <a:ext cx="9129713" cy="2921000"/>
          </a:xfrm>
        </p:spPr>
      </p:pic>
    </p:spTree>
    <p:extLst>
      <p:ext uri="{BB962C8B-B14F-4D97-AF65-F5344CB8AC3E}">
        <p14:creationId xmlns:p14="http://schemas.microsoft.com/office/powerpoint/2010/main" val="9466509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4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50" fill="hold"/>
                                        <p:tgtEl>
                                          <p:spTgt spid="22"/>
                                        </p:tgtEl>
                                        <p:attrNameLst>
                                          <p:attrName>style.color</p:attrName>
                                        </p:attrNameLst>
                                      </p:cBhvr>
                                      <p:to>
                                        <a:srgbClr val="FFC66D"/>
                                      </p:to>
                                    </p:animClr>
                                  </p:childTnLst>
                                </p:cTn>
                              </p:par>
                              <p:par>
                                <p:cTn id="11" presetID="3" presetClass="emph" presetSubtype="2" fill="hold" grpId="0" nodeType="withEffect">
                                  <p:stCondLst>
                                    <p:cond delay="0"/>
                                  </p:stCondLst>
                                  <p:childTnLst>
                                    <p:animClr clrSpc="rgb" dir="cw">
                                      <p:cBhvr override="childStyle">
                                        <p:cTn id="12" dur="250" fill="hold"/>
                                        <p:tgtEl>
                                          <p:spTgt spid="28"/>
                                        </p:tgtEl>
                                        <p:attrNameLst>
                                          <p:attrName>style.color</p:attrName>
                                        </p:attrNameLst>
                                      </p:cBhvr>
                                      <p:to>
                                        <a:srgbClr val="FFC66D"/>
                                      </p:to>
                                    </p:animClr>
                                  </p:childTnLst>
                                </p:cTn>
                              </p:par>
                              <p:par>
                                <p:cTn id="13" presetID="3" presetClass="emph" presetSubtype="2" fill="hold" grpId="0" nodeType="withEffect">
                                  <p:stCondLst>
                                    <p:cond delay="0"/>
                                  </p:stCondLst>
                                  <p:childTnLst>
                                    <p:animClr clrSpc="rgb" dir="cw">
                                      <p:cBhvr override="childStyle">
                                        <p:cTn id="14" dur="250" fill="hold"/>
                                        <p:tgtEl>
                                          <p:spTgt spid="32"/>
                                        </p:tgtEl>
                                        <p:attrNameLst>
                                          <p:attrName>style.color</p:attrName>
                                        </p:attrNameLst>
                                      </p:cBhvr>
                                      <p:to>
                                        <a:srgbClr val="FFC66D"/>
                                      </p:to>
                                    </p:animClr>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bldLst>
      <p:bldP spid="22" grpId="0"/>
      <p:bldP spid="28" grpId="0"/>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B7A38D-7439-497B-9D4B-C49641ABC4D3}"/>
              </a:ext>
            </a:extLst>
          </p:cNvPr>
          <p:cNvSpPr>
            <a:spLocks noGrp="1"/>
          </p:cNvSpPr>
          <p:nvPr>
            <p:ph sz="half" idx="2"/>
          </p:nvPr>
        </p:nvSpPr>
        <p:spPr>
          <a:xfrm>
            <a:off x="4600421" y="3575304"/>
            <a:ext cx="3886200" cy="323165"/>
          </a:xfrm>
        </p:spPr>
        <p:txBody>
          <a:bodyPr>
            <a:noAutofit/>
          </a:bodyPr>
          <a:lstStyle/>
          <a:p>
            <a:pPr marL="0" inden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input_16; </a:t>
            </a: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a:t>
            </a:r>
            <a:endParaRPr lang="en-US" sz="1500" dirty="0">
              <a:solidFill>
                <a:schemeClr val="bg1"/>
              </a:solidFill>
            </a:endParaRPr>
          </a:p>
        </p:txBody>
      </p:sp>
      <p:sp>
        <p:nvSpPr>
          <p:cNvPr id="9" name="Content Placeholder 8">
            <a:extLst>
              <a:ext uri="{FF2B5EF4-FFF2-40B4-BE49-F238E27FC236}">
                <a16:creationId xmlns:a16="http://schemas.microsoft.com/office/drawing/2014/main" id="{51C6C7A7-D4CB-4ADD-8D8A-E8C59E449F5F}"/>
              </a:ext>
            </a:extLst>
          </p:cNvPr>
          <p:cNvSpPr>
            <a:spLocks noGrp="1"/>
          </p:cNvSpPr>
          <p:nvPr>
            <p:ph sz="half" idx="14"/>
          </p:nvPr>
        </p:nvSpPr>
        <p:spPr>
          <a:xfrm>
            <a:off x="7959067" y="117058"/>
            <a:ext cx="1084938" cy="360695"/>
          </a:xfrm>
        </p:spPr>
        <p:txBody>
          <a:bodyPr>
            <a:normAutofit/>
          </a:bodyPr>
          <a:lstStyle/>
          <a:p>
            <a:pPr algn="ctr"/>
            <a:r>
              <a:rPr lang="en-US" dirty="0"/>
              <a:t>Partial</a:t>
            </a:r>
          </a:p>
        </p:txBody>
      </p:sp>
      <p:sp>
        <p:nvSpPr>
          <p:cNvPr id="8" name="TextBox 7">
            <a:extLst>
              <a:ext uri="{FF2B5EF4-FFF2-40B4-BE49-F238E27FC236}">
                <a16:creationId xmlns:a16="http://schemas.microsoft.com/office/drawing/2014/main" id="{64F2AB35-54FA-490E-A27A-3682840E7413}"/>
              </a:ext>
            </a:extLst>
          </p:cNvPr>
          <p:cNvSpPr txBox="1"/>
          <p:nvPr/>
        </p:nvSpPr>
        <p:spPr>
          <a:xfrm>
            <a:off x="4600421" y="3828818"/>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3" name="TextBox 2">
            <a:extLst>
              <a:ext uri="{FF2B5EF4-FFF2-40B4-BE49-F238E27FC236}">
                <a16:creationId xmlns:a16="http://schemas.microsoft.com/office/drawing/2014/main" id="{9A861A11-EC9B-421F-A635-B32E56EE175C}"/>
              </a:ext>
            </a:extLst>
          </p:cNvPr>
          <p:cNvSpPr txBox="1"/>
          <p:nvPr/>
        </p:nvSpPr>
        <p:spPr>
          <a:xfrm>
            <a:off x="4831058" y="4082332"/>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13" name="TextBox 12">
            <a:extLst>
              <a:ext uri="{FF2B5EF4-FFF2-40B4-BE49-F238E27FC236}">
                <a16:creationId xmlns:a16="http://schemas.microsoft.com/office/drawing/2014/main" id="{8C4334FF-46FC-479E-B0F7-50268B156705}"/>
              </a:ext>
            </a:extLst>
          </p:cNvPr>
          <p:cNvSpPr txBox="1"/>
          <p:nvPr/>
        </p:nvSpPr>
        <p:spPr>
          <a:xfrm>
            <a:off x="4600421" y="5349902"/>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17" name="TextBox 16">
            <a:extLst>
              <a:ext uri="{FF2B5EF4-FFF2-40B4-BE49-F238E27FC236}">
                <a16:creationId xmlns:a16="http://schemas.microsoft.com/office/drawing/2014/main" id="{300F2FE0-CD8B-4C92-BA55-2613B346D21D}"/>
              </a:ext>
            </a:extLst>
          </p:cNvPr>
          <p:cNvSpPr txBox="1"/>
          <p:nvPr/>
        </p:nvSpPr>
        <p:spPr>
          <a:xfrm>
            <a:off x="4831058" y="5603416"/>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2" name="Slide Number Placeholder 1">
            <a:extLst>
              <a:ext uri="{FF2B5EF4-FFF2-40B4-BE49-F238E27FC236}">
                <a16:creationId xmlns:a16="http://schemas.microsoft.com/office/drawing/2014/main" id="{9A635467-F737-4603-96C9-5BBD513A7A8B}"/>
              </a:ext>
            </a:extLst>
          </p:cNvPr>
          <p:cNvSpPr>
            <a:spLocks noGrp="1"/>
          </p:cNvSpPr>
          <p:nvPr>
            <p:ph type="sldNum" sz="quarter" idx="12"/>
          </p:nvPr>
        </p:nvSpPr>
        <p:spPr/>
        <p:txBody>
          <a:bodyPr/>
          <a:lstStyle/>
          <a:p>
            <a:fld id="{EE4B2865-9F4B-463A-924A-394C76877335}" type="slidenum">
              <a:rPr lang="en-US" smtClean="0"/>
              <a:t>47</a:t>
            </a:fld>
            <a:endParaRPr lang="en-US"/>
          </a:p>
        </p:txBody>
      </p:sp>
      <p:sp>
        <p:nvSpPr>
          <p:cNvPr id="16" name="TextBox 15">
            <a:extLst>
              <a:ext uri="{FF2B5EF4-FFF2-40B4-BE49-F238E27FC236}">
                <a16:creationId xmlns:a16="http://schemas.microsoft.com/office/drawing/2014/main" id="{BC0D938E-77E4-4941-9DE6-F00E90DB7F20}"/>
              </a:ext>
            </a:extLst>
          </p:cNvPr>
          <p:cNvSpPr txBox="1"/>
          <p:nvPr/>
        </p:nvSpPr>
        <p:spPr>
          <a:xfrm>
            <a:off x="628648" y="3576723"/>
            <a:ext cx="2824359" cy="323165"/>
          </a:xfrm>
          <a:prstGeom prst="rect">
            <a:avLst/>
          </a:prstGeom>
          <a:noFill/>
        </p:spPr>
        <p:txBody>
          <a:bodyPr wrap="square">
            <a:spAutoFit/>
          </a:bodyPr>
          <a:lstStyle/>
          <a:p>
            <a:r>
              <a:rPr lang="en-US" sz="1500" dirty="0" err="1">
                <a:latin typeface="JetBrains Mono" panose="020B0509020102050004" pitchFamily="49" charset="0"/>
              </a:rPr>
              <a:t>result.compute_root</a:t>
            </a:r>
            <a:r>
              <a:rPr lang="en-US" sz="1500" dirty="0">
                <a:latin typeface="JetBrains Mono" panose="020B0509020102050004" pitchFamily="49" charset="0"/>
              </a:rPr>
              <a:t>()</a:t>
            </a:r>
            <a:endParaRPr lang="en-US" sz="1500" dirty="0"/>
          </a:p>
        </p:txBody>
      </p:sp>
      <p:sp>
        <p:nvSpPr>
          <p:cNvPr id="22" name="TextBox 21">
            <a:extLst>
              <a:ext uri="{FF2B5EF4-FFF2-40B4-BE49-F238E27FC236}">
                <a16:creationId xmlns:a16="http://schemas.microsoft.com/office/drawing/2014/main" id="{C7204486-4485-4C8C-8795-7ADBBE29CAEC}"/>
              </a:ext>
            </a:extLst>
          </p:cNvPr>
          <p:cNvSpPr txBox="1"/>
          <p:nvPr/>
        </p:nvSpPr>
        <p:spPr>
          <a:xfrm>
            <a:off x="1316271" y="4100743"/>
            <a:ext cx="2407740"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26" name="TextBox 25">
            <a:extLst>
              <a:ext uri="{FF2B5EF4-FFF2-40B4-BE49-F238E27FC236}">
                <a16:creationId xmlns:a16="http://schemas.microsoft.com/office/drawing/2014/main" id="{168C066C-D766-43A2-91FF-34A153C770A3}"/>
              </a:ext>
            </a:extLst>
          </p:cNvPr>
          <p:cNvSpPr txBox="1"/>
          <p:nvPr/>
        </p:nvSpPr>
        <p:spPr>
          <a:xfrm>
            <a:off x="630131" y="4362702"/>
            <a:ext cx="2824359" cy="323165"/>
          </a:xfrm>
          <a:prstGeom prst="rect">
            <a:avLst/>
          </a:prstGeom>
          <a:noFill/>
        </p:spPr>
        <p:txBody>
          <a:bodyPr wrap="square">
            <a:spAutoFit/>
          </a:bodyPr>
          <a:lstStyle/>
          <a:p>
            <a:r>
              <a:rPr lang="en-US" sz="1500" dirty="0" err="1">
                <a:latin typeface="JetBrains Mono" panose="020B0509020102050004" pitchFamily="49" charset="0"/>
              </a:rPr>
              <a:t>blur_x.compute_root</a:t>
            </a:r>
            <a:r>
              <a:rPr lang="en-US" sz="1500" dirty="0">
                <a:latin typeface="JetBrains Mono" panose="020B0509020102050004" pitchFamily="49" charset="0"/>
              </a:rPr>
              <a:t>()</a:t>
            </a:r>
            <a:endParaRPr lang="en-US" sz="1500" dirty="0"/>
          </a:p>
        </p:txBody>
      </p:sp>
      <p:sp>
        <p:nvSpPr>
          <p:cNvPr id="28" name="TextBox 27">
            <a:extLst>
              <a:ext uri="{FF2B5EF4-FFF2-40B4-BE49-F238E27FC236}">
                <a16:creationId xmlns:a16="http://schemas.microsoft.com/office/drawing/2014/main" id="{04FD37A9-1B89-41A8-B883-79EA9DAB6D7E}"/>
              </a:ext>
            </a:extLst>
          </p:cNvPr>
          <p:cNvSpPr txBox="1"/>
          <p:nvPr/>
        </p:nvSpPr>
        <p:spPr>
          <a:xfrm>
            <a:off x="1316271" y="4624661"/>
            <a:ext cx="2472668"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30" name="TextBox 29">
            <a:extLst>
              <a:ext uri="{FF2B5EF4-FFF2-40B4-BE49-F238E27FC236}">
                <a16:creationId xmlns:a16="http://schemas.microsoft.com/office/drawing/2014/main" id="{7DA6B229-BD6A-49F7-B805-2EB81E8F4625}"/>
              </a:ext>
            </a:extLst>
          </p:cNvPr>
          <p:cNvSpPr txBox="1"/>
          <p:nvPr/>
        </p:nvSpPr>
        <p:spPr>
          <a:xfrm>
            <a:off x="630131" y="4886620"/>
            <a:ext cx="2824359" cy="323165"/>
          </a:xfrm>
          <a:prstGeom prst="rect">
            <a:avLst/>
          </a:prstGeom>
          <a:noFill/>
        </p:spPr>
        <p:txBody>
          <a:bodyPr wrap="square">
            <a:spAutoFit/>
          </a:bodyPr>
          <a:lstStyle/>
          <a:p>
            <a:r>
              <a:rPr lang="en-US" sz="1500" dirty="0">
                <a:latin typeface="JetBrains Mono" panose="020B0509020102050004" pitchFamily="49" charset="0"/>
              </a:rPr>
              <a:t>input_16.compute_root()</a:t>
            </a:r>
            <a:endParaRPr lang="en-US" sz="1500" dirty="0"/>
          </a:p>
        </p:txBody>
      </p:sp>
      <p:sp>
        <p:nvSpPr>
          <p:cNvPr id="32" name="TextBox 31">
            <a:extLst>
              <a:ext uri="{FF2B5EF4-FFF2-40B4-BE49-F238E27FC236}">
                <a16:creationId xmlns:a16="http://schemas.microsoft.com/office/drawing/2014/main" id="{CC672A50-B8CB-4603-AF61-5AB9FEB98766}"/>
              </a:ext>
            </a:extLst>
          </p:cNvPr>
          <p:cNvSpPr txBox="1"/>
          <p:nvPr/>
        </p:nvSpPr>
        <p:spPr>
          <a:xfrm>
            <a:off x="1546908" y="5148577"/>
            <a:ext cx="2362336"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33" name="Content Placeholder 6">
            <a:extLst>
              <a:ext uri="{FF2B5EF4-FFF2-40B4-BE49-F238E27FC236}">
                <a16:creationId xmlns:a16="http://schemas.microsoft.com/office/drawing/2014/main" id="{94FE2871-AE58-4644-B553-4817352FA523}"/>
              </a:ext>
            </a:extLst>
          </p:cNvPr>
          <p:cNvSpPr txBox="1">
            <a:spLocks/>
          </p:cNvSpPr>
          <p:nvPr/>
        </p:nvSpPr>
        <p:spPr>
          <a:xfrm>
            <a:off x="5055176" y="4335846"/>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input_16(x:x+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grpSp>
        <p:nvGrpSpPr>
          <p:cNvPr id="14" name="Group 13">
            <a:extLst>
              <a:ext uri="{FF2B5EF4-FFF2-40B4-BE49-F238E27FC236}">
                <a16:creationId xmlns:a16="http://schemas.microsoft.com/office/drawing/2014/main" id="{70B5A5FE-9898-4C04-885B-61E44D3540AD}"/>
              </a:ext>
            </a:extLst>
          </p:cNvPr>
          <p:cNvGrpSpPr/>
          <p:nvPr/>
        </p:nvGrpSpPr>
        <p:grpSpPr>
          <a:xfrm>
            <a:off x="4600421" y="4589360"/>
            <a:ext cx="3553429" cy="830193"/>
            <a:chOff x="4600421" y="4589360"/>
            <a:chExt cx="3553429" cy="830193"/>
          </a:xfrm>
        </p:grpSpPr>
        <p:sp>
          <p:nvSpPr>
            <p:cNvPr id="4" name="TextBox 3">
              <a:extLst>
                <a:ext uri="{FF2B5EF4-FFF2-40B4-BE49-F238E27FC236}">
                  <a16:creationId xmlns:a16="http://schemas.microsoft.com/office/drawing/2014/main" id="{20A6EFED-22A8-4173-B655-428A31B340A6}"/>
                </a:ext>
              </a:extLst>
            </p:cNvPr>
            <p:cNvSpPr txBox="1"/>
            <p:nvPr/>
          </p:nvSpPr>
          <p:spPr>
            <a:xfrm>
              <a:off x="4600421" y="4589360"/>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5" name="TextBox 4">
              <a:extLst>
                <a:ext uri="{FF2B5EF4-FFF2-40B4-BE49-F238E27FC236}">
                  <a16:creationId xmlns:a16="http://schemas.microsoft.com/office/drawing/2014/main" id="{5F38D05B-F1EB-425F-A3FF-770BBE937579}"/>
                </a:ext>
              </a:extLst>
            </p:cNvPr>
            <p:cNvSpPr txBox="1"/>
            <p:nvPr/>
          </p:nvSpPr>
          <p:spPr>
            <a:xfrm>
              <a:off x="4831058" y="4842874"/>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35" name="Content Placeholder 6">
              <a:extLst>
                <a:ext uri="{FF2B5EF4-FFF2-40B4-BE49-F238E27FC236}">
                  <a16:creationId xmlns:a16="http://schemas.microsoft.com/office/drawing/2014/main" id="{DC19B677-182C-4661-BADB-416F39BDD3B2}"/>
                </a:ext>
              </a:extLst>
            </p:cNvPr>
            <p:cNvSpPr txBox="1">
              <a:spLocks/>
            </p:cNvSpPr>
            <p:nvPr/>
          </p:nvSpPr>
          <p:spPr>
            <a:xfrm>
              <a:off x="5055175" y="5096388"/>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br>
                <a:rPr lang="en-US" sz="1500" dirty="0">
                  <a:solidFill>
                    <a:schemeClr val="bg1"/>
                  </a:solidFill>
                  <a:latin typeface="JetBrains Mono" panose="020B0509020102050004" pitchFamily="49" charset="0"/>
                </a:rPr>
              </a:br>
              <a:endParaRPr lang="en-US" sz="1500" dirty="0">
                <a:solidFill>
                  <a:schemeClr val="bg1"/>
                </a:solidFill>
              </a:endParaRPr>
            </a:p>
          </p:txBody>
        </p:sp>
      </p:grpSp>
      <p:sp>
        <p:nvSpPr>
          <p:cNvPr id="37" name="Content Placeholder 6">
            <a:extLst>
              <a:ext uri="{FF2B5EF4-FFF2-40B4-BE49-F238E27FC236}">
                <a16:creationId xmlns:a16="http://schemas.microsoft.com/office/drawing/2014/main" id="{4BC04AF6-D787-4D95-BBA5-09077023E3E7}"/>
              </a:ext>
            </a:extLst>
          </p:cNvPr>
          <p:cNvSpPr txBox="1">
            <a:spLocks/>
          </p:cNvSpPr>
          <p:nvPr/>
        </p:nvSpPr>
        <p:spPr>
          <a:xfrm>
            <a:off x="5509930" y="6363612"/>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result(x:x+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sp>
        <p:nvSpPr>
          <p:cNvPr id="10" name="Content Placeholder 9">
            <a:extLst>
              <a:ext uri="{FF2B5EF4-FFF2-40B4-BE49-F238E27FC236}">
                <a16:creationId xmlns:a16="http://schemas.microsoft.com/office/drawing/2014/main" id="{0AC946FA-C5BC-4952-952A-BFA606B7E214}"/>
              </a:ext>
            </a:extLst>
          </p:cNvPr>
          <p:cNvSpPr>
            <a:spLocks noGrp="1"/>
          </p:cNvSpPr>
          <p:nvPr>
            <p:ph sz="half" idx="13"/>
          </p:nvPr>
        </p:nvSpPr>
        <p:spPr/>
        <p:txBody>
          <a:bodyPr/>
          <a:lstStyle/>
          <a:p>
            <a:endParaRPr lang="en-US"/>
          </a:p>
        </p:txBody>
      </p:sp>
      <p:sp>
        <p:nvSpPr>
          <p:cNvPr id="6" name="TextBox 5">
            <a:extLst>
              <a:ext uri="{FF2B5EF4-FFF2-40B4-BE49-F238E27FC236}">
                <a16:creationId xmlns:a16="http://schemas.microsoft.com/office/drawing/2014/main" id="{416FEE77-74C9-4241-A312-E3ACA1B108EE}"/>
              </a:ext>
            </a:extLst>
          </p:cNvPr>
          <p:cNvSpPr txBox="1"/>
          <p:nvPr/>
        </p:nvSpPr>
        <p:spPr>
          <a:xfrm>
            <a:off x="1316270" y="3838784"/>
            <a:ext cx="3634476" cy="323165"/>
          </a:xfrm>
          <a:prstGeom prst="rect">
            <a:avLst/>
          </a:prstGeom>
          <a:noFill/>
        </p:spPr>
        <p:txBody>
          <a:bodyPr wrap="square">
            <a:spAutoFit/>
          </a:bodyPr>
          <a:lstStyle/>
          <a:p>
            <a:r>
              <a:rPr lang="en-US" sz="1500" dirty="0">
                <a:latin typeface="JetBrains Mono" panose="020B0509020102050004" pitchFamily="49" charset="0"/>
              </a:rPr>
              <a:t>.tile(x, y, xi,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128, 24</a:t>
            </a:r>
            <a:r>
              <a:rPr lang="en-US" sz="1500" dirty="0">
                <a:latin typeface="JetBrains Mono" panose="020B0509020102050004" pitchFamily="49" charset="0"/>
              </a:rPr>
              <a:t>)</a:t>
            </a:r>
            <a:endParaRPr lang="en-US" sz="1500" dirty="0"/>
          </a:p>
        </p:txBody>
      </p:sp>
      <p:sp>
        <p:nvSpPr>
          <p:cNvPr id="11" name="TextBox 10">
            <a:extLst>
              <a:ext uri="{FF2B5EF4-FFF2-40B4-BE49-F238E27FC236}">
                <a16:creationId xmlns:a16="http://schemas.microsoft.com/office/drawing/2014/main" id="{D87EE417-7935-4A66-9949-683C4B084CF2}"/>
              </a:ext>
            </a:extLst>
          </p:cNvPr>
          <p:cNvSpPr txBox="1"/>
          <p:nvPr/>
        </p:nvSpPr>
        <p:spPr>
          <a:xfrm>
            <a:off x="5055175" y="5856584"/>
            <a:ext cx="25143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24</a:t>
            </a:r>
            <a:r>
              <a:rPr lang="en-US" sz="1500" dirty="0">
                <a:latin typeface="JetBrains Mono" panose="020B0509020102050004" pitchFamily="49" charset="0"/>
              </a:rPr>
              <a:t>]:</a:t>
            </a:r>
            <a:endParaRPr lang="en-US" sz="1500" dirty="0"/>
          </a:p>
        </p:txBody>
      </p:sp>
      <p:sp>
        <p:nvSpPr>
          <p:cNvPr id="12" name="TextBox 11">
            <a:extLst>
              <a:ext uri="{FF2B5EF4-FFF2-40B4-BE49-F238E27FC236}">
                <a16:creationId xmlns:a16="http://schemas.microsoft.com/office/drawing/2014/main" id="{08DA3D46-C61D-4099-80AF-788AF5DA940D}"/>
              </a:ext>
            </a:extLst>
          </p:cNvPr>
          <p:cNvSpPr txBox="1"/>
          <p:nvPr/>
        </p:nvSpPr>
        <p:spPr>
          <a:xfrm>
            <a:off x="5285812" y="6110098"/>
            <a:ext cx="2608328"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xi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128</a:t>
            </a:r>
            <a:r>
              <a:rPr lang="en-US" sz="1500" dirty="0">
                <a:latin typeface="JetBrains Mono" panose="020B0509020102050004" pitchFamily="49" charset="0"/>
              </a:rPr>
              <a:t>]:</a:t>
            </a:r>
            <a:endParaRPr lang="en-US" sz="1500" dirty="0"/>
          </a:p>
        </p:txBody>
      </p:sp>
    </p:spTree>
    <p:extLst>
      <p:ext uri="{BB962C8B-B14F-4D97-AF65-F5344CB8AC3E}">
        <p14:creationId xmlns:p14="http://schemas.microsoft.com/office/powerpoint/2010/main" val="34600808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50" fill="hold"/>
                                        <p:tgtEl>
                                          <p:spTgt spid="6"/>
                                        </p:tgtEl>
                                        <p:attrNameLst>
                                          <p:attrName>style.color</p:attrName>
                                        </p:attrNameLst>
                                      </p:cBhvr>
                                      <p:to>
                                        <a:srgbClr val="FFC66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B7A38D-7439-497B-9D4B-C49641ABC4D3}"/>
              </a:ext>
            </a:extLst>
          </p:cNvPr>
          <p:cNvSpPr>
            <a:spLocks noGrp="1"/>
          </p:cNvSpPr>
          <p:nvPr>
            <p:ph sz="half" idx="2"/>
          </p:nvPr>
        </p:nvSpPr>
        <p:spPr>
          <a:xfrm>
            <a:off x="4600421" y="3575304"/>
            <a:ext cx="3886200" cy="323165"/>
          </a:xfrm>
        </p:spPr>
        <p:txBody>
          <a:bodyPr>
            <a:noAutofit/>
          </a:bodyPr>
          <a:lstStyle/>
          <a:p>
            <a:pPr marL="0" inden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input_16; </a:t>
            </a: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a:t>
            </a:r>
            <a:endParaRPr lang="en-US" sz="1500" dirty="0">
              <a:solidFill>
                <a:schemeClr val="bg1"/>
              </a:solidFill>
            </a:endParaRPr>
          </a:p>
        </p:txBody>
      </p:sp>
      <p:sp>
        <p:nvSpPr>
          <p:cNvPr id="9" name="Content Placeholder 8">
            <a:extLst>
              <a:ext uri="{FF2B5EF4-FFF2-40B4-BE49-F238E27FC236}">
                <a16:creationId xmlns:a16="http://schemas.microsoft.com/office/drawing/2014/main" id="{51C6C7A7-D4CB-4ADD-8D8A-E8C59E449F5F}"/>
              </a:ext>
            </a:extLst>
          </p:cNvPr>
          <p:cNvSpPr>
            <a:spLocks noGrp="1"/>
          </p:cNvSpPr>
          <p:nvPr>
            <p:ph sz="half" idx="14"/>
          </p:nvPr>
        </p:nvSpPr>
        <p:spPr>
          <a:xfrm>
            <a:off x="7959067" y="117058"/>
            <a:ext cx="1084938" cy="360695"/>
          </a:xfrm>
        </p:spPr>
        <p:txBody>
          <a:bodyPr>
            <a:normAutofit/>
          </a:bodyPr>
          <a:lstStyle/>
          <a:p>
            <a:pPr algn="ctr"/>
            <a:r>
              <a:rPr lang="en-US" dirty="0"/>
              <a:t>Partial</a:t>
            </a:r>
          </a:p>
        </p:txBody>
      </p:sp>
      <p:sp>
        <p:nvSpPr>
          <p:cNvPr id="8" name="TextBox 7">
            <a:extLst>
              <a:ext uri="{FF2B5EF4-FFF2-40B4-BE49-F238E27FC236}">
                <a16:creationId xmlns:a16="http://schemas.microsoft.com/office/drawing/2014/main" id="{64F2AB35-54FA-490E-A27A-3682840E7413}"/>
              </a:ext>
            </a:extLst>
          </p:cNvPr>
          <p:cNvSpPr txBox="1"/>
          <p:nvPr/>
        </p:nvSpPr>
        <p:spPr>
          <a:xfrm>
            <a:off x="4600421" y="3828818"/>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3" name="TextBox 2">
            <a:extLst>
              <a:ext uri="{FF2B5EF4-FFF2-40B4-BE49-F238E27FC236}">
                <a16:creationId xmlns:a16="http://schemas.microsoft.com/office/drawing/2014/main" id="{9A861A11-EC9B-421F-A635-B32E56EE175C}"/>
              </a:ext>
            </a:extLst>
          </p:cNvPr>
          <p:cNvSpPr txBox="1"/>
          <p:nvPr/>
        </p:nvSpPr>
        <p:spPr>
          <a:xfrm>
            <a:off x="4831058" y="4082332"/>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13" name="TextBox 12">
            <a:extLst>
              <a:ext uri="{FF2B5EF4-FFF2-40B4-BE49-F238E27FC236}">
                <a16:creationId xmlns:a16="http://schemas.microsoft.com/office/drawing/2014/main" id="{8C4334FF-46FC-479E-B0F7-50268B156705}"/>
              </a:ext>
            </a:extLst>
          </p:cNvPr>
          <p:cNvSpPr txBox="1"/>
          <p:nvPr/>
        </p:nvSpPr>
        <p:spPr>
          <a:xfrm>
            <a:off x="4600421" y="4593569"/>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17" name="TextBox 16">
            <a:extLst>
              <a:ext uri="{FF2B5EF4-FFF2-40B4-BE49-F238E27FC236}">
                <a16:creationId xmlns:a16="http://schemas.microsoft.com/office/drawing/2014/main" id="{300F2FE0-CD8B-4C92-BA55-2613B346D21D}"/>
              </a:ext>
            </a:extLst>
          </p:cNvPr>
          <p:cNvSpPr txBox="1"/>
          <p:nvPr/>
        </p:nvSpPr>
        <p:spPr>
          <a:xfrm>
            <a:off x="4831058" y="4847083"/>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2" name="Slide Number Placeholder 1">
            <a:extLst>
              <a:ext uri="{FF2B5EF4-FFF2-40B4-BE49-F238E27FC236}">
                <a16:creationId xmlns:a16="http://schemas.microsoft.com/office/drawing/2014/main" id="{9A635467-F737-4603-96C9-5BBD513A7A8B}"/>
              </a:ext>
            </a:extLst>
          </p:cNvPr>
          <p:cNvSpPr>
            <a:spLocks noGrp="1"/>
          </p:cNvSpPr>
          <p:nvPr>
            <p:ph type="sldNum" sz="quarter" idx="12"/>
          </p:nvPr>
        </p:nvSpPr>
        <p:spPr/>
        <p:txBody>
          <a:bodyPr/>
          <a:lstStyle/>
          <a:p>
            <a:fld id="{EE4B2865-9F4B-463A-924A-394C76877335}" type="slidenum">
              <a:rPr lang="en-US" smtClean="0"/>
              <a:t>48</a:t>
            </a:fld>
            <a:endParaRPr lang="en-US"/>
          </a:p>
        </p:txBody>
      </p:sp>
      <p:sp>
        <p:nvSpPr>
          <p:cNvPr id="16" name="TextBox 15">
            <a:extLst>
              <a:ext uri="{FF2B5EF4-FFF2-40B4-BE49-F238E27FC236}">
                <a16:creationId xmlns:a16="http://schemas.microsoft.com/office/drawing/2014/main" id="{BC0D938E-77E4-4941-9DE6-F00E90DB7F20}"/>
              </a:ext>
            </a:extLst>
          </p:cNvPr>
          <p:cNvSpPr txBox="1"/>
          <p:nvPr/>
        </p:nvSpPr>
        <p:spPr>
          <a:xfrm>
            <a:off x="628648" y="3576723"/>
            <a:ext cx="2824359" cy="323165"/>
          </a:xfrm>
          <a:prstGeom prst="rect">
            <a:avLst/>
          </a:prstGeom>
          <a:noFill/>
        </p:spPr>
        <p:txBody>
          <a:bodyPr wrap="square">
            <a:spAutoFit/>
          </a:bodyPr>
          <a:lstStyle/>
          <a:p>
            <a:r>
              <a:rPr lang="en-US" sz="1500" dirty="0" err="1">
                <a:latin typeface="JetBrains Mono" panose="020B0509020102050004" pitchFamily="49" charset="0"/>
              </a:rPr>
              <a:t>result.compute_root</a:t>
            </a:r>
            <a:r>
              <a:rPr lang="en-US" sz="1500" dirty="0">
                <a:latin typeface="JetBrains Mono" panose="020B0509020102050004" pitchFamily="49" charset="0"/>
              </a:rPr>
              <a:t>()</a:t>
            </a:r>
            <a:endParaRPr lang="en-US" sz="1500" dirty="0"/>
          </a:p>
        </p:txBody>
      </p:sp>
      <p:sp>
        <p:nvSpPr>
          <p:cNvPr id="22" name="TextBox 21">
            <a:extLst>
              <a:ext uri="{FF2B5EF4-FFF2-40B4-BE49-F238E27FC236}">
                <a16:creationId xmlns:a16="http://schemas.microsoft.com/office/drawing/2014/main" id="{C7204486-4485-4C8C-8795-7ADBBE29CAEC}"/>
              </a:ext>
            </a:extLst>
          </p:cNvPr>
          <p:cNvSpPr txBox="1"/>
          <p:nvPr/>
        </p:nvSpPr>
        <p:spPr>
          <a:xfrm>
            <a:off x="1316271" y="4100743"/>
            <a:ext cx="2407740"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26" name="TextBox 25">
            <a:extLst>
              <a:ext uri="{FF2B5EF4-FFF2-40B4-BE49-F238E27FC236}">
                <a16:creationId xmlns:a16="http://schemas.microsoft.com/office/drawing/2014/main" id="{168C066C-D766-43A2-91FF-34A153C770A3}"/>
              </a:ext>
            </a:extLst>
          </p:cNvPr>
          <p:cNvSpPr txBox="1"/>
          <p:nvPr/>
        </p:nvSpPr>
        <p:spPr>
          <a:xfrm>
            <a:off x="630131" y="4362702"/>
            <a:ext cx="3458694" cy="323165"/>
          </a:xfrm>
          <a:prstGeom prst="rect">
            <a:avLst/>
          </a:prstGeom>
          <a:noFill/>
        </p:spPr>
        <p:txBody>
          <a:bodyPr wrap="square">
            <a:spAutoFit/>
          </a:bodyPr>
          <a:lstStyle/>
          <a:p>
            <a:r>
              <a:rPr lang="en-US" sz="1500" dirty="0" err="1">
                <a:latin typeface="JetBrains Mono" panose="020B0509020102050004" pitchFamily="49" charset="0"/>
              </a:rPr>
              <a:t>blur_x.compute_at</a:t>
            </a:r>
            <a:r>
              <a:rPr lang="en-US" sz="1500" dirty="0">
                <a:latin typeface="JetBrains Mono" panose="020B0509020102050004" pitchFamily="49" charset="0"/>
              </a:rPr>
              <a:t>(result, x)</a:t>
            </a:r>
            <a:endParaRPr lang="en-US" sz="1500" dirty="0"/>
          </a:p>
        </p:txBody>
      </p:sp>
      <p:sp>
        <p:nvSpPr>
          <p:cNvPr id="28" name="TextBox 27">
            <a:extLst>
              <a:ext uri="{FF2B5EF4-FFF2-40B4-BE49-F238E27FC236}">
                <a16:creationId xmlns:a16="http://schemas.microsoft.com/office/drawing/2014/main" id="{04FD37A9-1B89-41A8-B883-79EA9DAB6D7E}"/>
              </a:ext>
            </a:extLst>
          </p:cNvPr>
          <p:cNvSpPr txBox="1"/>
          <p:nvPr/>
        </p:nvSpPr>
        <p:spPr>
          <a:xfrm>
            <a:off x="1316271" y="4624661"/>
            <a:ext cx="2472668"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30" name="TextBox 29">
            <a:extLst>
              <a:ext uri="{FF2B5EF4-FFF2-40B4-BE49-F238E27FC236}">
                <a16:creationId xmlns:a16="http://schemas.microsoft.com/office/drawing/2014/main" id="{7DA6B229-BD6A-49F7-B805-2EB81E8F4625}"/>
              </a:ext>
            </a:extLst>
          </p:cNvPr>
          <p:cNvSpPr txBox="1"/>
          <p:nvPr/>
        </p:nvSpPr>
        <p:spPr>
          <a:xfrm>
            <a:off x="630131" y="4886620"/>
            <a:ext cx="2824359" cy="323165"/>
          </a:xfrm>
          <a:prstGeom prst="rect">
            <a:avLst/>
          </a:prstGeom>
          <a:noFill/>
        </p:spPr>
        <p:txBody>
          <a:bodyPr wrap="square">
            <a:spAutoFit/>
          </a:bodyPr>
          <a:lstStyle/>
          <a:p>
            <a:r>
              <a:rPr lang="en-US" sz="1500" dirty="0">
                <a:latin typeface="JetBrains Mono" panose="020B0509020102050004" pitchFamily="49" charset="0"/>
              </a:rPr>
              <a:t>input_16.compute_root()</a:t>
            </a:r>
            <a:endParaRPr lang="en-US" sz="1500" dirty="0"/>
          </a:p>
        </p:txBody>
      </p:sp>
      <p:sp>
        <p:nvSpPr>
          <p:cNvPr id="32" name="TextBox 31">
            <a:extLst>
              <a:ext uri="{FF2B5EF4-FFF2-40B4-BE49-F238E27FC236}">
                <a16:creationId xmlns:a16="http://schemas.microsoft.com/office/drawing/2014/main" id="{CC672A50-B8CB-4603-AF61-5AB9FEB98766}"/>
              </a:ext>
            </a:extLst>
          </p:cNvPr>
          <p:cNvSpPr txBox="1"/>
          <p:nvPr/>
        </p:nvSpPr>
        <p:spPr>
          <a:xfrm>
            <a:off x="1546908" y="5148577"/>
            <a:ext cx="2362336"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33" name="Content Placeholder 6">
            <a:extLst>
              <a:ext uri="{FF2B5EF4-FFF2-40B4-BE49-F238E27FC236}">
                <a16:creationId xmlns:a16="http://schemas.microsoft.com/office/drawing/2014/main" id="{94FE2871-AE58-4644-B553-4817352FA523}"/>
              </a:ext>
            </a:extLst>
          </p:cNvPr>
          <p:cNvSpPr txBox="1">
            <a:spLocks/>
          </p:cNvSpPr>
          <p:nvPr/>
        </p:nvSpPr>
        <p:spPr>
          <a:xfrm>
            <a:off x="5055176" y="4335846"/>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input_16(x:x+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grpSp>
        <p:nvGrpSpPr>
          <p:cNvPr id="14" name="Group 13">
            <a:extLst>
              <a:ext uri="{FF2B5EF4-FFF2-40B4-BE49-F238E27FC236}">
                <a16:creationId xmlns:a16="http://schemas.microsoft.com/office/drawing/2014/main" id="{CB955C61-CD80-47DD-B7AE-F2F3D7A5B13C}"/>
              </a:ext>
            </a:extLst>
          </p:cNvPr>
          <p:cNvGrpSpPr/>
          <p:nvPr/>
        </p:nvGrpSpPr>
        <p:grpSpPr>
          <a:xfrm>
            <a:off x="5005973" y="5090631"/>
            <a:ext cx="3553429" cy="830193"/>
            <a:chOff x="4600421" y="4589360"/>
            <a:chExt cx="3553429" cy="830193"/>
          </a:xfrm>
        </p:grpSpPr>
        <p:sp>
          <p:nvSpPr>
            <p:cNvPr id="4" name="TextBox 3">
              <a:extLst>
                <a:ext uri="{FF2B5EF4-FFF2-40B4-BE49-F238E27FC236}">
                  <a16:creationId xmlns:a16="http://schemas.microsoft.com/office/drawing/2014/main" id="{20A6EFED-22A8-4173-B655-428A31B340A6}"/>
                </a:ext>
              </a:extLst>
            </p:cNvPr>
            <p:cNvSpPr txBox="1"/>
            <p:nvPr/>
          </p:nvSpPr>
          <p:spPr>
            <a:xfrm>
              <a:off x="4600421" y="4589360"/>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5" name="TextBox 4">
              <a:extLst>
                <a:ext uri="{FF2B5EF4-FFF2-40B4-BE49-F238E27FC236}">
                  <a16:creationId xmlns:a16="http://schemas.microsoft.com/office/drawing/2014/main" id="{5F38D05B-F1EB-425F-A3FF-770BBE937579}"/>
                </a:ext>
              </a:extLst>
            </p:cNvPr>
            <p:cNvSpPr txBox="1"/>
            <p:nvPr/>
          </p:nvSpPr>
          <p:spPr>
            <a:xfrm>
              <a:off x="4831058" y="4842874"/>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35" name="Content Placeholder 6">
              <a:extLst>
                <a:ext uri="{FF2B5EF4-FFF2-40B4-BE49-F238E27FC236}">
                  <a16:creationId xmlns:a16="http://schemas.microsoft.com/office/drawing/2014/main" id="{DC19B677-182C-4661-BADB-416F39BDD3B2}"/>
                </a:ext>
              </a:extLst>
            </p:cNvPr>
            <p:cNvSpPr txBox="1">
              <a:spLocks/>
            </p:cNvSpPr>
            <p:nvPr/>
          </p:nvSpPr>
          <p:spPr>
            <a:xfrm>
              <a:off x="5055175" y="5096388"/>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br>
                <a:rPr lang="en-US" sz="1500" dirty="0">
                  <a:solidFill>
                    <a:schemeClr val="bg1"/>
                  </a:solidFill>
                  <a:latin typeface="JetBrains Mono" panose="020B0509020102050004" pitchFamily="49" charset="0"/>
                </a:rPr>
              </a:br>
              <a:endParaRPr lang="en-US" sz="1500" dirty="0">
                <a:solidFill>
                  <a:schemeClr val="bg1"/>
                </a:solidFill>
              </a:endParaRPr>
            </a:p>
          </p:txBody>
        </p:sp>
      </p:grpSp>
      <p:sp>
        <p:nvSpPr>
          <p:cNvPr id="37" name="Content Placeholder 6">
            <a:extLst>
              <a:ext uri="{FF2B5EF4-FFF2-40B4-BE49-F238E27FC236}">
                <a16:creationId xmlns:a16="http://schemas.microsoft.com/office/drawing/2014/main" id="{4BC04AF6-D787-4D95-BBA5-09077023E3E7}"/>
              </a:ext>
            </a:extLst>
          </p:cNvPr>
          <p:cNvSpPr txBox="1">
            <a:spLocks/>
          </p:cNvSpPr>
          <p:nvPr/>
        </p:nvSpPr>
        <p:spPr>
          <a:xfrm>
            <a:off x="5509930" y="6363612"/>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result(x:x+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sp>
        <p:nvSpPr>
          <p:cNvPr id="10" name="Content Placeholder 9">
            <a:extLst>
              <a:ext uri="{FF2B5EF4-FFF2-40B4-BE49-F238E27FC236}">
                <a16:creationId xmlns:a16="http://schemas.microsoft.com/office/drawing/2014/main" id="{0AC946FA-C5BC-4952-952A-BFA606B7E214}"/>
              </a:ext>
            </a:extLst>
          </p:cNvPr>
          <p:cNvSpPr>
            <a:spLocks noGrp="1"/>
          </p:cNvSpPr>
          <p:nvPr>
            <p:ph sz="half" idx="13"/>
          </p:nvPr>
        </p:nvSpPr>
        <p:spPr/>
        <p:txBody>
          <a:bodyPr/>
          <a:lstStyle/>
          <a:p>
            <a:endParaRPr lang="en-US"/>
          </a:p>
        </p:txBody>
      </p:sp>
      <p:sp>
        <p:nvSpPr>
          <p:cNvPr id="6" name="TextBox 5">
            <a:extLst>
              <a:ext uri="{FF2B5EF4-FFF2-40B4-BE49-F238E27FC236}">
                <a16:creationId xmlns:a16="http://schemas.microsoft.com/office/drawing/2014/main" id="{416FEE77-74C9-4241-A312-E3ACA1B108EE}"/>
              </a:ext>
            </a:extLst>
          </p:cNvPr>
          <p:cNvSpPr txBox="1"/>
          <p:nvPr/>
        </p:nvSpPr>
        <p:spPr>
          <a:xfrm>
            <a:off x="1316270" y="3838784"/>
            <a:ext cx="3634476" cy="323165"/>
          </a:xfrm>
          <a:prstGeom prst="rect">
            <a:avLst/>
          </a:prstGeom>
          <a:noFill/>
        </p:spPr>
        <p:txBody>
          <a:bodyPr wrap="square">
            <a:spAutoFit/>
          </a:bodyPr>
          <a:lstStyle/>
          <a:p>
            <a:r>
              <a:rPr lang="en-US" sz="1500" dirty="0">
                <a:latin typeface="JetBrains Mono" panose="020B0509020102050004" pitchFamily="49" charset="0"/>
              </a:rPr>
              <a:t>.tile(x, y, xi,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128, 24</a:t>
            </a:r>
            <a:r>
              <a:rPr lang="en-US" sz="1500" dirty="0">
                <a:latin typeface="JetBrains Mono" panose="020B0509020102050004" pitchFamily="49" charset="0"/>
              </a:rPr>
              <a:t>)</a:t>
            </a:r>
            <a:endParaRPr lang="en-US" sz="1500" dirty="0"/>
          </a:p>
        </p:txBody>
      </p:sp>
      <p:sp>
        <p:nvSpPr>
          <p:cNvPr id="11" name="TextBox 10">
            <a:extLst>
              <a:ext uri="{FF2B5EF4-FFF2-40B4-BE49-F238E27FC236}">
                <a16:creationId xmlns:a16="http://schemas.microsoft.com/office/drawing/2014/main" id="{D87EE417-7935-4A66-9949-683C4B084CF2}"/>
              </a:ext>
            </a:extLst>
          </p:cNvPr>
          <p:cNvSpPr txBox="1"/>
          <p:nvPr/>
        </p:nvSpPr>
        <p:spPr>
          <a:xfrm>
            <a:off x="5055175" y="5856584"/>
            <a:ext cx="25143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24</a:t>
            </a:r>
            <a:r>
              <a:rPr lang="en-US" sz="1500" dirty="0">
                <a:latin typeface="JetBrains Mono" panose="020B0509020102050004" pitchFamily="49" charset="0"/>
              </a:rPr>
              <a:t>]:</a:t>
            </a:r>
            <a:endParaRPr lang="en-US" sz="1500" dirty="0"/>
          </a:p>
        </p:txBody>
      </p:sp>
      <p:sp>
        <p:nvSpPr>
          <p:cNvPr id="12" name="TextBox 11">
            <a:extLst>
              <a:ext uri="{FF2B5EF4-FFF2-40B4-BE49-F238E27FC236}">
                <a16:creationId xmlns:a16="http://schemas.microsoft.com/office/drawing/2014/main" id="{08DA3D46-C61D-4099-80AF-788AF5DA940D}"/>
              </a:ext>
            </a:extLst>
          </p:cNvPr>
          <p:cNvSpPr txBox="1"/>
          <p:nvPr/>
        </p:nvSpPr>
        <p:spPr>
          <a:xfrm>
            <a:off x="5285812" y="6110098"/>
            <a:ext cx="2608328"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xi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128</a:t>
            </a:r>
            <a:r>
              <a:rPr lang="en-US" sz="1500" dirty="0">
                <a:latin typeface="JetBrains Mono" panose="020B0509020102050004" pitchFamily="49" charset="0"/>
              </a:rPr>
              <a:t>]:</a:t>
            </a:r>
            <a:endParaRPr lang="en-US" sz="1500" dirty="0"/>
          </a:p>
        </p:txBody>
      </p:sp>
    </p:spTree>
    <p:extLst>
      <p:ext uri="{BB962C8B-B14F-4D97-AF65-F5344CB8AC3E}">
        <p14:creationId xmlns:p14="http://schemas.microsoft.com/office/powerpoint/2010/main" val="15560901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50" fill="hold"/>
                                        <p:tgtEl>
                                          <p:spTgt spid="26"/>
                                        </p:tgtEl>
                                        <p:attrNameLst>
                                          <p:attrName>style.color</p:attrName>
                                        </p:attrNameLst>
                                      </p:cBhvr>
                                      <p:to>
                                        <a:srgbClr val="FFC66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B7A38D-7439-497B-9D4B-C49641ABC4D3}"/>
              </a:ext>
            </a:extLst>
          </p:cNvPr>
          <p:cNvSpPr>
            <a:spLocks noGrp="1"/>
          </p:cNvSpPr>
          <p:nvPr>
            <p:ph sz="half" idx="2"/>
          </p:nvPr>
        </p:nvSpPr>
        <p:spPr>
          <a:xfrm>
            <a:off x="4600421" y="3575304"/>
            <a:ext cx="3886200" cy="323165"/>
          </a:xfrm>
        </p:spPr>
        <p:txBody>
          <a:bodyPr>
            <a:noAutofit/>
          </a:bodyPr>
          <a:lstStyle/>
          <a:p>
            <a:pPr marL="0" inden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input_16; </a:t>
            </a: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a:t>
            </a:r>
            <a:endParaRPr lang="en-US" sz="1500" dirty="0">
              <a:solidFill>
                <a:schemeClr val="bg1"/>
              </a:solidFill>
            </a:endParaRPr>
          </a:p>
        </p:txBody>
      </p:sp>
      <p:sp>
        <p:nvSpPr>
          <p:cNvPr id="9" name="Content Placeholder 8">
            <a:extLst>
              <a:ext uri="{FF2B5EF4-FFF2-40B4-BE49-F238E27FC236}">
                <a16:creationId xmlns:a16="http://schemas.microsoft.com/office/drawing/2014/main" id="{51C6C7A7-D4CB-4ADD-8D8A-E8C59E449F5F}"/>
              </a:ext>
            </a:extLst>
          </p:cNvPr>
          <p:cNvSpPr>
            <a:spLocks noGrp="1"/>
          </p:cNvSpPr>
          <p:nvPr>
            <p:ph sz="half" idx="14"/>
          </p:nvPr>
        </p:nvSpPr>
        <p:spPr>
          <a:xfrm>
            <a:off x="7959067" y="117058"/>
            <a:ext cx="1084938" cy="360695"/>
          </a:xfrm>
        </p:spPr>
        <p:txBody>
          <a:bodyPr>
            <a:normAutofit/>
          </a:bodyPr>
          <a:lstStyle/>
          <a:p>
            <a:pPr algn="ctr"/>
            <a:r>
              <a:rPr lang="en-US" dirty="0"/>
              <a:t>Partial</a:t>
            </a:r>
          </a:p>
        </p:txBody>
      </p:sp>
      <p:sp>
        <p:nvSpPr>
          <p:cNvPr id="13" name="TextBox 12">
            <a:extLst>
              <a:ext uri="{FF2B5EF4-FFF2-40B4-BE49-F238E27FC236}">
                <a16:creationId xmlns:a16="http://schemas.microsoft.com/office/drawing/2014/main" id="{8C4334FF-46FC-479E-B0F7-50268B156705}"/>
              </a:ext>
            </a:extLst>
          </p:cNvPr>
          <p:cNvSpPr txBox="1"/>
          <p:nvPr/>
        </p:nvSpPr>
        <p:spPr>
          <a:xfrm>
            <a:off x="4600421" y="4593569"/>
            <a:ext cx="1857529"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result.</a:t>
            </a:r>
            <a:r>
              <a:rPr lang="en-US" sz="1500" dirty="0" err="1">
                <a:latin typeface="JetBrains Mono" panose="020B0509020102050004" pitchFamily="49" charset="0"/>
              </a:rPr>
              <a:t>y</a:t>
            </a:r>
            <a:r>
              <a:rPr lang="en-US" sz="1500" dirty="0">
                <a:latin typeface="JetBrains Mono" panose="020B0509020102050004" pitchFamily="49" charset="0"/>
              </a:rPr>
              <a:t>:</a:t>
            </a:r>
            <a:endParaRPr lang="en-US" sz="1500" dirty="0"/>
          </a:p>
        </p:txBody>
      </p:sp>
      <p:sp>
        <p:nvSpPr>
          <p:cNvPr id="17" name="TextBox 16">
            <a:extLst>
              <a:ext uri="{FF2B5EF4-FFF2-40B4-BE49-F238E27FC236}">
                <a16:creationId xmlns:a16="http://schemas.microsoft.com/office/drawing/2014/main" id="{300F2FE0-CD8B-4C92-BA55-2613B346D21D}"/>
              </a:ext>
            </a:extLst>
          </p:cNvPr>
          <p:cNvSpPr txBox="1"/>
          <p:nvPr/>
        </p:nvSpPr>
        <p:spPr>
          <a:xfrm>
            <a:off x="4831058" y="4847083"/>
            <a:ext cx="1694187"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result.</a:t>
            </a:r>
            <a:r>
              <a:rPr lang="en-US" sz="1500" dirty="0" err="1">
                <a:latin typeface="JetBrains Mono" panose="020B0509020102050004" pitchFamily="49" charset="0"/>
              </a:rPr>
              <a:t>x</a:t>
            </a:r>
            <a:r>
              <a:rPr lang="en-US" sz="1500" dirty="0">
                <a:latin typeface="JetBrains Mono" panose="020B0509020102050004" pitchFamily="49" charset="0"/>
              </a:rPr>
              <a:t>:</a:t>
            </a:r>
            <a:endParaRPr lang="en-US" sz="1500" dirty="0"/>
          </a:p>
        </p:txBody>
      </p:sp>
      <p:sp>
        <p:nvSpPr>
          <p:cNvPr id="2" name="Slide Number Placeholder 1">
            <a:extLst>
              <a:ext uri="{FF2B5EF4-FFF2-40B4-BE49-F238E27FC236}">
                <a16:creationId xmlns:a16="http://schemas.microsoft.com/office/drawing/2014/main" id="{9A635467-F737-4603-96C9-5BBD513A7A8B}"/>
              </a:ext>
            </a:extLst>
          </p:cNvPr>
          <p:cNvSpPr>
            <a:spLocks noGrp="1"/>
          </p:cNvSpPr>
          <p:nvPr>
            <p:ph type="sldNum" sz="quarter" idx="12"/>
          </p:nvPr>
        </p:nvSpPr>
        <p:spPr/>
        <p:txBody>
          <a:bodyPr/>
          <a:lstStyle/>
          <a:p>
            <a:fld id="{EE4B2865-9F4B-463A-924A-394C76877335}" type="slidenum">
              <a:rPr lang="en-US" smtClean="0"/>
              <a:t>49</a:t>
            </a:fld>
            <a:endParaRPr lang="en-US"/>
          </a:p>
        </p:txBody>
      </p:sp>
      <p:sp>
        <p:nvSpPr>
          <p:cNvPr id="16" name="TextBox 15">
            <a:extLst>
              <a:ext uri="{FF2B5EF4-FFF2-40B4-BE49-F238E27FC236}">
                <a16:creationId xmlns:a16="http://schemas.microsoft.com/office/drawing/2014/main" id="{BC0D938E-77E4-4941-9DE6-F00E90DB7F20}"/>
              </a:ext>
            </a:extLst>
          </p:cNvPr>
          <p:cNvSpPr txBox="1"/>
          <p:nvPr/>
        </p:nvSpPr>
        <p:spPr>
          <a:xfrm>
            <a:off x="628648" y="3576723"/>
            <a:ext cx="2824359" cy="323165"/>
          </a:xfrm>
          <a:prstGeom prst="rect">
            <a:avLst/>
          </a:prstGeom>
          <a:noFill/>
        </p:spPr>
        <p:txBody>
          <a:bodyPr wrap="square">
            <a:spAutoFit/>
          </a:bodyPr>
          <a:lstStyle/>
          <a:p>
            <a:r>
              <a:rPr lang="en-US" sz="1500" dirty="0" err="1">
                <a:latin typeface="JetBrains Mono" panose="020B0509020102050004" pitchFamily="49" charset="0"/>
              </a:rPr>
              <a:t>result.compute_root</a:t>
            </a:r>
            <a:r>
              <a:rPr lang="en-US" sz="1500" dirty="0">
                <a:latin typeface="JetBrains Mono" panose="020B0509020102050004" pitchFamily="49" charset="0"/>
              </a:rPr>
              <a:t>()</a:t>
            </a:r>
            <a:endParaRPr lang="en-US" sz="1500" dirty="0"/>
          </a:p>
        </p:txBody>
      </p:sp>
      <p:sp>
        <p:nvSpPr>
          <p:cNvPr id="22" name="TextBox 21">
            <a:extLst>
              <a:ext uri="{FF2B5EF4-FFF2-40B4-BE49-F238E27FC236}">
                <a16:creationId xmlns:a16="http://schemas.microsoft.com/office/drawing/2014/main" id="{C7204486-4485-4C8C-8795-7ADBBE29CAEC}"/>
              </a:ext>
            </a:extLst>
          </p:cNvPr>
          <p:cNvSpPr txBox="1"/>
          <p:nvPr/>
        </p:nvSpPr>
        <p:spPr>
          <a:xfrm>
            <a:off x="1316271" y="4100743"/>
            <a:ext cx="2407740"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26" name="TextBox 25">
            <a:extLst>
              <a:ext uri="{FF2B5EF4-FFF2-40B4-BE49-F238E27FC236}">
                <a16:creationId xmlns:a16="http://schemas.microsoft.com/office/drawing/2014/main" id="{168C066C-D766-43A2-91FF-34A153C770A3}"/>
              </a:ext>
            </a:extLst>
          </p:cNvPr>
          <p:cNvSpPr txBox="1"/>
          <p:nvPr/>
        </p:nvSpPr>
        <p:spPr>
          <a:xfrm>
            <a:off x="630131" y="4362702"/>
            <a:ext cx="3458694" cy="323165"/>
          </a:xfrm>
          <a:prstGeom prst="rect">
            <a:avLst/>
          </a:prstGeom>
          <a:noFill/>
        </p:spPr>
        <p:txBody>
          <a:bodyPr wrap="square">
            <a:spAutoFit/>
          </a:bodyPr>
          <a:lstStyle/>
          <a:p>
            <a:r>
              <a:rPr lang="en-US" sz="1500" dirty="0" err="1">
                <a:latin typeface="JetBrains Mono" panose="020B0509020102050004" pitchFamily="49" charset="0"/>
              </a:rPr>
              <a:t>blur_x.compute_at</a:t>
            </a:r>
            <a:r>
              <a:rPr lang="en-US" sz="1500" dirty="0">
                <a:latin typeface="JetBrains Mono" panose="020B0509020102050004" pitchFamily="49" charset="0"/>
              </a:rPr>
              <a:t>(result, x)</a:t>
            </a:r>
            <a:endParaRPr lang="en-US" sz="1500" dirty="0"/>
          </a:p>
        </p:txBody>
      </p:sp>
      <p:sp>
        <p:nvSpPr>
          <p:cNvPr id="28" name="TextBox 27">
            <a:extLst>
              <a:ext uri="{FF2B5EF4-FFF2-40B4-BE49-F238E27FC236}">
                <a16:creationId xmlns:a16="http://schemas.microsoft.com/office/drawing/2014/main" id="{04FD37A9-1B89-41A8-B883-79EA9DAB6D7E}"/>
              </a:ext>
            </a:extLst>
          </p:cNvPr>
          <p:cNvSpPr txBox="1"/>
          <p:nvPr/>
        </p:nvSpPr>
        <p:spPr>
          <a:xfrm>
            <a:off x="1316271" y="4624661"/>
            <a:ext cx="2472668"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30" name="TextBox 29">
            <a:extLst>
              <a:ext uri="{FF2B5EF4-FFF2-40B4-BE49-F238E27FC236}">
                <a16:creationId xmlns:a16="http://schemas.microsoft.com/office/drawing/2014/main" id="{7DA6B229-BD6A-49F7-B805-2EB81E8F4625}"/>
              </a:ext>
            </a:extLst>
          </p:cNvPr>
          <p:cNvSpPr txBox="1"/>
          <p:nvPr/>
        </p:nvSpPr>
        <p:spPr>
          <a:xfrm>
            <a:off x="630131" y="4886620"/>
            <a:ext cx="2824359" cy="323165"/>
          </a:xfrm>
          <a:prstGeom prst="rect">
            <a:avLst/>
          </a:prstGeom>
          <a:noFill/>
        </p:spPr>
        <p:txBody>
          <a:bodyPr wrap="square">
            <a:spAutoFit/>
          </a:bodyPr>
          <a:lstStyle/>
          <a:p>
            <a:r>
              <a:rPr lang="en-US" sz="1500" dirty="0">
                <a:latin typeface="JetBrains Mono" panose="020B0509020102050004" pitchFamily="49" charset="0"/>
              </a:rPr>
              <a:t>input_16.compute_root()</a:t>
            </a:r>
            <a:endParaRPr lang="en-US" sz="1500" dirty="0"/>
          </a:p>
        </p:txBody>
      </p:sp>
      <p:sp>
        <p:nvSpPr>
          <p:cNvPr id="32" name="TextBox 31">
            <a:extLst>
              <a:ext uri="{FF2B5EF4-FFF2-40B4-BE49-F238E27FC236}">
                <a16:creationId xmlns:a16="http://schemas.microsoft.com/office/drawing/2014/main" id="{CC672A50-B8CB-4603-AF61-5AB9FEB98766}"/>
              </a:ext>
            </a:extLst>
          </p:cNvPr>
          <p:cNvSpPr txBox="1"/>
          <p:nvPr/>
        </p:nvSpPr>
        <p:spPr>
          <a:xfrm>
            <a:off x="1546908" y="5148577"/>
            <a:ext cx="2362336"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grpSp>
        <p:nvGrpSpPr>
          <p:cNvPr id="15" name="Group 14">
            <a:extLst>
              <a:ext uri="{FF2B5EF4-FFF2-40B4-BE49-F238E27FC236}">
                <a16:creationId xmlns:a16="http://schemas.microsoft.com/office/drawing/2014/main" id="{DD576C1E-4B92-4A62-A5F9-4F894B2B5B61}"/>
              </a:ext>
            </a:extLst>
          </p:cNvPr>
          <p:cNvGrpSpPr/>
          <p:nvPr/>
        </p:nvGrpSpPr>
        <p:grpSpPr>
          <a:xfrm>
            <a:off x="4600421" y="3828818"/>
            <a:ext cx="3553430" cy="830193"/>
            <a:chOff x="4600421" y="3828818"/>
            <a:chExt cx="3553430" cy="830193"/>
          </a:xfrm>
        </p:grpSpPr>
        <p:sp>
          <p:nvSpPr>
            <p:cNvPr id="8" name="TextBox 7">
              <a:extLst>
                <a:ext uri="{FF2B5EF4-FFF2-40B4-BE49-F238E27FC236}">
                  <a16:creationId xmlns:a16="http://schemas.microsoft.com/office/drawing/2014/main" id="{64F2AB35-54FA-490E-A27A-3682840E7413}"/>
                </a:ext>
              </a:extLst>
            </p:cNvPr>
            <p:cNvSpPr txBox="1"/>
            <p:nvPr/>
          </p:nvSpPr>
          <p:spPr>
            <a:xfrm>
              <a:off x="4600421" y="3828818"/>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3" name="TextBox 2">
              <a:extLst>
                <a:ext uri="{FF2B5EF4-FFF2-40B4-BE49-F238E27FC236}">
                  <a16:creationId xmlns:a16="http://schemas.microsoft.com/office/drawing/2014/main" id="{9A861A11-EC9B-421F-A635-B32E56EE175C}"/>
                </a:ext>
              </a:extLst>
            </p:cNvPr>
            <p:cNvSpPr txBox="1"/>
            <p:nvPr/>
          </p:nvSpPr>
          <p:spPr>
            <a:xfrm>
              <a:off x="4831058" y="4082332"/>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33" name="Content Placeholder 6">
              <a:extLst>
                <a:ext uri="{FF2B5EF4-FFF2-40B4-BE49-F238E27FC236}">
                  <a16:creationId xmlns:a16="http://schemas.microsoft.com/office/drawing/2014/main" id="{94FE2871-AE58-4644-B553-4817352FA523}"/>
                </a:ext>
              </a:extLst>
            </p:cNvPr>
            <p:cNvSpPr txBox="1">
              <a:spLocks/>
            </p:cNvSpPr>
            <p:nvPr/>
          </p:nvSpPr>
          <p:spPr>
            <a:xfrm>
              <a:off x="5055176" y="4335846"/>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input_16(x:x+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grpSp>
      <p:grpSp>
        <p:nvGrpSpPr>
          <p:cNvPr id="14" name="Group 13">
            <a:extLst>
              <a:ext uri="{FF2B5EF4-FFF2-40B4-BE49-F238E27FC236}">
                <a16:creationId xmlns:a16="http://schemas.microsoft.com/office/drawing/2014/main" id="{CB955C61-CD80-47DD-B7AE-F2F3D7A5B13C}"/>
              </a:ext>
            </a:extLst>
          </p:cNvPr>
          <p:cNvGrpSpPr/>
          <p:nvPr/>
        </p:nvGrpSpPr>
        <p:grpSpPr>
          <a:xfrm>
            <a:off x="5005973" y="5090631"/>
            <a:ext cx="3553429" cy="830193"/>
            <a:chOff x="4600421" y="4589360"/>
            <a:chExt cx="3553429" cy="830193"/>
          </a:xfrm>
        </p:grpSpPr>
        <p:sp>
          <p:nvSpPr>
            <p:cNvPr id="4" name="TextBox 3">
              <a:extLst>
                <a:ext uri="{FF2B5EF4-FFF2-40B4-BE49-F238E27FC236}">
                  <a16:creationId xmlns:a16="http://schemas.microsoft.com/office/drawing/2014/main" id="{20A6EFED-22A8-4173-B655-428A31B340A6}"/>
                </a:ext>
              </a:extLst>
            </p:cNvPr>
            <p:cNvSpPr txBox="1"/>
            <p:nvPr/>
          </p:nvSpPr>
          <p:spPr>
            <a:xfrm>
              <a:off x="4600421" y="4589360"/>
              <a:ext cx="18006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blur_x.</a:t>
              </a:r>
              <a:r>
                <a:rPr lang="en-US" sz="1500" dirty="0" err="1">
                  <a:latin typeface="JetBrains Mono" panose="020B0509020102050004" pitchFamily="49" charset="0"/>
                </a:rPr>
                <a:t>y</a:t>
              </a:r>
              <a:r>
                <a:rPr lang="en-US" sz="1500" dirty="0">
                  <a:latin typeface="JetBrains Mono" panose="020B0509020102050004" pitchFamily="49" charset="0"/>
                </a:rPr>
                <a:t>:</a:t>
              </a:r>
              <a:endParaRPr lang="en-US" sz="1500" dirty="0"/>
            </a:p>
          </p:txBody>
        </p:sp>
        <p:sp>
          <p:nvSpPr>
            <p:cNvPr id="5" name="TextBox 4">
              <a:extLst>
                <a:ext uri="{FF2B5EF4-FFF2-40B4-BE49-F238E27FC236}">
                  <a16:creationId xmlns:a16="http://schemas.microsoft.com/office/drawing/2014/main" id="{5F38D05B-F1EB-425F-A3FF-770BBE937579}"/>
                </a:ext>
              </a:extLst>
            </p:cNvPr>
            <p:cNvSpPr txBox="1"/>
            <p:nvPr/>
          </p:nvSpPr>
          <p:spPr>
            <a:xfrm>
              <a:off x="4831058" y="4842874"/>
              <a:ext cx="2360482"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blur_x.</a:t>
              </a:r>
              <a:r>
                <a:rPr lang="en-US" sz="1500" dirty="0" err="1">
                  <a:latin typeface="JetBrains Mono" panose="020B0509020102050004" pitchFamily="49" charset="0"/>
                </a:rPr>
                <a:t>x</a:t>
              </a:r>
              <a:r>
                <a:rPr lang="en-US" sz="1500" dirty="0">
                  <a:latin typeface="JetBrains Mono" panose="020B0509020102050004" pitchFamily="49" charset="0"/>
                </a:rPr>
                <a:t>:</a:t>
              </a:r>
              <a:endParaRPr lang="en-US" sz="1500" dirty="0"/>
            </a:p>
          </p:txBody>
        </p:sp>
        <p:sp>
          <p:nvSpPr>
            <p:cNvPr id="35" name="Content Placeholder 6">
              <a:extLst>
                <a:ext uri="{FF2B5EF4-FFF2-40B4-BE49-F238E27FC236}">
                  <a16:creationId xmlns:a16="http://schemas.microsoft.com/office/drawing/2014/main" id="{DC19B677-182C-4661-BADB-416F39BDD3B2}"/>
                </a:ext>
              </a:extLst>
            </p:cNvPr>
            <p:cNvSpPr txBox="1">
              <a:spLocks/>
            </p:cNvSpPr>
            <p:nvPr/>
          </p:nvSpPr>
          <p:spPr>
            <a:xfrm>
              <a:off x="5055175" y="5096388"/>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br>
                <a:rPr lang="en-US" sz="1500" dirty="0">
                  <a:solidFill>
                    <a:schemeClr val="bg1"/>
                  </a:solidFill>
                  <a:latin typeface="JetBrains Mono" panose="020B0509020102050004" pitchFamily="49" charset="0"/>
                </a:rPr>
              </a:br>
              <a:endParaRPr lang="en-US" sz="1500" dirty="0">
                <a:solidFill>
                  <a:schemeClr val="bg1"/>
                </a:solidFill>
              </a:endParaRPr>
            </a:p>
          </p:txBody>
        </p:sp>
      </p:grpSp>
      <p:sp>
        <p:nvSpPr>
          <p:cNvPr id="37" name="Content Placeholder 6">
            <a:extLst>
              <a:ext uri="{FF2B5EF4-FFF2-40B4-BE49-F238E27FC236}">
                <a16:creationId xmlns:a16="http://schemas.microsoft.com/office/drawing/2014/main" id="{4BC04AF6-D787-4D95-BBA5-09077023E3E7}"/>
              </a:ext>
            </a:extLst>
          </p:cNvPr>
          <p:cNvSpPr txBox="1">
            <a:spLocks/>
          </p:cNvSpPr>
          <p:nvPr/>
        </p:nvSpPr>
        <p:spPr>
          <a:xfrm>
            <a:off x="5509930" y="6363612"/>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result(x:x+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sp>
        <p:nvSpPr>
          <p:cNvPr id="10" name="Content Placeholder 9">
            <a:extLst>
              <a:ext uri="{FF2B5EF4-FFF2-40B4-BE49-F238E27FC236}">
                <a16:creationId xmlns:a16="http://schemas.microsoft.com/office/drawing/2014/main" id="{0AC946FA-C5BC-4952-952A-BFA606B7E214}"/>
              </a:ext>
            </a:extLst>
          </p:cNvPr>
          <p:cNvSpPr>
            <a:spLocks noGrp="1"/>
          </p:cNvSpPr>
          <p:nvPr>
            <p:ph sz="half" idx="13"/>
          </p:nvPr>
        </p:nvSpPr>
        <p:spPr/>
        <p:txBody>
          <a:bodyPr/>
          <a:lstStyle/>
          <a:p>
            <a:endParaRPr lang="en-US"/>
          </a:p>
        </p:txBody>
      </p:sp>
      <p:sp>
        <p:nvSpPr>
          <p:cNvPr id="6" name="TextBox 5">
            <a:extLst>
              <a:ext uri="{FF2B5EF4-FFF2-40B4-BE49-F238E27FC236}">
                <a16:creationId xmlns:a16="http://schemas.microsoft.com/office/drawing/2014/main" id="{416FEE77-74C9-4241-A312-E3ACA1B108EE}"/>
              </a:ext>
            </a:extLst>
          </p:cNvPr>
          <p:cNvSpPr txBox="1"/>
          <p:nvPr/>
        </p:nvSpPr>
        <p:spPr>
          <a:xfrm>
            <a:off x="1316270" y="3838784"/>
            <a:ext cx="3634476" cy="323165"/>
          </a:xfrm>
          <a:prstGeom prst="rect">
            <a:avLst/>
          </a:prstGeom>
          <a:noFill/>
        </p:spPr>
        <p:txBody>
          <a:bodyPr wrap="square">
            <a:spAutoFit/>
          </a:bodyPr>
          <a:lstStyle/>
          <a:p>
            <a:r>
              <a:rPr lang="en-US" sz="1500" dirty="0">
                <a:latin typeface="JetBrains Mono" panose="020B0509020102050004" pitchFamily="49" charset="0"/>
              </a:rPr>
              <a:t>.tile(x, y, xi,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128, 24</a:t>
            </a:r>
            <a:r>
              <a:rPr lang="en-US" sz="1500" dirty="0">
                <a:latin typeface="JetBrains Mono" panose="020B0509020102050004" pitchFamily="49" charset="0"/>
              </a:rPr>
              <a:t>)</a:t>
            </a:r>
            <a:endParaRPr lang="en-US" sz="1500" dirty="0"/>
          </a:p>
        </p:txBody>
      </p:sp>
      <p:sp>
        <p:nvSpPr>
          <p:cNvPr id="11" name="TextBox 10">
            <a:extLst>
              <a:ext uri="{FF2B5EF4-FFF2-40B4-BE49-F238E27FC236}">
                <a16:creationId xmlns:a16="http://schemas.microsoft.com/office/drawing/2014/main" id="{D87EE417-7935-4A66-9949-683C4B084CF2}"/>
              </a:ext>
            </a:extLst>
          </p:cNvPr>
          <p:cNvSpPr txBox="1"/>
          <p:nvPr/>
        </p:nvSpPr>
        <p:spPr>
          <a:xfrm>
            <a:off x="5055175" y="5856584"/>
            <a:ext cx="25143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24</a:t>
            </a:r>
            <a:r>
              <a:rPr lang="en-US" sz="1500" dirty="0">
                <a:latin typeface="JetBrains Mono" panose="020B0509020102050004" pitchFamily="49" charset="0"/>
              </a:rPr>
              <a:t>]:</a:t>
            </a:r>
            <a:endParaRPr lang="en-US" sz="1500" dirty="0"/>
          </a:p>
        </p:txBody>
      </p:sp>
      <p:sp>
        <p:nvSpPr>
          <p:cNvPr id="12" name="TextBox 11">
            <a:extLst>
              <a:ext uri="{FF2B5EF4-FFF2-40B4-BE49-F238E27FC236}">
                <a16:creationId xmlns:a16="http://schemas.microsoft.com/office/drawing/2014/main" id="{08DA3D46-C61D-4099-80AF-788AF5DA940D}"/>
              </a:ext>
            </a:extLst>
          </p:cNvPr>
          <p:cNvSpPr txBox="1"/>
          <p:nvPr/>
        </p:nvSpPr>
        <p:spPr>
          <a:xfrm>
            <a:off x="5285812" y="6110098"/>
            <a:ext cx="2608328"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xi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128</a:t>
            </a:r>
            <a:r>
              <a:rPr lang="en-US" sz="1500" dirty="0">
                <a:latin typeface="JetBrains Mono" panose="020B0509020102050004" pitchFamily="49" charset="0"/>
              </a:rPr>
              <a:t>]:</a:t>
            </a:r>
            <a:endParaRPr lang="en-US" sz="1500" dirty="0"/>
          </a:p>
        </p:txBody>
      </p:sp>
    </p:spTree>
    <p:extLst>
      <p:ext uri="{BB962C8B-B14F-4D97-AF65-F5344CB8AC3E}">
        <p14:creationId xmlns:p14="http://schemas.microsoft.com/office/powerpoint/2010/main" val="218987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25" fill="hold">
                                          <p:stCondLst>
                                            <p:cond delay="0"/>
                                          </p:stCondLst>
                                        </p:cTn>
                                        <p:tgtEl>
                                          <p:spTgt spid="14"/>
                                        </p:tgtEl>
                                        <p:attrNameLst>
                                          <p:attrName>r</p:attrName>
                                        </p:attrNameLst>
                                      </p:cBhvr>
                                    </p:animRot>
                                    <p:animRot by="-240000">
                                      <p:cBhvr>
                                        <p:cTn id="7" dur="50" fill="hold">
                                          <p:stCondLst>
                                            <p:cond delay="50"/>
                                          </p:stCondLst>
                                        </p:cTn>
                                        <p:tgtEl>
                                          <p:spTgt spid="14"/>
                                        </p:tgtEl>
                                        <p:attrNameLst>
                                          <p:attrName>r</p:attrName>
                                        </p:attrNameLst>
                                      </p:cBhvr>
                                    </p:animRot>
                                    <p:animRot by="240000">
                                      <p:cBhvr>
                                        <p:cTn id="8" dur="50" fill="hold">
                                          <p:stCondLst>
                                            <p:cond delay="100"/>
                                          </p:stCondLst>
                                        </p:cTn>
                                        <p:tgtEl>
                                          <p:spTgt spid="14"/>
                                        </p:tgtEl>
                                        <p:attrNameLst>
                                          <p:attrName>r</p:attrName>
                                        </p:attrNameLst>
                                      </p:cBhvr>
                                    </p:animRot>
                                    <p:animRot by="-240000">
                                      <p:cBhvr>
                                        <p:cTn id="9" dur="50" fill="hold">
                                          <p:stCondLst>
                                            <p:cond delay="150"/>
                                          </p:stCondLst>
                                        </p:cTn>
                                        <p:tgtEl>
                                          <p:spTgt spid="14"/>
                                        </p:tgtEl>
                                        <p:attrNameLst>
                                          <p:attrName>r</p:attrName>
                                        </p:attrNameLst>
                                      </p:cBhvr>
                                    </p:animRot>
                                    <p:animRot by="120000">
                                      <p:cBhvr>
                                        <p:cTn id="10" dur="50" fill="hold">
                                          <p:stCondLst>
                                            <p:cond delay="200"/>
                                          </p:stCondLst>
                                        </p:cTn>
                                        <p:tgtEl>
                                          <p:spTgt spid="1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25" fill="hold">
                                          <p:stCondLst>
                                            <p:cond delay="0"/>
                                          </p:stCondLst>
                                        </p:cTn>
                                        <p:tgtEl>
                                          <p:spTgt spid="11"/>
                                        </p:tgtEl>
                                        <p:attrNameLst>
                                          <p:attrName>r</p:attrName>
                                        </p:attrNameLst>
                                      </p:cBhvr>
                                    </p:animRot>
                                    <p:animRot by="-240000">
                                      <p:cBhvr>
                                        <p:cTn id="15" dur="50" fill="hold">
                                          <p:stCondLst>
                                            <p:cond delay="50"/>
                                          </p:stCondLst>
                                        </p:cTn>
                                        <p:tgtEl>
                                          <p:spTgt spid="11"/>
                                        </p:tgtEl>
                                        <p:attrNameLst>
                                          <p:attrName>r</p:attrName>
                                        </p:attrNameLst>
                                      </p:cBhvr>
                                    </p:animRot>
                                    <p:animRot by="240000">
                                      <p:cBhvr>
                                        <p:cTn id="16" dur="50" fill="hold">
                                          <p:stCondLst>
                                            <p:cond delay="100"/>
                                          </p:stCondLst>
                                        </p:cTn>
                                        <p:tgtEl>
                                          <p:spTgt spid="11"/>
                                        </p:tgtEl>
                                        <p:attrNameLst>
                                          <p:attrName>r</p:attrName>
                                        </p:attrNameLst>
                                      </p:cBhvr>
                                    </p:animRot>
                                    <p:animRot by="-240000">
                                      <p:cBhvr>
                                        <p:cTn id="17" dur="50" fill="hold">
                                          <p:stCondLst>
                                            <p:cond delay="150"/>
                                          </p:stCondLst>
                                        </p:cTn>
                                        <p:tgtEl>
                                          <p:spTgt spid="11"/>
                                        </p:tgtEl>
                                        <p:attrNameLst>
                                          <p:attrName>r</p:attrName>
                                        </p:attrNameLst>
                                      </p:cBhvr>
                                    </p:animRot>
                                    <p:animRot by="120000">
                                      <p:cBhvr>
                                        <p:cTn id="18" dur="50" fill="hold">
                                          <p:stCondLst>
                                            <p:cond delay="200"/>
                                          </p:stCondLst>
                                        </p:cTn>
                                        <p:tgtEl>
                                          <p:spTgt spid="11"/>
                                        </p:tgtEl>
                                        <p:attrNameLst>
                                          <p:attrName>r</p:attrName>
                                        </p:attrNameLst>
                                      </p:cBhvr>
                                    </p:animRot>
                                  </p:childTnLst>
                                </p:cTn>
                              </p:par>
                              <p:par>
                                <p:cTn id="19" presetID="32" presetClass="emph" presetSubtype="0" fill="hold" grpId="0" nodeType="withEffect">
                                  <p:stCondLst>
                                    <p:cond delay="0"/>
                                  </p:stCondLst>
                                  <p:childTnLst>
                                    <p:animRot by="120000">
                                      <p:cBhvr>
                                        <p:cTn id="20" dur="25" fill="hold">
                                          <p:stCondLst>
                                            <p:cond delay="0"/>
                                          </p:stCondLst>
                                        </p:cTn>
                                        <p:tgtEl>
                                          <p:spTgt spid="12"/>
                                        </p:tgtEl>
                                        <p:attrNameLst>
                                          <p:attrName>r</p:attrName>
                                        </p:attrNameLst>
                                      </p:cBhvr>
                                    </p:animRot>
                                    <p:animRot by="-240000">
                                      <p:cBhvr>
                                        <p:cTn id="21" dur="50" fill="hold">
                                          <p:stCondLst>
                                            <p:cond delay="50"/>
                                          </p:stCondLst>
                                        </p:cTn>
                                        <p:tgtEl>
                                          <p:spTgt spid="12"/>
                                        </p:tgtEl>
                                        <p:attrNameLst>
                                          <p:attrName>r</p:attrName>
                                        </p:attrNameLst>
                                      </p:cBhvr>
                                    </p:animRot>
                                    <p:animRot by="240000">
                                      <p:cBhvr>
                                        <p:cTn id="22" dur="50" fill="hold">
                                          <p:stCondLst>
                                            <p:cond delay="100"/>
                                          </p:stCondLst>
                                        </p:cTn>
                                        <p:tgtEl>
                                          <p:spTgt spid="12"/>
                                        </p:tgtEl>
                                        <p:attrNameLst>
                                          <p:attrName>r</p:attrName>
                                        </p:attrNameLst>
                                      </p:cBhvr>
                                    </p:animRot>
                                    <p:animRot by="-240000">
                                      <p:cBhvr>
                                        <p:cTn id="23" dur="50" fill="hold">
                                          <p:stCondLst>
                                            <p:cond delay="150"/>
                                          </p:stCondLst>
                                        </p:cTn>
                                        <p:tgtEl>
                                          <p:spTgt spid="12"/>
                                        </p:tgtEl>
                                        <p:attrNameLst>
                                          <p:attrName>r</p:attrName>
                                        </p:attrNameLst>
                                      </p:cBhvr>
                                    </p:animRot>
                                    <p:animRot by="120000">
                                      <p:cBhvr>
                                        <p:cTn id="24" dur="50" fill="hold">
                                          <p:stCondLst>
                                            <p:cond delay="200"/>
                                          </p:stCondLst>
                                        </p:cTn>
                                        <p:tgtEl>
                                          <p:spTgt spid="12"/>
                                        </p:tgtEl>
                                        <p:attrNameLst>
                                          <p:attrName>r</p:attrName>
                                        </p:attrNameLst>
                                      </p:cBhvr>
                                    </p:animRot>
                                  </p:childTnLst>
                                </p:cTn>
                              </p:par>
                              <p:par>
                                <p:cTn id="25" presetID="32" presetClass="emph" presetSubtype="0" fill="hold" grpId="0" nodeType="withEffect">
                                  <p:stCondLst>
                                    <p:cond delay="0"/>
                                  </p:stCondLst>
                                  <p:childTnLst>
                                    <p:animRot by="120000">
                                      <p:cBhvr>
                                        <p:cTn id="26" dur="25" fill="hold">
                                          <p:stCondLst>
                                            <p:cond delay="0"/>
                                          </p:stCondLst>
                                        </p:cTn>
                                        <p:tgtEl>
                                          <p:spTgt spid="37"/>
                                        </p:tgtEl>
                                        <p:attrNameLst>
                                          <p:attrName>r</p:attrName>
                                        </p:attrNameLst>
                                      </p:cBhvr>
                                    </p:animRot>
                                    <p:animRot by="-240000">
                                      <p:cBhvr>
                                        <p:cTn id="27" dur="50" fill="hold">
                                          <p:stCondLst>
                                            <p:cond delay="50"/>
                                          </p:stCondLst>
                                        </p:cTn>
                                        <p:tgtEl>
                                          <p:spTgt spid="37"/>
                                        </p:tgtEl>
                                        <p:attrNameLst>
                                          <p:attrName>r</p:attrName>
                                        </p:attrNameLst>
                                      </p:cBhvr>
                                    </p:animRot>
                                    <p:animRot by="240000">
                                      <p:cBhvr>
                                        <p:cTn id="28" dur="50" fill="hold">
                                          <p:stCondLst>
                                            <p:cond delay="100"/>
                                          </p:stCondLst>
                                        </p:cTn>
                                        <p:tgtEl>
                                          <p:spTgt spid="37"/>
                                        </p:tgtEl>
                                        <p:attrNameLst>
                                          <p:attrName>r</p:attrName>
                                        </p:attrNameLst>
                                      </p:cBhvr>
                                    </p:animRot>
                                    <p:animRot by="-240000">
                                      <p:cBhvr>
                                        <p:cTn id="29" dur="50" fill="hold">
                                          <p:stCondLst>
                                            <p:cond delay="150"/>
                                          </p:stCondLst>
                                        </p:cTn>
                                        <p:tgtEl>
                                          <p:spTgt spid="37"/>
                                        </p:tgtEl>
                                        <p:attrNameLst>
                                          <p:attrName>r</p:attrName>
                                        </p:attrNameLst>
                                      </p:cBhvr>
                                    </p:animRot>
                                    <p:animRot by="120000">
                                      <p:cBhvr>
                                        <p:cTn id="30" dur="50" fill="hold">
                                          <p:stCondLst>
                                            <p:cond delay="2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A1D1B1-E5AE-42B4-950C-71F28927FCFB}"/>
              </a:ext>
            </a:extLst>
          </p:cNvPr>
          <p:cNvSpPr>
            <a:spLocks noGrp="1"/>
          </p:cNvSpPr>
          <p:nvPr>
            <p:ph type="sldNum" sz="quarter" idx="12"/>
          </p:nvPr>
        </p:nvSpPr>
        <p:spPr/>
        <p:txBody>
          <a:bodyPr/>
          <a:lstStyle/>
          <a:p>
            <a:fld id="{EE4B2865-9F4B-463A-924A-394C76877335}" type="slidenum">
              <a:rPr lang="en-US" smtClean="0"/>
              <a:t>5</a:t>
            </a:fld>
            <a:endParaRPr lang="en-US" dirty="0"/>
          </a:p>
        </p:txBody>
      </p:sp>
      <p:pic>
        <p:nvPicPr>
          <p:cNvPr id="6" name="Picture 5" descr="A person wearing a suit and tie smiling and looking at the camera&#10;&#10;Description automatically generated">
            <a:extLst>
              <a:ext uri="{FF2B5EF4-FFF2-40B4-BE49-F238E27FC236}">
                <a16:creationId xmlns:a16="http://schemas.microsoft.com/office/drawing/2014/main" id="{DE375798-B19E-4942-91C0-9A4196B14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67" y="766870"/>
            <a:ext cx="1371600" cy="1371600"/>
          </a:xfrm>
          <a:prstGeom prst="ellipse">
            <a:avLst/>
          </a:prstGeom>
          <a:ln w="28575" cap="rnd">
            <a:solidFill>
              <a:schemeClr val="accent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A person holding a phone&#10;&#10;Description automatically generated">
            <a:extLst>
              <a:ext uri="{FF2B5EF4-FFF2-40B4-BE49-F238E27FC236}">
                <a16:creationId xmlns:a16="http://schemas.microsoft.com/office/drawing/2014/main" id="{4BF666F4-4BAF-4A2B-845C-45D185658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541" y="3175228"/>
            <a:ext cx="1371600" cy="1371600"/>
          </a:xfrm>
          <a:prstGeom prst="ellipse">
            <a:avLst/>
          </a:prstGeom>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 person smiling for the camera&#10;&#10;Description automatically generated">
            <a:extLst>
              <a:ext uri="{FF2B5EF4-FFF2-40B4-BE49-F238E27FC236}">
                <a16:creationId xmlns:a16="http://schemas.microsoft.com/office/drawing/2014/main" id="{DF61F5B1-FEFA-478E-957B-FBF4B4F2B4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7131" y="782545"/>
            <a:ext cx="1371600" cy="1371600"/>
          </a:xfrm>
          <a:prstGeom prst="ellipse">
            <a:avLst/>
          </a:prstGeom>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erson smiling for the camera&#10;&#10;Description automatically generated">
            <a:extLst>
              <a:ext uri="{FF2B5EF4-FFF2-40B4-BE49-F238E27FC236}">
                <a16:creationId xmlns:a16="http://schemas.microsoft.com/office/drawing/2014/main" id="{AF7A57BF-DFFA-4F25-921D-51F24FFA1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8599" y="766870"/>
            <a:ext cx="1371600" cy="1371600"/>
          </a:xfrm>
          <a:prstGeom prst="ellipse">
            <a:avLst/>
          </a:prstGeom>
          <a:ln w="28575" cap="rnd">
            <a:solidFill>
              <a:schemeClr val="accent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descr="A picture containing clock&#10;&#10;Description automatically generated">
            <a:extLst>
              <a:ext uri="{FF2B5EF4-FFF2-40B4-BE49-F238E27FC236}">
                <a16:creationId xmlns:a16="http://schemas.microsoft.com/office/drawing/2014/main" id="{2DA201BA-1D10-410C-BC9F-588E26D5CB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6309" y="3175228"/>
            <a:ext cx="1371600" cy="1371600"/>
          </a:xfrm>
          <a:prstGeom prst="ellipse">
            <a:avLst/>
          </a:prstGeom>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A person sitting on a bench&#10;&#10;Description automatically generated">
            <a:extLst>
              <a:ext uri="{FF2B5EF4-FFF2-40B4-BE49-F238E27FC236}">
                <a16:creationId xmlns:a16="http://schemas.microsoft.com/office/drawing/2014/main" id="{2BAAD549-6075-4D44-8566-D9B42B457FA6}"/>
              </a:ext>
            </a:extLst>
          </p:cNvPr>
          <p:cNvPicPr>
            <a:picLocks noChangeAspect="1"/>
          </p:cNvPicPr>
          <p:nvPr/>
        </p:nvPicPr>
        <p:blipFill rotWithShape="1">
          <a:blip r:embed="rId8">
            <a:extLst>
              <a:ext uri="{28A0092B-C50C-407E-A947-70E740481C1C}">
                <a14:useLocalDpi xmlns:a14="http://schemas.microsoft.com/office/drawing/2010/main" val="0"/>
              </a:ext>
            </a:extLst>
          </a:blip>
          <a:srcRect l="15382" r="13500"/>
          <a:stretch/>
        </p:blipFill>
        <p:spPr>
          <a:xfrm>
            <a:off x="5605663" y="782545"/>
            <a:ext cx="1372945" cy="1371600"/>
          </a:xfrm>
          <a:prstGeom prst="ellipse">
            <a:avLst/>
          </a:prstGeom>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A person looking at the camera&#10;&#10;Description automatically generated">
            <a:extLst>
              <a:ext uri="{FF2B5EF4-FFF2-40B4-BE49-F238E27FC236}">
                <a16:creationId xmlns:a16="http://schemas.microsoft.com/office/drawing/2014/main" id="{1C065F28-21DB-4F19-A328-137682A470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25541" y="782545"/>
            <a:ext cx="1371600" cy="1371600"/>
          </a:xfrm>
          <a:prstGeom prst="ellipse">
            <a:avLst/>
          </a:prstGeom>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descr="A person wearing a hat&#10;&#10;Description automatically generated">
            <a:extLst>
              <a:ext uri="{FF2B5EF4-FFF2-40B4-BE49-F238E27FC236}">
                <a16:creationId xmlns:a16="http://schemas.microsoft.com/office/drawing/2014/main" id="{A2C818CA-7DDE-4861-A536-68C10004E2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067" y="3175228"/>
            <a:ext cx="1371600" cy="1371600"/>
          </a:xfrm>
          <a:prstGeom prst="ellipse">
            <a:avLst/>
          </a:prstGeom>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descr="A close up&#10;&#10;Description automatically generated">
            <a:extLst>
              <a:ext uri="{FF2B5EF4-FFF2-40B4-BE49-F238E27FC236}">
                <a16:creationId xmlns:a16="http://schemas.microsoft.com/office/drawing/2014/main" id="{5279F641-4875-4173-B45F-E4FDA09142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68188" y="3175228"/>
            <a:ext cx="1371600" cy="1371600"/>
          </a:xfrm>
          <a:prstGeom prst="ellipse">
            <a:avLst/>
          </a:prstGeom>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descr="A person looking at the camera&#10;&#10;Description automatically generated">
            <a:extLst>
              <a:ext uri="{FF2B5EF4-FFF2-40B4-BE49-F238E27FC236}">
                <a16:creationId xmlns:a16="http://schemas.microsoft.com/office/drawing/2014/main" id="{92F7817F-A27D-4B95-8136-FCE2E4B98C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04430" y="3175228"/>
            <a:ext cx="1374589" cy="1371600"/>
          </a:xfrm>
          <a:prstGeom prst="ellipse">
            <a:avLst/>
          </a:prstGeom>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6" name="TextBox 25">
            <a:extLst>
              <a:ext uri="{FF2B5EF4-FFF2-40B4-BE49-F238E27FC236}">
                <a16:creationId xmlns:a16="http://schemas.microsoft.com/office/drawing/2014/main" id="{E65ABAB6-1562-4745-885E-4CE5389677CB}"/>
              </a:ext>
            </a:extLst>
          </p:cNvPr>
          <p:cNvSpPr txBox="1"/>
          <p:nvPr/>
        </p:nvSpPr>
        <p:spPr>
          <a:xfrm>
            <a:off x="546859" y="2208177"/>
            <a:ext cx="1778016" cy="646331"/>
          </a:xfrm>
          <a:prstGeom prst="rect">
            <a:avLst/>
          </a:prstGeom>
          <a:noFill/>
        </p:spPr>
        <p:txBody>
          <a:bodyPr wrap="square" rtlCol="0">
            <a:spAutoFit/>
          </a:bodyPr>
          <a:lstStyle/>
          <a:p>
            <a:pPr algn="ctr"/>
            <a:r>
              <a:rPr lang="en-US" b="1" dirty="0"/>
              <a:t>Jonathan</a:t>
            </a:r>
          </a:p>
          <a:p>
            <a:pPr algn="ctr"/>
            <a:r>
              <a:rPr lang="en-US" b="1" dirty="0"/>
              <a:t>Ragan-Kelley</a:t>
            </a:r>
          </a:p>
        </p:txBody>
      </p:sp>
      <p:sp>
        <p:nvSpPr>
          <p:cNvPr id="28" name="TextBox 27">
            <a:extLst>
              <a:ext uri="{FF2B5EF4-FFF2-40B4-BE49-F238E27FC236}">
                <a16:creationId xmlns:a16="http://schemas.microsoft.com/office/drawing/2014/main" id="{0694B836-8047-430C-8F08-274CAF54BF03}"/>
              </a:ext>
            </a:extLst>
          </p:cNvPr>
          <p:cNvSpPr txBox="1"/>
          <p:nvPr/>
        </p:nvSpPr>
        <p:spPr>
          <a:xfrm>
            <a:off x="2478748" y="2204129"/>
            <a:ext cx="1150479" cy="646331"/>
          </a:xfrm>
          <a:prstGeom prst="rect">
            <a:avLst/>
          </a:prstGeom>
          <a:noFill/>
        </p:spPr>
        <p:txBody>
          <a:bodyPr wrap="square" rtlCol="0">
            <a:spAutoFit/>
          </a:bodyPr>
          <a:lstStyle/>
          <a:p>
            <a:pPr algn="ctr"/>
            <a:r>
              <a:rPr lang="en-US" b="1" dirty="0"/>
              <a:t>Andrew Adams</a:t>
            </a:r>
          </a:p>
        </p:txBody>
      </p:sp>
      <p:sp>
        <p:nvSpPr>
          <p:cNvPr id="30" name="TextBox 29">
            <a:extLst>
              <a:ext uri="{FF2B5EF4-FFF2-40B4-BE49-F238E27FC236}">
                <a16:creationId xmlns:a16="http://schemas.microsoft.com/office/drawing/2014/main" id="{6F4B501C-4144-4194-B05A-9856C874F12B}"/>
              </a:ext>
            </a:extLst>
          </p:cNvPr>
          <p:cNvSpPr txBox="1"/>
          <p:nvPr/>
        </p:nvSpPr>
        <p:spPr>
          <a:xfrm>
            <a:off x="4068486" y="2208178"/>
            <a:ext cx="1207246" cy="646331"/>
          </a:xfrm>
          <a:prstGeom prst="rect">
            <a:avLst/>
          </a:prstGeom>
          <a:noFill/>
        </p:spPr>
        <p:txBody>
          <a:bodyPr wrap="square" rtlCol="0">
            <a:spAutoFit/>
          </a:bodyPr>
          <a:lstStyle/>
          <a:p>
            <a:pPr algn="ctr"/>
            <a:r>
              <a:rPr lang="en-US" b="1" dirty="0"/>
              <a:t>Steven</a:t>
            </a:r>
          </a:p>
          <a:p>
            <a:pPr algn="ctr"/>
            <a:r>
              <a:rPr lang="en-US" b="1" dirty="0"/>
              <a:t>Johnson</a:t>
            </a:r>
          </a:p>
        </p:txBody>
      </p:sp>
      <p:sp>
        <p:nvSpPr>
          <p:cNvPr id="32" name="TextBox 31">
            <a:extLst>
              <a:ext uri="{FF2B5EF4-FFF2-40B4-BE49-F238E27FC236}">
                <a16:creationId xmlns:a16="http://schemas.microsoft.com/office/drawing/2014/main" id="{A8D877F1-E805-4EF4-A88E-7730B5E898BE}"/>
              </a:ext>
            </a:extLst>
          </p:cNvPr>
          <p:cNvSpPr txBox="1"/>
          <p:nvPr/>
        </p:nvSpPr>
        <p:spPr>
          <a:xfrm>
            <a:off x="5682133" y="2208177"/>
            <a:ext cx="1216194" cy="646331"/>
          </a:xfrm>
          <a:prstGeom prst="rect">
            <a:avLst/>
          </a:prstGeom>
          <a:noFill/>
        </p:spPr>
        <p:txBody>
          <a:bodyPr wrap="square" rtlCol="0">
            <a:spAutoFit/>
          </a:bodyPr>
          <a:lstStyle/>
          <a:p>
            <a:pPr algn="ctr"/>
            <a:r>
              <a:rPr lang="en-US" b="1" dirty="0"/>
              <a:t>Tzu-Mao</a:t>
            </a:r>
          </a:p>
          <a:p>
            <a:pPr algn="ctr"/>
            <a:r>
              <a:rPr lang="en-US" b="1" dirty="0"/>
              <a:t>Li</a:t>
            </a:r>
          </a:p>
        </p:txBody>
      </p:sp>
      <p:sp>
        <p:nvSpPr>
          <p:cNvPr id="34" name="TextBox 33">
            <a:extLst>
              <a:ext uri="{FF2B5EF4-FFF2-40B4-BE49-F238E27FC236}">
                <a16:creationId xmlns:a16="http://schemas.microsoft.com/office/drawing/2014/main" id="{2D504F85-D9E8-439A-8E9A-8EC696B6F615}"/>
              </a:ext>
            </a:extLst>
          </p:cNvPr>
          <p:cNvSpPr txBox="1"/>
          <p:nvPr/>
        </p:nvSpPr>
        <p:spPr>
          <a:xfrm>
            <a:off x="7264404" y="2208178"/>
            <a:ext cx="1287894" cy="646331"/>
          </a:xfrm>
          <a:prstGeom prst="rect">
            <a:avLst/>
          </a:prstGeom>
          <a:noFill/>
        </p:spPr>
        <p:txBody>
          <a:bodyPr wrap="square" rtlCol="0">
            <a:spAutoFit/>
          </a:bodyPr>
          <a:lstStyle/>
          <a:p>
            <a:pPr algn="ctr"/>
            <a:r>
              <a:rPr lang="en-US" b="1" dirty="0"/>
              <a:t>Alex Reinking</a:t>
            </a:r>
          </a:p>
        </p:txBody>
      </p:sp>
      <p:sp>
        <p:nvSpPr>
          <p:cNvPr id="36" name="TextBox 35">
            <a:extLst>
              <a:ext uri="{FF2B5EF4-FFF2-40B4-BE49-F238E27FC236}">
                <a16:creationId xmlns:a16="http://schemas.microsoft.com/office/drawing/2014/main" id="{5F8A8911-A1F3-417F-A184-A08336B5BA73}"/>
              </a:ext>
            </a:extLst>
          </p:cNvPr>
          <p:cNvSpPr txBox="1"/>
          <p:nvPr/>
        </p:nvSpPr>
        <p:spPr>
          <a:xfrm>
            <a:off x="687323" y="4616537"/>
            <a:ext cx="1497088" cy="646331"/>
          </a:xfrm>
          <a:prstGeom prst="rect">
            <a:avLst/>
          </a:prstGeom>
          <a:noFill/>
        </p:spPr>
        <p:txBody>
          <a:bodyPr wrap="square" rtlCol="0">
            <a:spAutoFit/>
          </a:bodyPr>
          <a:lstStyle/>
          <a:p>
            <a:pPr algn="ctr"/>
            <a:r>
              <a:rPr lang="en-US" b="1" dirty="0"/>
              <a:t>Volodymyr </a:t>
            </a:r>
            <a:r>
              <a:rPr lang="en-US" b="1" dirty="0" err="1"/>
              <a:t>Kysenko</a:t>
            </a:r>
            <a:endParaRPr lang="en-US" b="1" dirty="0"/>
          </a:p>
        </p:txBody>
      </p:sp>
      <p:sp>
        <p:nvSpPr>
          <p:cNvPr id="38" name="TextBox 37">
            <a:extLst>
              <a:ext uri="{FF2B5EF4-FFF2-40B4-BE49-F238E27FC236}">
                <a16:creationId xmlns:a16="http://schemas.microsoft.com/office/drawing/2014/main" id="{F681DC06-E949-4448-8B51-F027335B5E9D}"/>
              </a:ext>
            </a:extLst>
          </p:cNvPr>
          <p:cNvSpPr txBox="1"/>
          <p:nvPr/>
        </p:nvSpPr>
        <p:spPr>
          <a:xfrm>
            <a:off x="2522075" y="4616537"/>
            <a:ext cx="1063826" cy="646331"/>
          </a:xfrm>
          <a:prstGeom prst="rect">
            <a:avLst/>
          </a:prstGeom>
          <a:noFill/>
        </p:spPr>
        <p:txBody>
          <a:bodyPr wrap="square" rtlCol="0">
            <a:spAutoFit/>
          </a:bodyPr>
          <a:lstStyle/>
          <a:p>
            <a:pPr algn="ctr"/>
            <a:r>
              <a:rPr lang="en-US" b="1" dirty="0"/>
              <a:t>Benoit Steiner</a:t>
            </a:r>
          </a:p>
        </p:txBody>
      </p:sp>
      <p:sp>
        <p:nvSpPr>
          <p:cNvPr id="40" name="TextBox 39">
            <a:extLst>
              <a:ext uri="{FF2B5EF4-FFF2-40B4-BE49-F238E27FC236}">
                <a16:creationId xmlns:a16="http://schemas.microsoft.com/office/drawing/2014/main" id="{0D00BB83-02F9-42D3-837A-0972B9023E86}"/>
              </a:ext>
            </a:extLst>
          </p:cNvPr>
          <p:cNvSpPr txBox="1"/>
          <p:nvPr/>
        </p:nvSpPr>
        <p:spPr>
          <a:xfrm>
            <a:off x="4140204" y="4616537"/>
            <a:ext cx="1063810" cy="646331"/>
          </a:xfrm>
          <a:prstGeom prst="rect">
            <a:avLst/>
          </a:prstGeom>
          <a:noFill/>
        </p:spPr>
        <p:txBody>
          <a:bodyPr wrap="square" rtlCol="0">
            <a:spAutoFit/>
          </a:bodyPr>
          <a:lstStyle/>
          <a:p>
            <a:pPr algn="ctr"/>
            <a:r>
              <a:rPr lang="en-US" b="1" dirty="0"/>
              <a:t>Dillon</a:t>
            </a:r>
          </a:p>
          <a:p>
            <a:pPr algn="ctr"/>
            <a:r>
              <a:rPr lang="en-US" b="1" dirty="0"/>
              <a:t>Sharlet</a:t>
            </a:r>
          </a:p>
        </p:txBody>
      </p:sp>
      <p:sp>
        <p:nvSpPr>
          <p:cNvPr id="42" name="TextBox 41">
            <a:extLst>
              <a:ext uri="{FF2B5EF4-FFF2-40B4-BE49-F238E27FC236}">
                <a16:creationId xmlns:a16="http://schemas.microsoft.com/office/drawing/2014/main" id="{AAF4978E-BC7C-4AB6-9B8A-2A47A693717B}"/>
              </a:ext>
            </a:extLst>
          </p:cNvPr>
          <p:cNvSpPr txBox="1"/>
          <p:nvPr/>
        </p:nvSpPr>
        <p:spPr>
          <a:xfrm>
            <a:off x="5758317" y="4616537"/>
            <a:ext cx="1063826" cy="646331"/>
          </a:xfrm>
          <a:prstGeom prst="rect">
            <a:avLst/>
          </a:prstGeom>
          <a:noFill/>
        </p:spPr>
        <p:txBody>
          <a:bodyPr wrap="square" rtlCol="0">
            <a:spAutoFit/>
          </a:bodyPr>
          <a:lstStyle/>
          <a:p>
            <a:pPr algn="ctr"/>
            <a:r>
              <a:rPr lang="en-US" b="1" dirty="0"/>
              <a:t>Shoaib</a:t>
            </a:r>
          </a:p>
          <a:p>
            <a:pPr algn="ctr"/>
            <a:r>
              <a:rPr lang="en-US" b="1" dirty="0"/>
              <a:t>Kamil</a:t>
            </a:r>
          </a:p>
        </p:txBody>
      </p:sp>
      <p:sp>
        <p:nvSpPr>
          <p:cNvPr id="44" name="TextBox 43">
            <a:extLst>
              <a:ext uri="{FF2B5EF4-FFF2-40B4-BE49-F238E27FC236}">
                <a16:creationId xmlns:a16="http://schemas.microsoft.com/office/drawing/2014/main" id="{608AF576-D7C8-442E-A38E-00F55052937B}"/>
              </a:ext>
            </a:extLst>
          </p:cNvPr>
          <p:cNvSpPr txBox="1"/>
          <p:nvPr/>
        </p:nvSpPr>
        <p:spPr>
          <a:xfrm>
            <a:off x="7331639" y="4616537"/>
            <a:ext cx="1153424" cy="646331"/>
          </a:xfrm>
          <a:prstGeom prst="rect">
            <a:avLst/>
          </a:prstGeom>
          <a:noFill/>
        </p:spPr>
        <p:txBody>
          <a:bodyPr wrap="square" rtlCol="0">
            <a:spAutoFit/>
          </a:bodyPr>
          <a:lstStyle/>
          <a:p>
            <a:pPr algn="ctr"/>
            <a:r>
              <a:rPr lang="en-US" b="1" dirty="0" err="1"/>
              <a:t>Zalman</a:t>
            </a:r>
            <a:endParaRPr lang="en-US" b="1" dirty="0"/>
          </a:p>
          <a:p>
            <a:pPr algn="ctr"/>
            <a:r>
              <a:rPr lang="en-US" b="1" dirty="0"/>
              <a:t>Stern</a:t>
            </a:r>
          </a:p>
        </p:txBody>
      </p:sp>
      <p:sp>
        <p:nvSpPr>
          <p:cNvPr id="46" name="TextBox 45">
            <a:extLst>
              <a:ext uri="{FF2B5EF4-FFF2-40B4-BE49-F238E27FC236}">
                <a16:creationId xmlns:a16="http://schemas.microsoft.com/office/drawing/2014/main" id="{7FAD9B91-D744-44E6-8DA4-86823F67F2B8}"/>
              </a:ext>
            </a:extLst>
          </p:cNvPr>
          <p:cNvSpPr txBox="1"/>
          <p:nvPr/>
        </p:nvSpPr>
        <p:spPr>
          <a:xfrm>
            <a:off x="2699865" y="5567911"/>
            <a:ext cx="3744270" cy="523220"/>
          </a:xfrm>
          <a:prstGeom prst="rect">
            <a:avLst/>
          </a:prstGeom>
          <a:noFill/>
        </p:spPr>
        <p:txBody>
          <a:bodyPr wrap="square" rtlCol="0">
            <a:spAutoFit/>
          </a:bodyPr>
          <a:lstStyle/>
          <a:p>
            <a:pPr algn="ctr"/>
            <a:r>
              <a:rPr lang="en-US" sz="2800" b="1" dirty="0"/>
              <a:t>And many more!</a:t>
            </a:r>
          </a:p>
        </p:txBody>
      </p:sp>
    </p:spTree>
    <p:extLst>
      <p:ext uri="{BB962C8B-B14F-4D97-AF65-F5344CB8AC3E}">
        <p14:creationId xmlns:p14="http://schemas.microsoft.com/office/powerpoint/2010/main" val="19510903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B7A38D-7439-497B-9D4B-C49641ABC4D3}"/>
              </a:ext>
            </a:extLst>
          </p:cNvPr>
          <p:cNvSpPr>
            <a:spLocks noGrp="1"/>
          </p:cNvSpPr>
          <p:nvPr>
            <p:ph sz="half" idx="2"/>
          </p:nvPr>
        </p:nvSpPr>
        <p:spPr>
          <a:xfrm>
            <a:off x="4600421" y="3575304"/>
            <a:ext cx="3886200" cy="323165"/>
          </a:xfrm>
        </p:spPr>
        <p:txBody>
          <a:bodyPr>
            <a:noAutofit/>
          </a:bodyPr>
          <a:lstStyle/>
          <a:p>
            <a:pPr marL="0" inden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input_16; </a:t>
            </a: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a:t>
            </a:r>
            <a:endParaRPr lang="en-US" sz="1500" dirty="0">
              <a:solidFill>
                <a:schemeClr val="bg1"/>
              </a:solidFill>
            </a:endParaRPr>
          </a:p>
        </p:txBody>
      </p:sp>
      <p:sp>
        <p:nvSpPr>
          <p:cNvPr id="9" name="Content Placeholder 8">
            <a:extLst>
              <a:ext uri="{FF2B5EF4-FFF2-40B4-BE49-F238E27FC236}">
                <a16:creationId xmlns:a16="http://schemas.microsoft.com/office/drawing/2014/main" id="{51C6C7A7-D4CB-4ADD-8D8A-E8C59E449F5F}"/>
              </a:ext>
            </a:extLst>
          </p:cNvPr>
          <p:cNvSpPr>
            <a:spLocks noGrp="1"/>
          </p:cNvSpPr>
          <p:nvPr>
            <p:ph sz="half" idx="14"/>
          </p:nvPr>
        </p:nvSpPr>
        <p:spPr>
          <a:xfrm>
            <a:off x="7959067" y="117058"/>
            <a:ext cx="1084938" cy="360695"/>
          </a:xfrm>
        </p:spPr>
        <p:txBody>
          <a:bodyPr>
            <a:normAutofit/>
          </a:bodyPr>
          <a:lstStyle/>
          <a:p>
            <a:pPr algn="ctr"/>
            <a:r>
              <a:rPr lang="en-US" dirty="0"/>
              <a:t>Partial</a:t>
            </a:r>
          </a:p>
        </p:txBody>
      </p:sp>
      <p:sp>
        <p:nvSpPr>
          <p:cNvPr id="13" name="TextBox 12">
            <a:extLst>
              <a:ext uri="{FF2B5EF4-FFF2-40B4-BE49-F238E27FC236}">
                <a16:creationId xmlns:a16="http://schemas.microsoft.com/office/drawing/2014/main" id="{8C4334FF-46FC-479E-B0F7-50268B156705}"/>
              </a:ext>
            </a:extLst>
          </p:cNvPr>
          <p:cNvSpPr txBox="1"/>
          <p:nvPr/>
        </p:nvSpPr>
        <p:spPr>
          <a:xfrm>
            <a:off x="4600421" y="3830668"/>
            <a:ext cx="1857529"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result.</a:t>
            </a:r>
            <a:r>
              <a:rPr lang="en-US" sz="1500" dirty="0" err="1">
                <a:latin typeface="JetBrains Mono" panose="020B0509020102050004" pitchFamily="49" charset="0"/>
              </a:rPr>
              <a:t>y</a:t>
            </a:r>
            <a:r>
              <a:rPr lang="en-US" sz="1500" dirty="0">
                <a:latin typeface="JetBrains Mono" panose="020B0509020102050004" pitchFamily="49" charset="0"/>
              </a:rPr>
              <a:t>:</a:t>
            </a:r>
            <a:endParaRPr lang="en-US" sz="1500" dirty="0"/>
          </a:p>
        </p:txBody>
      </p:sp>
      <p:sp>
        <p:nvSpPr>
          <p:cNvPr id="17" name="TextBox 16">
            <a:extLst>
              <a:ext uri="{FF2B5EF4-FFF2-40B4-BE49-F238E27FC236}">
                <a16:creationId xmlns:a16="http://schemas.microsoft.com/office/drawing/2014/main" id="{300F2FE0-CD8B-4C92-BA55-2613B346D21D}"/>
              </a:ext>
            </a:extLst>
          </p:cNvPr>
          <p:cNvSpPr txBox="1"/>
          <p:nvPr/>
        </p:nvSpPr>
        <p:spPr>
          <a:xfrm>
            <a:off x="4831058" y="4084182"/>
            <a:ext cx="1694187"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result.</a:t>
            </a:r>
            <a:r>
              <a:rPr lang="en-US" sz="1500" dirty="0" err="1">
                <a:latin typeface="JetBrains Mono" panose="020B0509020102050004" pitchFamily="49" charset="0"/>
              </a:rPr>
              <a:t>x</a:t>
            </a:r>
            <a:r>
              <a:rPr lang="en-US" sz="1500" dirty="0">
                <a:latin typeface="JetBrains Mono" panose="020B0509020102050004" pitchFamily="49" charset="0"/>
              </a:rPr>
              <a:t>:</a:t>
            </a:r>
            <a:endParaRPr lang="en-US" sz="1500" dirty="0"/>
          </a:p>
        </p:txBody>
      </p:sp>
      <p:sp>
        <p:nvSpPr>
          <p:cNvPr id="2" name="Slide Number Placeholder 1">
            <a:extLst>
              <a:ext uri="{FF2B5EF4-FFF2-40B4-BE49-F238E27FC236}">
                <a16:creationId xmlns:a16="http://schemas.microsoft.com/office/drawing/2014/main" id="{9A635467-F737-4603-96C9-5BBD513A7A8B}"/>
              </a:ext>
            </a:extLst>
          </p:cNvPr>
          <p:cNvSpPr>
            <a:spLocks noGrp="1"/>
          </p:cNvSpPr>
          <p:nvPr>
            <p:ph type="sldNum" sz="quarter" idx="12"/>
          </p:nvPr>
        </p:nvSpPr>
        <p:spPr/>
        <p:txBody>
          <a:bodyPr/>
          <a:lstStyle/>
          <a:p>
            <a:fld id="{EE4B2865-9F4B-463A-924A-394C76877335}" type="slidenum">
              <a:rPr lang="en-US" smtClean="0"/>
              <a:t>50</a:t>
            </a:fld>
            <a:endParaRPr lang="en-US"/>
          </a:p>
        </p:txBody>
      </p:sp>
      <p:sp>
        <p:nvSpPr>
          <p:cNvPr id="16" name="TextBox 15">
            <a:extLst>
              <a:ext uri="{FF2B5EF4-FFF2-40B4-BE49-F238E27FC236}">
                <a16:creationId xmlns:a16="http://schemas.microsoft.com/office/drawing/2014/main" id="{BC0D938E-77E4-4941-9DE6-F00E90DB7F20}"/>
              </a:ext>
            </a:extLst>
          </p:cNvPr>
          <p:cNvSpPr txBox="1"/>
          <p:nvPr/>
        </p:nvSpPr>
        <p:spPr>
          <a:xfrm>
            <a:off x="628648" y="3576723"/>
            <a:ext cx="2824359" cy="323165"/>
          </a:xfrm>
          <a:prstGeom prst="rect">
            <a:avLst/>
          </a:prstGeom>
          <a:noFill/>
        </p:spPr>
        <p:txBody>
          <a:bodyPr wrap="square">
            <a:spAutoFit/>
          </a:bodyPr>
          <a:lstStyle/>
          <a:p>
            <a:r>
              <a:rPr lang="en-US" sz="1500" dirty="0" err="1">
                <a:latin typeface="JetBrains Mono" panose="020B0509020102050004" pitchFamily="49" charset="0"/>
              </a:rPr>
              <a:t>result.compute_root</a:t>
            </a:r>
            <a:r>
              <a:rPr lang="en-US" sz="1500" dirty="0">
                <a:latin typeface="JetBrains Mono" panose="020B0509020102050004" pitchFamily="49" charset="0"/>
              </a:rPr>
              <a:t>()</a:t>
            </a:r>
            <a:endParaRPr lang="en-US" sz="1500" dirty="0"/>
          </a:p>
        </p:txBody>
      </p:sp>
      <p:sp>
        <p:nvSpPr>
          <p:cNvPr id="22" name="TextBox 21">
            <a:extLst>
              <a:ext uri="{FF2B5EF4-FFF2-40B4-BE49-F238E27FC236}">
                <a16:creationId xmlns:a16="http://schemas.microsoft.com/office/drawing/2014/main" id="{C7204486-4485-4C8C-8795-7ADBBE29CAEC}"/>
              </a:ext>
            </a:extLst>
          </p:cNvPr>
          <p:cNvSpPr txBox="1"/>
          <p:nvPr/>
        </p:nvSpPr>
        <p:spPr>
          <a:xfrm>
            <a:off x="1316271" y="4100743"/>
            <a:ext cx="2407740"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26" name="TextBox 25">
            <a:extLst>
              <a:ext uri="{FF2B5EF4-FFF2-40B4-BE49-F238E27FC236}">
                <a16:creationId xmlns:a16="http://schemas.microsoft.com/office/drawing/2014/main" id="{168C066C-D766-43A2-91FF-34A153C770A3}"/>
              </a:ext>
            </a:extLst>
          </p:cNvPr>
          <p:cNvSpPr txBox="1"/>
          <p:nvPr/>
        </p:nvSpPr>
        <p:spPr>
          <a:xfrm>
            <a:off x="630131" y="4362702"/>
            <a:ext cx="3458694" cy="323165"/>
          </a:xfrm>
          <a:prstGeom prst="rect">
            <a:avLst/>
          </a:prstGeom>
          <a:noFill/>
        </p:spPr>
        <p:txBody>
          <a:bodyPr wrap="square">
            <a:spAutoFit/>
          </a:bodyPr>
          <a:lstStyle/>
          <a:p>
            <a:r>
              <a:rPr lang="en-US" sz="1500" dirty="0" err="1">
                <a:latin typeface="JetBrains Mono" panose="020B0509020102050004" pitchFamily="49" charset="0"/>
              </a:rPr>
              <a:t>blur_x.compute_at</a:t>
            </a:r>
            <a:r>
              <a:rPr lang="en-US" sz="1500" dirty="0">
                <a:latin typeface="JetBrains Mono" panose="020B0509020102050004" pitchFamily="49" charset="0"/>
              </a:rPr>
              <a:t>(result, x)</a:t>
            </a:r>
            <a:endParaRPr lang="en-US" sz="1500" dirty="0"/>
          </a:p>
        </p:txBody>
      </p:sp>
      <p:sp>
        <p:nvSpPr>
          <p:cNvPr id="28" name="TextBox 27">
            <a:extLst>
              <a:ext uri="{FF2B5EF4-FFF2-40B4-BE49-F238E27FC236}">
                <a16:creationId xmlns:a16="http://schemas.microsoft.com/office/drawing/2014/main" id="{04FD37A9-1B89-41A8-B883-79EA9DAB6D7E}"/>
              </a:ext>
            </a:extLst>
          </p:cNvPr>
          <p:cNvSpPr txBox="1"/>
          <p:nvPr/>
        </p:nvSpPr>
        <p:spPr>
          <a:xfrm>
            <a:off x="1316271" y="4624661"/>
            <a:ext cx="2472668"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30" name="TextBox 29">
            <a:extLst>
              <a:ext uri="{FF2B5EF4-FFF2-40B4-BE49-F238E27FC236}">
                <a16:creationId xmlns:a16="http://schemas.microsoft.com/office/drawing/2014/main" id="{7DA6B229-BD6A-49F7-B805-2EB81E8F4625}"/>
              </a:ext>
            </a:extLst>
          </p:cNvPr>
          <p:cNvSpPr txBox="1"/>
          <p:nvPr/>
        </p:nvSpPr>
        <p:spPr>
          <a:xfrm>
            <a:off x="630131" y="4886620"/>
            <a:ext cx="3747086" cy="323165"/>
          </a:xfrm>
          <a:prstGeom prst="rect">
            <a:avLst/>
          </a:prstGeom>
          <a:noFill/>
        </p:spPr>
        <p:txBody>
          <a:bodyPr wrap="square">
            <a:spAutoFit/>
          </a:bodyPr>
          <a:lstStyle/>
          <a:p>
            <a:r>
              <a:rPr lang="en-US" sz="1500" dirty="0">
                <a:latin typeface="JetBrains Mono" panose="020B0509020102050004" pitchFamily="49" charset="0"/>
              </a:rPr>
              <a:t>input_16.compute_at(result, x)</a:t>
            </a:r>
            <a:endParaRPr lang="en-US" sz="1500" dirty="0"/>
          </a:p>
        </p:txBody>
      </p:sp>
      <p:sp>
        <p:nvSpPr>
          <p:cNvPr id="32" name="TextBox 31">
            <a:extLst>
              <a:ext uri="{FF2B5EF4-FFF2-40B4-BE49-F238E27FC236}">
                <a16:creationId xmlns:a16="http://schemas.microsoft.com/office/drawing/2014/main" id="{CC672A50-B8CB-4603-AF61-5AB9FEB98766}"/>
              </a:ext>
            </a:extLst>
          </p:cNvPr>
          <p:cNvSpPr txBox="1"/>
          <p:nvPr/>
        </p:nvSpPr>
        <p:spPr>
          <a:xfrm>
            <a:off x="1546908" y="5148577"/>
            <a:ext cx="2362336"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grpSp>
        <p:nvGrpSpPr>
          <p:cNvPr id="15" name="Group 14">
            <a:extLst>
              <a:ext uri="{FF2B5EF4-FFF2-40B4-BE49-F238E27FC236}">
                <a16:creationId xmlns:a16="http://schemas.microsoft.com/office/drawing/2014/main" id="{FC07FFF5-29E5-4D91-8488-CDAB3CBFEA8A}"/>
              </a:ext>
            </a:extLst>
          </p:cNvPr>
          <p:cNvGrpSpPr/>
          <p:nvPr/>
        </p:nvGrpSpPr>
        <p:grpSpPr>
          <a:xfrm>
            <a:off x="5055175" y="4343149"/>
            <a:ext cx="3553430" cy="830193"/>
            <a:chOff x="4600421" y="3828818"/>
            <a:chExt cx="3553430" cy="830193"/>
          </a:xfrm>
        </p:grpSpPr>
        <p:sp>
          <p:nvSpPr>
            <p:cNvPr id="8" name="TextBox 7">
              <a:extLst>
                <a:ext uri="{FF2B5EF4-FFF2-40B4-BE49-F238E27FC236}">
                  <a16:creationId xmlns:a16="http://schemas.microsoft.com/office/drawing/2014/main" id="{64F2AB35-54FA-490E-A27A-3682840E7413}"/>
                </a:ext>
              </a:extLst>
            </p:cNvPr>
            <p:cNvSpPr txBox="1"/>
            <p:nvPr/>
          </p:nvSpPr>
          <p:spPr>
            <a:xfrm>
              <a:off x="4600421" y="3828818"/>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y:</a:t>
              </a:r>
              <a:endParaRPr lang="en-US" sz="1500" dirty="0"/>
            </a:p>
          </p:txBody>
        </p:sp>
        <p:sp>
          <p:nvSpPr>
            <p:cNvPr id="3" name="TextBox 2">
              <a:extLst>
                <a:ext uri="{FF2B5EF4-FFF2-40B4-BE49-F238E27FC236}">
                  <a16:creationId xmlns:a16="http://schemas.microsoft.com/office/drawing/2014/main" id="{9A861A11-EC9B-421F-A635-B32E56EE175C}"/>
                </a:ext>
              </a:extLst>
            </p:cNvPr>
            <p:cNvSpPr txBox="1"/>
            <p:nvPr/>
          </p:nvSpPr>
          <p:spPr>
            <a:xfrm>
              <a:off x="4831058" y="4082332"/>
              <a:ext cx="909511"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a:t>
              </a:r>
              <a:endParaRPr lang="en-US" sz="1500" dirty="0"/>
            </a:p>
          </p:txBody>
        </p:sp>
        <p:sp>
          <p:nvSpPr>
            <p:cNvPr id="33" name="Content Placeholder 6">
              <a:extLst>
                <a:ext uri="{FF2B5EF4-FFF2-40B4-BE49-F238E27FC236}">
                  <a16:creationId xmlns:a16="http://schemas.microsoft.com/office/drawing/2014/main" id="{94FE2871-AE58-4644-B553-4817352FA523}"/>
                </a:ext>
              </a:extLst>
            </p:cNvPr>
            <p:cNvSpPr txBox="1">
              <a:spLocks/>
            </p:cNvSpPr>
            <p:nvPr/>
          </p:nvSpPr>
          <p:spPr>
            <a:xfrm>
              <a:off x="5055176" y="4335846"/>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input_16(x:x+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grpSp>
      <p:grpSp>
        <p:nvGrpSpPr>
          <p:cNvPr id="14" name="Group 13">
            <a:extLst>
              <a:ext uri="{FF2B5EF4-FFF2-40B4-BE49-F238E27FC236}">
                <a16:creationId xmlns:a16="http://schemas.microsoft.com/office/drawing/2014/main" id="{CB955C61-CD80-47DD-B7AE-F2F3D7A5B13C}"/>
              </a:ext>
            </a:extLst>
          </p:cNvPr>
          <p:cNvGrpSpPr/>
          <p:nvPr/>
        </p:nvGrpSpPr>
        <p:grpSpPr>
          <a:xfrm>
            <a:off x="5005973" y="5090631"/>
            <a:ext cx="3553429" cy="830193"/>
            <a:chOff x="4600421" y="4589360"/>
            <a:chExt cx="3553429" cy="830193"/>
          </a:xfrm>
        </p:grpSpPr>
        <p:sp>
          <p:nvSpPr>
            <p:cNvPr id="4" name="TextBox 3">
              <a:extLst>
                <a:ext uri="{FF2B5EF4-FFF2-40B4-BE49-F238E27FC236}">
                  <a16:creationId xmlns:a16="http://schemas.microsoft.com/office/drawing/2014/main" id="{20A6EFED-22A8-4173-B655-428A31B340A6}"/>
                </a:ext>
              </a:extLst>
            </p:cNvPr>
            <p:cNvSpPr txBox="1"/>
            <p:nvPr/>
          </p:nvSpPr>
          <p:spPr>
            <a:xfrm>
              <a:off x="4600421" y="4589360"/>
              <a:ext cx="18006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blur_x.</a:t>
              </a:r>
              <a:r>
                <a:rPr lang="en-US" sz="1500" dirty="0" err="1">
                  <a:latin typeface="JetBrains Mono" panose="020B0509020102050004" pitchFamily="49" charset="0"/>
                </a:rPr>
                <a:t>y</a:t>
              </a:r>
              <a:r>
                <a:rPr lang="en-US" sz="1500" dirty="0">
                  <a:latin typeface="JetBrains Mono" panose="020B0509020102050004" pitchFamily="49" charset="0"/>
                </a:rPr>
                <a:t>:</a:t>
              </a:r>
              <a:endParaRPr lang="en-US" sz="1500" dirty="0"/>
            </a:p>
          </p:txBody>
        </p:sp>
        <p:sp>
          <p:nvSpPr>
            <p:cNvPr id="5" name="TextBox 4">
              <a:extLst>
                <a:ext uri="{FF2B5EF4-FFF2-40B4-BE49-F238E27FC236}">
                  <a16:creationId xmlns:a16="http://schemas.microsoft.com/office/drawing/2014/main" id="{5F38D05B-F1EB-425F-A3FF-770BBE937579}"/>
                </a:ext>
              </a:extLst>
            </p:cNvPr>
            <p:cNvSpPr txBox="1"/>
            <p:nvPr/>
          </p:nvSpPr>
          <p:spPr>
            <a:xfrm>
              <a:off x="4831058" y="4842874"/>
              <a:ext cx="2360482"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blur_x.</a:t>
              </a:r>
              <a:r>
                <a:rPr lang="en-US" sz="1500" dirty="0" err="1">
                  <a:latin typeface="JetBrains Mono" panose="020B0509020102050004" pitchFamily="49" charset="0"/>
                </a:rPr>
                <a:t>x</a:t>
              </a:r>
              <a:r>
                <a:rPr lang="en-US" sz="1500" dirty="0">
                  <a:latin typeface="JetBrains Mono" panose="020B0509020102050004" pitchFamily="49" charset="0"/>
                </a:rPr>
                <a:t>:</a:t>
              </a:r>
              <a:endParaRPr lang="en-US" sz="1500" dirty="0"/>
            </a:p>
          </p:txBody>
        </p:sp>
        <p:sp>
          <p:nvSpPr>
            <p:cNvPr id="35" name="Content Placeholder 6">
              <a:extLst>
                <a:ext uri="{FF2B5EF4-FFF2-40B4-BE49-F238E27FC236}">
                  <a16:creationId xmlns:a16="http://schemas.microsoft.com/office/drawing/2014/main" id="{DC19B677-182C-4661-BADB-416F39BDD3B2}"/>
                </a:ext>
              </a:extLst>
            </p:cNvPr>
            <p:cNvSpPr txBox="1">
              <a:spLocks/>
            </p:cNvSpPr>
            <p:nvPr/>
          </p:nvSpPr>
          <p:spPr>
            <a:xfrm>
              <a:off x="5055175" y="5096388"/>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br>
                <a:rPr lang="en-US" sz="1500" dirty="0">
                  <a:solidFill>
                    <a:schemeClr val="bg1"/>
                  </a:solidFill>
                  <a:latin typeface="JetBrains Mono" panose="020B0509020102050004" pitchFamily="49" charset="0"/>
                </a:rPr>
              </a:br>
              <a:endParaRPr lang="en-US" sz="1500" dirty="0">
                <a:solidFill>
                  <a:schemeClr val="bg1"/>
                </a:solidFill>
              </a:endParaRPr>
            </a:p>
          </p:txBody>
        </p:sp>
      </p:grpSp>
      <p:sp>
        <p:nvSpPr>
          <p:cNvPr id="37" name="Content Placeholder 6">
            <a:extLst>
              <a:ext uri="{FF2B5EF4-FFF2-40B4-BE49-F238E27FC236}">
                <a16:creationId xmlns:a16="http://schemas.microsoft.com/office/drawing/2014/main" id="{4BC04AF6-D787-4D95-BBA5-09077023E3E7}"/>
              </a:ext>
            </a:extLst>
          </p:cNvPr>
          <p:cNvSpPr txBox="1">
            <a:spLocks/>
          </p:cNvSpPr>
          <p:nvPr/>
        </p:nvSpPr>
        <p:spPr>
          <a:xfrm>
            <a:off x="5509930" y="6363612"/>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result(x:x+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sp>
        <p:nvSpPr>
          <p:cNvPr id="10" name="Content Placeholder 9">
            <a:extLst>
              <a:ext uri="{FF2B5EF4-FFF2-40B4-BE49-F238E27FC236}">
                <a16:creationId xmlns:a16="http://schemas.microsoft.com/office/drawing/2014/main" id="{0AC946FA-C5BC-4952-952A-BFA606B7E214}"/>
              </a:ext>
            </a:extLst>
          </p:cNvPr>
          <p:cNvSpPr>
            <a:spLocks noGrp="1"/>
          </p:cNvSpPr>
          <p:nvPr>
            <p:ph sz="half" idx="13"/>
          </p:nvPr>
        </p:nvSpPr>
        <p:spPr/>
        <p:txBody>
          <a:bodyPr/>
          <a:lstStyle/>
          <a:p>
            <a:endParaRPr lang="en-US"/>
          </a:p>
        </p:txBody>
      </p:sp>
      <p:sp>
        <p:nvSpPr>
          <p:cNvPr id="6" name="TextBox 5">
            <a:extLst>
              <a:ext uri="{FF2B5EF4-FFF2-40B4-BE49-F238E27FC236}">
                <a16:creationId xmlns:a16="http://schemas.microsoft.com/office/drawing/2014/main" id="{416FEE77-74C9-4241-A312-E3ACA1B108EE}"/>
              </a:ext>
            </a:extLst>
          </p:cNvPr>
          <p:cNvSpPr txBox="1"/>
          <p:nvPr/>
        </p:nvSpPr>
        <p:spPr>
          <a:xfrm>
            <a:off x="1316270" y="3838784"/>
            <a:ext cx="3634476" cy="323165"/>
          </a:xfrm>
          <a:prstGeom prst="rect">
            <a:avLst/>
          </a:prstGeom>
          <a:noFill/>
        </p:spPr>
        <p:txBody>
          <a:bodyPr wrap="square">
            <a:spAutoFit/>
          </a:bodyPr>
          <a:lstStyle/>
          <a:p>
            <a:r>
              <a:rPr lang="en-US" sz="1500" dirty="0">
                <a:latin typeface="JetBrains Mono" panose="020B0509020102050004" pitchFamily="49" charset="0"/>
              </a:rPr>
              <a:t>.tile(x, y, xi,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128, 24</a:t>
            </a:r>
            <a:r>
              <a:rPr lang="en-US" sz="1500" dirty="0">
                <a:latin typeface="JetBrains Mono" panose="020B0509020102050004" pitchFamily="49" charset="0"/>
              </a:rPr>
              <a:t>)</a:t>
            </a:r>
            <a:endParaRPr lang="en-US" sz="1500" dirty="0"/>
          </a:p>
        </p:txBody>
      </p:sp>
      <p:sp>
        <p:nvSpPr>
          <p:cNvPr id="11" name="TextBox 10">
            <a:extLst>
              <a:ext uri="{FF2B5EF4-FFF2-40B4-BE49-F238E27FC236}">
                <a16:creationId xmlns:a16="http://schemas.microsoft.com/office/drawing/2014/main" id="{D87EE417-7935-4A66-9949-683C4B084CF2}"/>
              </a:ext>
            </a:extLst>
          </p:cNvPr>
          <p:cNvSpPr txBox="1"/>
          <p:nvPr/>
        </p:nvSpPr>
        <p:spPr>
          <a:xfrm>
            <a:off x="5055175" y="5856584"/>
            <a:ext cx="25143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24</a:t>
            </a:r>
            <a:r>
              <a:rPr lang="en-US" sz="1500" dirty="0">
                <a:latin typeface="JetBrains Mono" panose="020B0509020102050004" pitchFamily="49" charset="0"/>
              </a:rPr>
              <a:t>]:</a:t>
            </a:r>
            <a:endParaRPr lang="en-US" sz="1500" dirty="0"/>
          </a:p>
        </p:txBody>
      </p:sp>
      <p:sp>
        <p:nvSpPr>
          <p:cNvPr id="12" name="TextBox 11">
            <a:extLst>
              <a:ext uri="{FF2B5EF4-FFF2-40B4-BE49-F238E27FC236}">
                <a16:creationId xmlns:a16="http://schemas.microsoft.com/office/drawing/2014/main" id="{08DA3D46-C61D-4099-80AF-788AF5DA940D}"/>
              </a:ext>
            </a:extLst>
          </p:cNvPr>
          <p:cNvSpPr txBox="1"/>
          <p:nvPr/>
        </p:nvSpPr>
        <p:spPr>
          <a:xfrm>
            <a:off x="5285812" y="6110098"/>
            <a:ext cx="2608328"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xi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128</a:t>
            </a:r>
            <a:r>
              <a:rPr lang="en-US" sz="1500" dirty="0">
                <a:latin typeface="JetBrains Mono" panose="020B0509020102050004" pitchFamily="49" charset="0"/>
              </a:rPr>
              <a:t>]:</a:t>
            </a:r>
            <a:endParaRPr lang="en-US" sz="1500" dirty="0"/>
          </a:p>
        </p:txBody>
      </p:sp>
    </p:spTree>
    <p:extLst>
      <p:ext uri="{BB962C8B-B14F-4D97-AF65-F5344CB8AC3E}">
        <p14:creationId xmlns:p14="http://schemas.microsoft.com/office/powerpoint/2010/main" val="3626451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B7A38D-7439-497B-9D4B-C49641ABC4D3}"/>
              </a:ext>
            </a:extLst>
          </p:cNvPr>
          <p:cNvSpPr>
            <a:spLocks noGrp="1"/>
          </p:cNvSpPr>
          <p:nvPr>
            <p:ph sz="half" idx="2"/>
          </p:nvPr>
        </p:nvSpPr>
        <p:spPr>
          <a:xfrm>
            <a:off x="4600421" y="3575304"/>
            <a:ext cx="3886200" cy="323165"/>
          </a:xfrm>
        </p:spPr>
        <p:txBody>
          <a:bodyPr>
            <a:noAutofit/>
          </a:bodyPr>
          <a:lstStyle/>
          <a:p>
            <a:pPr marL="0" inden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input_16; </a:t>
            </a: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a:t>
            </a:r>
            <a:endParaRPr lang="en-US" sz="1500" dirty="0">
              <a:solidFill>
                <a:schemeClr val="bg1"/>
              </a:solidFill>
            </a:endParaRPr>
          </a:p>
        </p:txBody>
      </p:sp>
      <p:sp>
        <p:nvSpPr>
          <p:cNvPr id="9" name="Content Placeholder 8">
            <a:extLst>
              <a:ext uri="{FF2B5EF4-FFF2-40B4-BE49-F238E27FC236}">
                <a16:creationId xmlns:a16="http://schemas.microsoft.com/office/drawing/2014/main" id="{51C6C7A7-D4CB-4ADD-8D8A-E8C59E449F5F}"/>
              </a:ext>
            </a:extLst>
          </p:cNvPr>
          <p:cNvSpPr>
            <a:spLocks noGrp="1"/>
          </p:cNvSpPr>
          <p:nvPr>
            <p:ph sz="half" idx="14"/>
          </p:nvPr>
        </p:nvSpPr>
        <p:spPr>
          <a:xfrm>
            <a:off x="7959067" y="117058"/>
            <a:ext cx="1084938" cy="360695"/>
          </a:xfrm>
        </p:spPr>
        <p:txBody>
          <a:bodyPr>
            <a:normAutofit/>
          </a:bodyPr>
          <a:lstStyle/>
          <a:p>
            <a:pPr algn="ctr"/>
            <a:r>
              <a:rPr lang="en-US" dirty="0"/>
              <a:t>Partial</a:t>
            </a:r>
          </a:p>
        </p:txBody>
      </p:sp>
      <p:sp>
        <p:nvSpPr>
          <p:cNvPr id="13" name="TextBox 12">
            <a:extLst>
              <a:ext uri="{FF2B5EF4-FFF2-40B4-BE49-F238E27FC236}">
                <a16:creationId xmlns:a16="http://schemas.microsoft.com/office/drawing/2014/main" id="{8C4334FF-46FC-479E-B0F7-50268B156705}"/>
              </a:ext>
            </a:extLst>
          </p:cNvPr>
          <p:cNvSpPr txBox="1"/>
          <p:nvPr/>
        </p:nvSpPr>
        <p:spPr>
          <a:xfrm>
            <a:off x="4600421" y="3830668"/>
            <a:ext cx="1857529"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result.</a:t>
            </a:r>
            <a:r>
              <a:rPr lang="en-US" sz="1500" dirty="0" err="1">
                <a:latin typeface="JetBrains Mono" panose="020B0509020102050004" pitchFamily="49" charset="0"/>
              </a:rPr>
              <a:t>y</a:t>
            </a:r>
            <a:r>
              <a:rPr lang="en-US" sz="1500" dirty="0">
                <a:latin typeface="JetBrains Mono" panose="020B0509020102050004" pitchFamily="49" charset="0"/>
              </a:rPr>
              <a:t>:</a:t>
            </a:r>
            <a:endParaRPr lang="en-US" sz="1500" dirty="0"/>
          </a:p>
        </p:txBody>
      </p:sp>
      <p:sp>
        <p:nvSpPr>
          <p:cNvPr id="17" name="TextBox 16">
            <a:extLst>
              <a:ext uri="{FF2B5EF4-FFF2-40B4-BE49-F238E27FC236}">
                <a16:creationId xmlns:a16="http://schemas.microsoft.com/office/drawing/2014/main" id="{300F2FE0-CD8B-4C92-BA55-2613B346D21D}"/>
              </a:ext>
            </a:extLst>
          </p:cNvPr>
          <p:cNvSpPr txBox="1"/>
          <p:nvPr/>
        </p:nvSpPr>
        <p:spPr>
          <a:xfrm>
            <a:off x="4831058" y="4084182"/>
            <a:ext cx="1694187"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result.</a:t>
            </a:r>
            <a:r>
              <a:rPr lang="en-US" sz="1500" dirty="0" err="1">
                <a:latin typeface="JetBrains Mono" panose="020B0509020102050004" pitchFamily="49" charset="0"/>
              </a:rPr>
              <a:t>x</a:t>
            </a:r>
            <a:r>
              <a:rPr lang="en-US" sz="1500" dirty="0">
                <a:latin typeface="JetBrains Mono" panose="020B0509020102050004" pitchFamily="49" charset="0"/>
              </a:rPr>
              <a:t>:</a:t>
            </a:r>
            <a:endParaRPr lang="en-US" sz="1500" dirty="0"/>
          </a:p>
        </p:txBody>
      </p:sp>
      <p:sp>
        <p:nvSpPr>
          <p:cNvPr id="2" name="Slide Number Placeholder 1">
            <a:extLst>
              <a:ext uri="{FF2B5EF4-FFF2-40B4-BE49-F238E27FC236}">
                <a16:creationId xmlns:a16="http://schemas.microsoft.com/office/drawing/2014/main" id="{9A635467-F737-4603-96C9-5BBD513A7A8B}"/>
              </a:ext>
            </a:extLst>
          </p:cNvPr>
          <p:cNvSpPr>
            <a:spLocks noGrp="1"/>
          </p:cNvSpPr>
          <p:nvPr>
            <p:ph type="sldNum" sz="quarter" idx="12"/>
          </p:nvPr>
        </p:nvSpPr>
        <p:spPr/>
        <p:txBody>
          <a:bodyPr/>
          <a:lstStyle/>
          <a:p>
            <a:fld id="{EE4B2865-9F4B-463A-924A-394C76877335}" type="slidenum">
              <a:rPr lang="en-US" smtClean="0"/>
              <a:t>51</a:t>
            </a:fld>
            <a:endParaRPr lang="en-US"/>
          </a:p>
        </p:txBody>
      </p:sp>
      <p:sp>
        <p:nvSpPr>
          <p:cNvPr id="16" name="TextBox 15">
            <a:extLst>
              <a:ext uri="{FF2B5EF4-FFF2-40B4-BE49-F238E27FC236}">
                <a16:creationId xmlns:a16="http://schemas.microsoft.com/office/drawing/2014/main" id="{BC0D938E-77E4-4941-9DE6-F00E90DB7F20}"/>
              </a:ext>
            </a:extLst>
          </p:cNvPr>
          <p:cNvSpPr txBox="1"/>
          <p:nvPr/>
        </p:nvSpPr>
        <p:spPr>
          <a:xfrm>
            <a:off x="628648" y="3576723"/>
            <a:ext cx="2824359" cy="323165"/>
          </a:xfrm>
          <a:prstGeom prst="rect">
            <a:avLst/>
          </a:prstGeom>
          <a:noFill/>
        </p:spPr>
        <p:txBody>
          <a:bodyPr wrap="square">
            <a:spAutoFit/>
          </a:bodyPr>
          <a:lstStyle/>
          <a:p>
            <a:r>
              <a:rPr lang="en-US" sz="1500" dirty="0" err="1">
                <a:latin typeface="JetBrains Mono" panose="020B0509020102050004" pitchFamily="49" charset="0"/>
              </a:rPr>
              <a:t>result.compute_root</a:t>
            </a:r>
            <a:r>
              <a:rPr lang="en-US" sz="1500" dirty="0">
                <a:latin typeface="JetBrains Mono" panose="020B0509020102050004" pitchFamily="49" charset="0"/>
              </a:rPr>
              <a:t>()</a:t>
            </a:r>
            <a:endParaRPr lang="en-US" sz="1500" dirty="0"/>
          </a:p>
        </p:txBody>
      </p:sp>
      <p:sp>
        <p:nvSpPr>
          <p:cNvPr id="22" name="TextBox 21">
            <a:extLst>
              <a:ext uri="{FF2B5EF4-FFF2-40B4-BE49-F238E27FC236}">
                <a16:creationId xmlns:a16="http://schemas.microsoft.com/office/drawing/2014/main" id="{C7204486-4485-4C8C-8795-7ADBBE29CAEC}"/>
              </a:ext>
            </a:extLst>
          </p:cNvPr>
          <p:cNvSpPr txBox="1"/>
          <p:nvPr/>
        </p:nvSpPr>
        <p:spPr>
          <a:xfrm>
            <a:off x="1316271" y="4100743"/>
            <a:ext cx="2407740"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26" name="TextBox 25">
            <a:extLst>
              <a:ext uri="{FF2B5EF4-FFF2-40B4-BE49-F238E27FC236}">
                <a16:creationId xmlns:a16="http://schemas.microsoft.com/office/drawing/2014/main" id="{168C066C-D766-43A2-91FF-34A153C770A3}"/>
              </a:ext>
            </a:extLst>
          </p:cNvPr>
          <p:cNvSpPr txBox="1"/>
          <p:nvPr/>
        </p:nvSpPr>
        <p:spPr>
          <a:xfrm>
            <a:off x="630131" y="4362702"/>
            <a:ext cx="3458694" cy="323165"/>
          </a:xfrm>
          <a:prstGeom prst="rect">
            <a:avLst/>
          </a:prstGeom>
          <a:noFill/>
        </p:spPr>
        <p:txBody>
          <a:bodyPr wrap="square">
            <a:spAutoFit/>
          </a:bodyPr>
          <a:lstStyle/>
          <a:p>
            <a:r>
              <a:rPr lang="en-US" sz="1500" dirty="0" err="1">
                <a:latin typeface="JetBrains Mono" panose="020B0509020102050004" pitchFamily="49" charset="0"/>
              </a:rPr>
              <a:t>blur_x.compute_at</a:t>
            </a:r>
            <a:r>
              <a:rPr lang="en-US" sz="1500" dirty="0">
                <a:latin typeface="JetBrains Mono" panose="020B0509020102050004" pitchFamily="49" charset="0"/>
              </a:rPr>
              <a:t>(result, x)</a:t>
            </a:r>
            <a:endParaRPr lang="en-US" sz="1500" dirty="0"/>
          </a:p>
        </p:txBody>
      </p:sp>
      <p:sp>
        <p:nvSpPr>
          <p:cNvPr id="28" name="TextBox 27">
            <a:extLst>
              <a:ext uri="{FF2B5EF4-FFF2-40B4-BE49-F238E27FC236}">
                <a16:creationId xmlns:a16="http://schemas.microsoft.com/office/drawing/2014/main" id="{04FD37A9-1B89-41A8-B883-79EA9DAB6D7E}"/>
              </a:ext>
            </a:extLst>
          </p:cNvPr>
          <p:cNvSpPr txBox="1"/>
          <p:nvPr/>
        </p:nvSpPr>
        <p:spPr>
          <a:xfrm>
            <a:off x="1316271" y="4624661"/>
            <a:ext cx="2472668"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30" name="TextBox 29">
            <a:extLst>
              <a:ext uri="{FF2B5EF4-FFF2-40B4-BE49-F238E27FC236}">
                <a16:creationId xmlns:a16="http://schemas.microsoft.com/office/drawing/2014/main" id="{7DA6B229-BD6A-49F7-B805-2EB81E8F4625}"/>
              </a:ext>
            </a:extLst>
          </p:cNvPr>
          <p:cNvSpPr txBox="1"/>
          <p:nvPr/>
        </p:nvSpPr>
        <p:spPr>
          <a:xfrm>
            <a:off x="630131" y="4886620"/>
            <a:ext cx="3747086" cy="323165"/>
          </a:xfrm>
          <a:prstGeom prst="rect">
            <a:avLst/>
          </a:prstGeom>
          <a:noFill/>
        </p:spPr>
        <p:txBody>
          <a:bodyPr wrap="square">
            <a:spAutoFit/>
          </a:bodyPr>
          <a:lstStyle/>
          <a:p>
            <a:r>
              <a:rPr lang="en-US" sz="1500" dirty="0">
                <a:latin typeface="JetBrains Mono" panose="020B0509020102050004" pitchFamily="49" charset="0"/>
              </a:rPr>
              <a:t>input_16.compute_at(result, x)</a:t>
            </a:r>
            <a:endParaRPr lang="en-US" sz="1500" dirty="0"/>
          </a:p>
        </p:txBody>
      </p:sp>
      <p:sp>
        <p:nvSpPr>
          <p:cNvPr id="32" name="TextBox 31">
            <a:extLst>
              <a:ext uri="{FF2B5EF4-FFF2-40B4-BE49-F238E27FC236}">
                <a16:creationId xmlns:a16="http://schemas.microsoft.com/office/drawing/2014/main" id="{CC672A50-B8CB-4603-AF61-5AB9FEB98766}"/>
              </a:ext>
            </a:extLst>
          </p:cNvPr>
          <p:cNvSpPr txBox="1"/>
          <p:nvPr/>
        </p:nvSpPr>
        <p:spPr>
          <a:xfrm>
            <a:off x="1546908" y="5148577"/>
            <a:ext cx="2362336"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grpSp>
        <p:nvGrpSpPr>
          <p:cNvPr id="15" name="Group 14">
            <a:extLst>
              <a:ext uri="{FF2B5EF4-FFF2-40B4-BE49-F238E27FC236}">
                <a16:creationId xmlns:a16="http://schemas.microsoft.com/office/drawing/2014/main" id="{FC07FFF5-29E5-4D91-8488-CDAB3CBFEA8A}"/>
              </a:ext>
            </a:extLst>
          </p:cNvPr>
          <p:cNvGrpSpPr/>
          <p:nvPr/>
        </p:nvGrpSpPr>
        <p:grpSpPr>
          <a:xfrm>
            <a:off x="5055175" y="4343149"/>
            <a:ext cx="3553430" cy="830193"/>
            <a:chOff x="4600421" y="3828818"/>
            <a:chExt cx="3553430" cy="830193"/>
          </a:xfrm>
        </p:grpSpPr>
        <p:sp>
          <p:nvSpPr>
            <p:cNvPr id="8" name="TextBox 7">
              <a:extLst>
                <a:ext uri="{FF2B5EF4-FFF2-40B4-BE49-F238E27FC236}">
                  <a16:creationId xmlns:a16="http://schemas.microsoft.com/office/drawing/2014/main" id="{64F2AB35-54FA-490E-A27A-3682840E7413}"/>
                </a:ext>
              </a:extLst>
            </p:cNvPr>
            <p:cNvSpPr txBox="1"/>
            <p:nvPr/>
          </p:nvSpPr>
          <p:spPr>
            <a:xfrm>
              <a:off x="4600421" y="3828818"/>
              <a:ext cx="2049010"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a:solidFill>
                    <a:schemeClr val="accent4"/>
                  </a:solidFill>
                  <a:latin typeface="JetBrains Mono" panose="020B0509020102050004" pitchFamily="49" charset="0"/>
                </a:rPr>
                <a:t>input_16.</a:t>
              </a:r>
              <a:r>
                <a:rPr lang="en-US" sz="1500" dirty="0">
                  <a:latin typeface="JetBrains Mono" panose="020B0509020102050004" pitchFamily="49" charset="0"/>
                </a:rPr>
                <a:t>y:</a:t>
              </a:r>
              <a:endParaRPr lang="en-US" sz="1500" dirty="0"/>
            </a:p>
          </p:txBody>
        </p:sp>
        <p:sp>
          <p:nvSpPr>
            <p:cNvPr id="3" name="TextBox 2">
              <a:extLst>
                <a:ext uri="{FF2B5EF4-FFF2-40B4-BE49-F238E27FC236}">
                  <a16:creationId xmlns:a16="http://schemas.microsoft.com/office/drawing/2014/main" id="{9A861A11-EC9B-421F-A635-B32E56EE175C}"/>
                </a:ext>
              </a:extLst>
            </p:cNvPr>
            <p:cNvSpPr txBox="1"/>
            <p:nvPr/>
          </p:nvSpPr>
          <p:spPr>
            <a:xfrm>
              <a:off x="4831058" y="4082332"/>
              <a:ext cx="2049010"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a:solidFill>
                    <a:schemeClr val="accent4"/>
                  </a:solidFill>
                  <a:latin typeface="JetBrains Mono" panose="020B0509020102050004" pitchFamily="49" charset="0"/>
                </a:rPr>
                <a:t>input_16.</a:t>
              </a:r>
              <a:r>
                <a:rPr lang="en-US" sz="1500" dirty="0">
                  <a:latin typeface="JetBrains Mono" panose="020B0509020102050004" pitchFamily="49" charset="0"/>
                </a:rPr>
                <a:t>x:</a:t>
              </a:r>
              <a:endParaRPr lang="en-US" sz="1500" dirty="0"/>
            </a:p>
          </p:txBody>
        </p:sp>
        <p:sp>
          <p:nvSpPr>
            <p:cNvPr id="33" name="Content Placeholder 6">
              <a:extLst>
                <a:ext uri="{FF2B5EF4-FFF2-40B4-BE49-F238E27FC236}">
                  <a16:creationId xmlns:a16="http://schemas.microsoft.com/office/drawing/2014/main" id="{94FE2871-AE58-4644-B553-4817352FA523}"/>
                </a:ext>
              </a:extLst>
            </p:cNvPr>
            <p:cNvSpPr txBox="1">
              <a:spLocks/>
            </p:cNvSpPr>
            <p:nvPr/>
          </p:nvSpPr>
          <p:spPr>
            <a:xfrm>
              <a:off x="5055176" y="4335846"/>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input_16(x:x+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grpSp>
      <p:grpSp>
        <p:nvGrpSpPr>
          <p:cNvPr id="14" name="Group 13">
            <a:extLst>
              <a:ext uri="{FF2B5EF4-FFF2-40B4-BE49-F238E27FC236}">
                <a16:creationId xmlns:a16="http://schemas.microsoft.com/office/drawing/2014/main" id="{CB955C61-CD80-47DD-B7AE-F2F3D7A5B13C}"/>
              </a:ext>
            </a:extLst>
          </p:cNvPr>
          <p:cNvGrpSpPr/>
          <p:nvPr/>
        </p:nvGrpSpPr>
        <p:grpSpPr>
          <a:xfrm>
            <a:off x="5005973" y="5090631"/>
            <a:ext cx="3553429" cy="830193"/>
            <a:chOff x="4600421" y="4589360"/>
            <a:chExt cx="3553429" cy="830193"/>
          </a:xfrm>
        </p:grpSpPr>
        <p:sp>
          <p:nvSpPr>
            <p:cNvPr id="4" name="TextBox 3">
              <a:extLst>
                <a:ext uri="{FF2B5EF4-FFF2-40B4-BE49-F238E27FC236}">
                  <a16:creationId xmlns:a16="http://schemas.microsoft.com/office/drawing/2014/main" id="{20A6EFED-22A8-4173-B655-428A31B340A6}"/>
                </a:ext>
              </a:extLst>
            </p:cNvPr>
            <p:cNvSpPr txBox="1"/>
            <p:nvPr/>
          </p:nvSpPr>
          <p:spPr>
            <a:xfrm>
              <a:off x="4600421" y="4589360"/>
              <a:ext cx="18006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blur_x.</a:t>
              </a:r>
              <a:r>
                <a:rPr lang="en-US" sz="1500" dirty="0" err="1">
                  <a:latin typeface="JetBrains Mono" panose="020B0509020102050004" pitchFamily="49" charset="0"/>
                </a:rPr>
                <a:t>y</a:t>
              </a:r>
              <a:r>
                <a:rPr lang="en-US" sz="1500" dirty="0">
                  <a:latin typeface="JetBrains Mono" panose="020B0509020102050004" pitchFamily="49" charset="0"/>
                </a:rPr>
                <a:t>:</a:t>
              </a:r>
              <a:endParaRPr lang="en-US" sz="1500" dirty="0"/>
            </a:p>
          </p:txBody>
        </p:sp>
        <p:sp>
          <p:nvSpPr>
            <p:cNvPr id="5" name="TextBox 4">
              <a:extLst>
                <a:ext uri="{FF2B5EF4-FFF2-40B4-BE49-F238E27FC236}">
                  <a16:creationId xmlns:a16="http://schemas.microsoft.com/office/drawing/2014/main" id="{5F38D05B-F1EB-425F-A3FF-770BBE937579}"/>
                </a:ext>
              </a:extLst>
            </p:cNvPr>
            <p:cNvSpPr txBox="1"/>
            <p:nvPr/>
          </p:nvSpPr>
          <p:spPr>
            <a:xfrm>
              <a:off x="4831058" y="4842874"/>
              <a:ext cx="2360482"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blur_x.</a:t>
              </a:r>
              <a:r>
                <a:rPr lang="en-US" sz="1500" dirty="0" err="1">
                  <a:latin typeface="JetBrains Mono" panose="020B0509020102050004" pitchFamily="49" charset="0"/>
                </a:rPr>
                <a:t>x</a:t>
              </a:r>
              <a:r>
                <a:rPr lang="en-US" sz="1500" dirty="0">
                  <a:latin typeface="JetBrains Mono" panose="020B0509020102050004" pitchFamily="49" charset="0"/>
                </a:rPr>
                <a:t>:</a:t>
              </a:r>
              <a:endParaRPr lang="en-US" sz="1500" dirty="0"/>
            </a:p>
          </p:txBody>
        </p:sp>
        <p:sp>
          <p:nvSpPr>
            <p:cNvPr id="35" name="Content Placeholder 6">
              <a:extLst>
                <a:ext uri="{FF2B5EF4-FFF2-40B4-BE49-F238E27FC236}">
                  <a16:creationId xmlns:a16="http://schemas.microsoft.com/office/drawing/2014/main" id="{DC19B677-182C-4661-BADB-416F39BDD3B2}"/>
                </a:ext>
              </a:extLst>
            </p:cNvPr>
            <p:cNvSpPr txBox="1">
              <a:spLocks/>
            </p:cNvSpPr>
            <p:nvPr/>
          </p:nvSpPr>
          <p:spPr>
            <a:xfrm>
              <a:off x="5055175" y="5096388"/>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br>
                <a:rPr lang="en-US" sz="1500" dirty="0">
                  <a:solidFill>
                    <a:schemeClr val="bg1"/>
                  </a:solidFill>
                  <a:latin typeface="JetBrains Mono" panose="020B0509020102050004" pitchFamily="49" charset="0"/>
                </a:rPr>
              </a:br>
              <a:endParaRPr lang="en-US" sz="1500" dirty="0">
                <a:solidFill>
                  <a:schemeClr val="bg1"/>
                </a:solidFill>
              </a:endParaRPr>
            </a:p>
          </p:txBody>
        </p:sp>
      </p:grpSp>
      <p:sp>
        <p:nvSpPr>
          <p:cNvPr id="37" name="Content Placeholder 6">
            <a:extLst>
              <a:ext uri="{FF2B5EF4-FFF2-40B4-BE49-F238E27FC236}">
                <a16:creationId xmlns:a16="http://schemas.microsoft.com/office/drawing/2014/main" id="{4BC04AF6-D787-4D95-BBA5-09077023E3E7}"/>
              </a:ext>
            </a:extLst>
          </p:cNvPr>
          <p:cNvSpPr txBox="1">
            <a:spLocks/>
          </p:cNvSpPr>
          <p:nvPr/>
        </p:nvSpPr>
        <p:spPr>
          <a:xfrm>
            <a:off x="5509930" y="6363612"/>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result(x:x+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sp>
        <p:nvSpPr>
          <p:cNvPr id="10" name="Content Placeholder 9">
            <a:extLst>
              <a:ext uri="{FF2B5EF4-FFF2-40B4-BE49-F238E27FC236}">
                <a16:creationId xmlns:a16="http://schemas.microsoft.com/office/drawing/2014/main" id="{0AC946FA-C5BC-4952-952A-BFA606B7E214}"/>
              </a:ext>
            </a:extLst>
          </p:cNvPr>
          <p:cNvSpPr>
            <a:spLocks noGrp="1"/>
          </p:cNvSpPr>
          <p:nvPr>
            <p:ph sz="half" idx="13"/>
          </p:nvPr>
        </p:nvSpPr>
        <p:spPr/>
        <p:txBody>
          <a:bodyPr/>
          <a:lstStyle/>
          <a:p>
            <a:endParaRPr lang="en-US"/>
          </a:p>
        </p:txBody>
      </p:sp>
      <p:sp>
        <p:nvSpPr>
          <p:cNvPr id="6" name="TextBox 5">
            <a:extLst>
              <a:ext uri="{FF2B5EF4-FFF2-40B4-BE49-F238E27FC236}">
                <a16:creationId xmlns:a16="http://schemas.microsoft.com/office/drawing/2014/main" id="{416FEE77-74C9-4241-A312-E3ACA1B108EE}"/>
              </a:ext>
            </a:extLst>
          </p:cNvPr>
          <p:cNvSpPr txBox="1"/>
          <p:nvPr/>
        </p:nvSpPr>
        <p:spPr>
          <a:xfrm>
            <a:off x="1316270" y="3838784"/>
            <a:ext cx="3634476" cy="323165"/>
          </a:xfrm>
          <a:prstGeom prst="rect">
            <a:avLst/>
          </a:prstGeom>
          <a:noFill/>
        </p:spPr>
        <p:txBody>
          <a:bodyPr wrap="square">
            <a:spAutoFit/>
          </a:bodyPr>
          <a:lstStyle/>
          <a:p>
            <a:r>
              <a:rPr lang="en-US" sz="1500" dirty="0">
                <a:latin typeface="JetBrains Mono" panose="020B0509020102050004" pitchFamily="49" charset="0"/>
              </a:rPr>
              <a:t>.tile(x, y, xi,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128, 24</a:t>
            </a:r>
            <a:r>
              <a:rPr lang="en-US" sz="1500" dirty="0">
                <a:latin typeface="JetBrains Mono" panose="020B0509020102050004" pitchFamily="49" charset="0"/>
              </a:rPr>
              <a:t>)</a:t>
            </a:r>
            <a:endParaRPr lang="en-US" sz="1500" dirty="0"/>
          </a:p>
        </p:txBody>
      </p:sp>
      <p:sp>
        <p:nvSpPr>
          <p:cNvPr id="11" name="TextBox 10">
            <a:extLst>
              <a:ext uri="{FF2B5EF4-FFF2-40B4-BE49-F238E27FC236}">
                <a16:creationId xmlns:a16="http://schemas.microsoft.com/office/drawing/2014/main" id="{D87EE417-7935-4A66-9949-683C4B084CF2}"/>
              </a:ext>
            </a:extLst>
          </p:cNvPr>
          <p:cNvSpPr txBox="1"/>
          <p:nvPr/>
        </p:nvSpPr>
        <p:spPr>
          <a:xfrm>
            <a:off x="5055175" y="5856584"/>
            <a:ext cx="25143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24</a:t>
            </a:r>
            <a:r>
              <a:rPr lang="en-US" sz="1500" dirty="0">
                <a:latin typeface="JetBrains Mono" panose="020B0509020102050004" pitchFamily="49" charset="0"/>
              </a:rPr>
              <a:t>]:</a:t>
            </a:r>
            <a:endParaRPr lang="en-US" sz="1500" dirty="0"/>
          </a:p>
        </p:txBody>
      </p:sp>
      <p:sp>
        <p:nvSpPr>
          <p:cNvPr id="12" name="TextBox 11">
            <a:extLst>
              <a:ext uri="{FF2B5EF4-FFF2-40B4-BE49-F238E27FC236}">
                <a16:creationId xmlns:a16="http://schemas.microsoft.com/office/drawing/2014/main" id="{08DA3D46-C61D-4099-80AF-788AF5DA940D}"/>
              </a:ext>
            </a:extLst>
          </p:cNvPr>
          <p:cNvSpPr txBox="1"/>
          <p:nvPr/>
        </p:nvSpPr>
        <p:spPr>
          <a:xfrm>
            <a:off x="5285812" y="6110098"/>
            <a:ext cx="2608328"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xi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128</a:t>
            </a:r>
            <a:r>
              <a:rPr lang="en-US" sz="1500" dirty="0">
                <a:latin typeface="JetBrains Mono" panose="020B0509020102050004" pitchFamily="49" charset="0"/>
              </a:rPr>
              <a:t>]:</a:t>
            </a:r>
            <a:endParaRPr lang="en-US" sz="1500" dirty="0"/>
          </a:p>
        </p:txBody>
      </p:sp>
    </p:spTree>
    <p:extLst>
      <p:ext uri="{BB962C8B-B14F-4D97-AF65-F5344CB8AC3E}">
        <p14:creationId xmlns:p14="http://schemas.microsoft.com/office/powerpoint/2010/main" val="156777142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B7A38D-7439-497B-9D4B-C49641ABC4D3}"/>
              </a:ext>
            </a:extLst>
          </p:cNvPr>
          <p:cNvSpPr>
            <a:spLocks noGrp="1"/>
          </p:cNvSpPr>
          <p:nvPr>
            <p:ph sz="half" idx="2"/>
          </p:nvPr>
        </p:nvSpPr>
        <p:spPr>
          <a:xfrm>
            <a:off x="4600420" y="3575304"/>
            <a:ext cx="4543579" cy="323165"/>
          </a:xfrm>
        </p:spPr>
        <p:txBody>
          <a:bodyPr>
            <a:noAutofit/>
          </a:bodyPr>
          <a:lstStyle/>
          <a:p>
            <a:pPr marL="0" inden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input_16</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130 </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26</a:t>
            </a:r>
            <a:r>
              <a:rPr lang="en-US" sz="1500" dirty="0">
                <a:latin typeface="JetBrains Mono" panose="020B0509020102050004" pitchFamily="49" charset="0"/>
              </a:rPr>
              <a:t>]</a:t>
            </a:r>
            <a:r>
              <a:rPr lang="en-US" sz="1500" dirty="0">
                <a:solidFill>
                  <a:schemeClr val="bg1"/>
                </a:solidFill>
                <a:latin typeface="JetBrains Mono" panose="020B0509020102050004" pitchFamily="49" charset="0"/>
              </a:rPr>
              <a:t>;</a:t>
            </a:r>
            <a:endParaRPr lang="en-US" sz="1500" dirty="0">
              <a:solidFill>
                <a:schemeClr val="bg1"/>
              </a:solidFill>
            </a:endParaRPr>
          </a:p>
        </p:txBody>
      </p:sp>
      <p:sp>
        <p:nvSpPr>
          <p:cNvPr id="9" name="Content Placeholder 8">
            <a:extLst>
              <a:ext uri="{FF2B5EF4-FFF2-40B4-BE49-F238E27FC236}">
                <a16:creationId xmlns:a16="http://schemas.microsoft.com/office/drawing/2014/main" id="{51C6C7A7-D4CB-4ADD-8D8A-E8C59E449F5F}"/>
              </a:ext>
            </a:extLst>
          </p:cNvPr>
          <p:cNvSpPr>
            <a:spLocks noGrp="1"/>
          </p:cNvSpPr>
          <p:nvPr>
            <p:ph sz="half" idx="14"/>
          </p:nvPr>
        </p:nvSpPr>
        <p:spPr>
          <a:xfrm>
            <a:off x="6687564" y="117058"/>
            <a:ext cx="2356442" cy="360695"/>
          </a:xfrm>
        </p:spPr>
        <p:txBody>
          <a:bodyPr>
            <a:normAutofit/>
          </a:bodyPr>
          <a:lstStyle/>
          <a:p>
            <a:pPr algn="ctr"/>
            <a:r>
              <a:rPr lang="en-US" dirty="0"/>
              <a:t>Tiled = 1.2ms / 86x</a:t>
            </a:r>
          </a:p>
        </p:txBody>
      </p:sp>
      <p:sp>
        <p:nvSpPr>
          <p:cNvPr id="13" name="TextBox 12">
            <a:extLst>
              <a:ext uri="{FF2B5EF4-FFF2-40B4-BE49-F238E27FC236}">
                <a16:creationId xmlns:a16="http://schemas.microsoft.com/office/drawing/2014/main" id="{8C4334FF-46FC-479E-B0F7-50268B156705}"/>
              </a:ext>
            </a:extLst>
          </p:cNvPr>
          <p:cNvSpPr txBox="1"/>
          <p:nvPr/>
        </p:nvSpPr>
        <p:spPr>
          <a:xfrm>
            <a:off x="4600421" y="4039537"/>
            <a:ext cx="1857529"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result.</a:t>
            </a:r>
            <a:r>
              <a:rPr lang="en-US" sz="1500" dirty="0" err="1">
                <a:latin typeface="JetBrains Mono" panose="020B0509020102050004" pitchFamily="49" charset="0"/>
              </a:rPr>
              <a:t>y</a:t>
            </a:r>
            <a:r>
              <a:rPr lang="en-US" sz="1500" dirty="0">
                <a:latin typeface="JetBrains Mono" panose="020B0509020102050004" pitchFamily="49" charset="0"/>
              </a:rPr>
              <a:t>:</a:t>
            </a:r>
            <a:endParaRPr lang="en-US" sz="1500" dirty="0"/>
          </a:p>
        </p:txBody>
      </p:sp>
      <p:sp>
        <p:nvSpPr>
          <p:cNvPr id="17" name="TextBox 16">
            <a:extLst>
              <a:ext uri="{FF2B5EF4-FFF2-40B4-BE49-F238E27FC236}">
                <a16:creationId xmlns:a16="http://schemas.microsoft.com/office/drawing/2014/main" id="{300F2FE0-CD8B-4C92-BA55-2613B346D21D}"/>
              </a:ext>
            </a:extLst>
          </p:cNvPr>
          <p:cNvSpPr txBox="1"/>
          <p:nvPr/>
        </p:nvSpPr>
        <p:spPr>
          <a:xfrm>
            <a:off x="4831058" y="4293051"/>
            <a:ext cx="1694187"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result.</a:t>
            </a:r>
            <a:r>
              <a:rPr lang="en-US" sz="1500" dirty="0" err="1">
                <a:latin typeface="JetBrains Mono" panose="020B0509020102050004" pitchFamily="49" charset="0"/>
              </a:rPr>
              <a:t>x</a:t>
            </a:r>
            <a:r>
              <a:rPr lang="en-US" sz="1500" dirty="0">
                <a:latin typeface="JetBrains Mono" panose="020B0509020102050004" pitchFamily="49" charset="0"/>
              </a:rPr>
              <a:t>:</a:t>
            </a:r>
            <a:endParaRPr lang="en-US" sz="1500" dirty="0"/>
          </a:p>
        </p:txBody>
      </p:sp>
      <p:sp>
        <p:nvSpPr>
          <p:cNvPr id="2" name="Slide Number Placeholder 1">
            <a:extLst>
              <a:ext uri="{FF2B5EF4-FFF2-40B4-BE49-F238E27FC236}">
                <a16:creationId xmlns:a16="http://schemas.microsoft.com/office/drawing/2014/main" id="{9A635467-F737-4603-96C9-5BBD513A7A8B}"/>
              </a:ext>
            </a:extLst>
          </p:cNvPr>
          <p:cNvSpPr>
            <a:spLocks noGrp="1"/>
          </p:cNvSpPr>
          <p:nvPr>
            <p:ph type="sldNum" sz="quarter" idx="12"/>
          </p:nvPr>
        </p:nvSpPr>
        <p:spPr/>
        <p:txBody>
          <a:bodyPr/>
          <a:lstStyle/>
          <a:p>
            <a:fld id="{EE4B2865-9F4B-463A-924A-394C76877335}" type="slidenum">
              <a:rPr lang="en-US" smtClean="0"/>
              <a:t>52</a:t>
            </a:fld>
            <a:endParaRPr lang="en-US"/>
          </a:p>
        </p:txBody>
      </p:sp>
      <p:sp>
        <p:nvSpPr>
          <p:cNvPr id="16" name="TextBox 15">
            <a:extLst>
              <a:ext uri="{FF2B5EF4-FFF2-40B4-BE49-F238E27FC236}">
                <a16:creationId xmlns:a16="http://schemas.microsoft.com/office/drawing/2014/main" id="{BC0D938E-77E4-4941-9DE6-F00E90DB7F20}"/>
              </a:ext>
            </a:extLst>
          </p:cNvPr>
          <p:cNvSpPr txBox="1"/>
          <p:nvPr/>
        </p:nvSpPr>
        <p:spPr>
          <a:xfrm>
            <a:off x="628648" y="3576723"/>
            <a:ext cx="2824359" cy="323165"/>
          </a:xfrm>
          <a:prstGeom prst="rect">
            <a:avLst/>
          </a:prstGeom>
          <a:noFill/>
        </p:spPr>
        <p:txBody>
          <a:bodyPr wrap="square">
            <a:spAutoFit/>
          </a:bodyPr>
          <a:lstStyle/>
          <a:p>
            <a:r>
              <a:rPr lang="en-US" sz="1500" dirty="0" err="1">
                <a:latin typeface="JetBrains Mono" panose="020B0509020102050004" pitchFamily="49" charset="0"/>
              </a:rPr>
              <a:t>result.compute_root</a:t>
            </a:r>
            <a:r>
              <a:rPr lang="en-US" sz="1500" dirty="0">
                <a:latin typeface="JetBrains Mono" panose="020B0509020102050004" pitchFamily="49" charset="0"/>
              </a:rPr>
              <a:t>()</a:t>
            </a:r>
            <a:endParaRPr lang="en-US" sz="1500" dirty="0"/>
          </a:p>
        </p:txBody>
      </p:sp>
      <p:sp>
        <p:nvSpPr>
          <p:cNvPr id="22" name="TextBox 21">
            <a:extLst>
              <a:ext uri="{FF2B5EF4-FFF2-40B4-BE49-F238E27FC236}">
                <a16:creationId xmlns:a16="http://schemas.microsoft.com/office/drawing/2014/main" id="{C7204486-4485-4C8C-8795-7ADBBE29CAEC}"/>
              </a:ext>
            </a:extLst>
          </p:cNvPr>
          <p:cNvSpPr txBox="1"/>
          <p:nvPr/>
        </p:nvSpPr>
        <p:spPr>
          <a:xfrm>
            <a:off x="1316271" y="4100743"/>
            <a:ext cx="2407740"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26" name="TextBox 25">
            <a:extLst>
              <a:ext uri="{FF2B5EF4-FFF2-40B4-BE49-F238E27FC236}">
                <a16:creationId xmlns:a16="http://schemas.microsoft.com/office/drawing/2014/main" id="{168C066C-D766-43A2-91FF-34A153C770A3}"/>
              </a:ext>
            </a:extLst>
          </p:cNvPr>
          <p:cNvSpPr txBox="1"/>
          <p:nvPr/>
        </p:nvSpPr>
        <p:spPr>
          <a:xfrm>
            <a:off x="630131" y="4362702"/>
            <a:ext cx="3458694" cy="323165"/>
          </a:xfrm>
          <a:prstGeom prst="rect">
            <a:avLst/>
          </a:prstGeom>
          <a:noFill/>
        </p:spPr>
        <p:txBody>
          <a:bodyPr wrap="square">
            <a:spAutoFit/>
          </a:bodyPr>
          <a:lstStyle/>
          <a:p>
            <a:r>
              <a:rPr lang="en-US" sz="1500" dirty="0" err="1">
                <a:latin typeface="JetBrains Mono" panose="020B0509020102050004" pitchFamily="49" charset="0"/>
              </a:rPr>
              <a:t>blur_x.compute_at</a:t>
            </a:r>
            <a:r>
              <a:rPr lang="en-US" sz="1500" dirty="0">
                <a:latin typeface="JetBrains Mono" panose="020B0509020102050004" pitchFamily="49" charset="0"/>
              </a:rPr>
              <a:t>(result, x)</a:t>
            </a:r>
            <a:endParaRPr lang="en-US" sz="1500" dirty="0"/>
          </a:p>
        </p:txBody>
      </p:sp>
      <p:sp>
        <p:nvSpPr>
          <p:cNvPr id="28" name="TextBox 27">
            <a:extLst>
              <a:ext uri="{FF2B5EF4-FFF2-40B4-BE49-F238E27FC236}">
                <a16:creationId xmlns:a16="http://schemas.microsoft.com/office/drawing/2014/main" id="{04FD37A9-1B89-41A8-B883-79EA9DAB6D7E}"/>
              </a:ext>
            </a:extLst>
          </p:cNvPr>
          <p:cNvSpPr txBox="1"/>
          <p:nvPr/>
        </p:nvSpPr>
        <p:spPr>
          <a:xfrm>
            <a:off x="1316271" y="4624661"/>
            <a:ext cx="2472668"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30" name="TextBox 29">
            <a:extLst>
              <a:ext uri="{FF2B5EF4-FFF2-40B4-BE49-F238E27FC236}">
                <a16:creationId xmlns:a16="http://schemas.microsoft.com/office/drawing/2014/main" id="{7DA6B229-BD6A-49F7-B805-2EB81E8F4625}"/>
              </a:ext>
            </a:extLst>
          </p:cNvPr>
          <p:cNvSpPr txBox="1"/>
          <p:nvPr/>
        </p:nvSpPr>
        <p:spPr>
          <a:xfrm>
            <a:off x="630131" y="4886620"/>
            <a:ext cx="3747086" cy="323165"/>
          </a:xfrm>
          <a:prstGeom prst="rect">
            <a:avLst/>
          </a:prstGeom>
          <a:noFill/>
        </p:spPr>
        <p:txBody>
          <a:bodyPr wrap="square">
            <a:spAutoFit/>
          </a:bodyPr>
          <a:lstStyle/>
          <a:p>
            <a:r>
              <a:rPr lang="en-US" sz="1500" dirty="0">
                <a:latin typeface="JetBrains Mono" panose="020B0509020102050004" pitchFamily="49" charset="0"/>
              </a:rPr>
              <a:t>input_16.compute_at(result, x)</a:t>
            </a:r>
            <a:endParaRPr lang="en-US" sz="1500" dirty="0"/>
          </a:p>
        </p:txBody>
      </p:sp>
      <p:sp>
        <p:nvSpPr>
          <p:cNvPr id="32" name="TextBox 31">
            <a:extLst>
              <a:ext uri="{FF2B5EF4-FFF2-40B4-BE49-F238E27FC236}">
                <a16:creationId xmlns:a16="http://schemas.microsoft.com/office/drawing/2014/main" id="{CC672A50-B8CB-4603-AF61-5AB9FEB98766}"/>
              </a:ext>
            </a:extLst>
          </p:cNvPr>
          <p:cNvSpPr txBox="1"/>
          <p:nvPr/>
        </p:nvSpPr>
        <p:spPr>
          <a:xfrm>
            <a:off x="1546908" y="5148577"/>
            <a:ext cx="2362336"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grpSp>
        <p:nvGrpSpPr>
          <p:cNvPr id="15" name="Group 14">
            <a:extLst>
              <a:ext uri="{FF2B5EF4-FFF2-40B4-BE49-F238E27FC236}">
                <a16:creationId xmlns:a16="http://schemas.microsoft.com/office/drawing/2014/main" id="{FC07FFF5-29E5-4D91-8488-CDAB3CBFEA8A}"/>
              </a:ext>
            </a:extLst>
          </p:cNvPr>
          <p:cNvGrpSpPr/>
          <p:nvPr/>
        </p:nvGrpSpPr>
        <p:grpSpPr>
          <a:xfrm>
            <a:off x="5055175" y="4552018"/>
            <a:ext cx="3553430" cy="830193"/>
            <a:chOff x="4600421" y="3828818"/>
            <a:chExt cx="3553430" cy="830193"/>
          </a:xfrm>
        </p:grpSpPr>
        <p:sp>
          <p:nvSpPr>
            <p:cNvPr id="8" name="TextBox 7">
              <a:extLst>
                <a:ext uri="{FF2B5EF4-FFF2-40B4-BE49-F238E27FC236}">
                  <a16:creationId xmlns:a16="http://schemas.microsoft.com/office/drawing/2014/main" id="{64F2AB35-54FA-490E-A27A-3682840E7413}"/>
                </a:ext>
              </a:extLst>
            </p:cNvPr>
            <p:cNvSpPr txBox="1"/>
            <p:nvPr/>
          </p:nvSpPr>
          <p:spPr>
            <a:xfrm>
              <a:off x="4600421" y="3828818"/>
              <a:ext cx="2049010"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a:solidFill>
                    <a:schemeClr val="accent4"/>
                  </a:solidFill>
                  <a:latin typeface="JetBrains Mono" panose="020B0509020102050004" pitchFamily="49" charset="0"/>
                </a:rPr>
                <a:t>input_16.</a:t>
              </a:r>
              <a:r>
                <a:rPr lang="en-US" sz="1500" dirty="0">
                  <a:latin typeface="JetBrains Mono" panose="020B0509020102050004" pitchFamily="49" charset="0"/>
                </a:rPr>
                <a:t>y:</a:t>
              </a:r>
              <a:endParaRPr lang="en-US" sz="1500" dirty="0"/>
            </a:p>
          </p:txBody>
        </p:sp>
        <p:sp>
          <p:nvSpPr>
            <p:cNvPr id="3" name="TextBox 2">
              <a:extLst>
                <a:ext uri="{FF2B5EF4-FFF2-40B4-BE49-F238E27FC236}">
                  <a16:creationId xmlns:a16="http://schemas.microsoft.com/office/drawing/2014/main" id="{9A861A11-EC9B-421F-A635-B32E56EE175C}"/>
                </a:ext>
              </a:extLst>
            </p:cNvPr>
            <p:cNvSpPr txBox="1"/>
            <p:nvPr/>
          </p:nvSpPr>
          <p:spPr>
            <a:xfrm>
              <a:off x="4831058" y="4082332"/>
              <a:ext cx="2049010"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a:solidFill>
                    <a:schemeClr val="accent4"/>
                  </a:solidFill>
                  <a:latin typeface="JetBrains Mono" panose="020B0509020102050004" pitchFamily="49" charset="0"/>
                </a:rPr>
                <a:t>input_16.</a:t>
              </a:r>
              <a:r>
                <a:rPr lang="en-US" sz="1500" dirty="0">
                  <a:latin typeface="JetBrains Mono" panose="020B0509020102050004" pitchFamily="49" charset="0"/>
                </a:rPr>
                <a:t>x:</a:t>
              </a:r>
              <a:endParaRPr lang="en-US" sz="1500" dirty="0"/>
            </a:p>
          </p:txBody>
        </p:sp>
        <p:sp>
          <p:nvSpPr>
            <p:cNvPr id="33" name="Content Placeholder 6">
              <a:extLst>
                <a:ext uri="{FF2B5EF4-FFF2-40B4-BE49-F238E27FC236}">
                  <a16:creationId xmlns:a16="http://schemas.microsoft.com/office/drawing/2014/main" id="{94FE2871-AE58-4644-B553-4817352FA523}"/>
                </a:ext>
              </a:extLst>
            </p:cNvPr>
            <p:cNvSpPr txBox="1">
              <a:spLocks/>
            </p:cNvSpPr>
            <p:nvPr/>
          </p:nvSpPr>
          <p:spPr>
            <a:xfrm>
              <a:off x="5055176" y="4335846"/>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input_16(x:x+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grpSp>
      <p:grpSp>
        <p:nvGrpSpPr>
          <p:cNvPr id="14" name="Group 13">
            <a:extLst>
              <a:ext uri="{FF2B5EF4-FFF2-40B4-BE49-F238E27FC236}">
                <a16:creationId xmlns:a16="http://schemas.microsoft.com/office/drawing/2014/main" id="{CB955C61-CD80-47DD-B7AE-F2F3D7A5B13C}"/>
              </a:ext>
            </a:extLst>
          </p:cNvPr>
          <p:cNvGrpSpPr/>
          <p:nvPr/>
        </p:nvGrpSpPr>
        <p:grpSpPr>
          <a:xfrm>
            <a:off x="5005973" y="5299500"/>
            <a:ext cx="3553429" cy="830193"/>
            <a:chOff x="4600421" y="4589360"/>
            <a:chExt cx="3553429" cy="830193"/>
          </a:xfrm>
        </p:grpSpPr>
        <p:sp>
          <p:nvSpPr>
            <p:cNvPr id="4" name="TextBox 3">
              <a:extLst>
                <a:ext uri="{FF2B5EF4-FFF2-40B4-BE49-F238E27FC236}">
                  <a16:creationId xmlns:a16="http://schemas.microsoft.com/office/drawing/2014/main" id="{20A6EFED-22A8-4173-B655-428A31B340A6}"/>
                </a:ext>
              </a:extLst>
            </p:cNvPr>
            <p:cNvSpPr txBox="1"/>
            <p:nvPr/>
          </p:nvSpPr>
          <p:spPr>
            <a:xfrm>
              <a:off x="4600421" y="4589360"/>
              <a:ext cx="18006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blur_x.</a:t>
              </a:r>
              <a:r>
                <a:rPr lang="en-US" sz="1500" dirty="0" err="1">
                  <a:latin typeface="JetBrains Mono" panose="020B0509020102050004" pitchFamily="49" charset="0"/>
                </a:rPr>
                <a:t>y</a:t>
              </a:r>
              <a:r>
                <a:rPr lang="en-US" sz="1500" dirty="0">
                  <a:latin typeface="JetBrains Mono" panose="020B0509020102050004" pitchFamily="49" charset="0"/>
                </a:rPr>
                <a:t>:</a:t>
              </a:r>
              <a:endParaRPr lang="en-US" sz="1500" dirty="0"/>
            </a:p>
          </p:txBody>
        </p:sp>
        <p:sp>
          <p:nvSpPr>
            <p:cNvPr id="5" name="TextBox 4">
              <a:extLst>
                <a:ext uri="{FF2B5EF4-FFF2-40B4-BE49-F238E27FC236}">
                  <a16:creationId xmlns:a16="http://schemas.microsoft.com/office/drawing/2014/main" id="{5F38D05B-F1EB-425F-A3FF-770BBE937579}"/>
                </a:ext>
              </a:extLst>
            </p:cNvPr>
            <p:cNvSpPr txBox="1"/>
            <p:nvPr/>
          </p:nvSpPr>
          <p:spPr>
            <a:xfrm>
              <a:off x="4831058" y="4842874"/>
              <a:ext cx="2360482"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blur_x.</a:t>
              </a:r>
              <a:r>
                <a:rPr lang="en-US" sz="1500" dirty="0" err="1">
                  <a:latin typeface="JetBrains Mono" panose="020B0509020102050004" pitchFamily="49" charset="0"/>
                </a:rPr>
                <a:t>x</a:t>
              </a:r>
              <a:r>
                <a:rPr lang="en-US" sz="1500" dirty="0">
                  <a:latin typeface="JetBrains Mono" panose="020B0509020102050004" pitchFamily="49" charset="0"/>
                </a:rPr>
                <a:t>:</a:t>
              </a:r>
              <a:endParaRPr lang="en-US" sz="1500" dirty="0"/>
            </a:p>
          </p:txBody>
        </p:sp>
        <p:sp>
          <p:nvSpPr>
            <p:cNvPr id="35" name="Content Placeholder 6">
              <a:extLst>
                <a:ext uri="{FF2B5EF4-FFF2-40B4-BE49-F238E27FC236}">
                  <a16:creationId xmlns:a16="http://schemas.microsoft.com/office/drawing/2014/main" id="{DC19B677-182C-4661-BADB-416F39BDD3B2}"/>
                </a:ext>
              </a:extLst>
            </p:cNvPr>
            <p:cNvSpPr txBox="1">
              <a:spLocks/>
            </p:cNvSpPr>
            <p:nvPr/>
          </p:nvSpPr>
          <p:spPr>
            <a:xfrm>
              <a:off x="5055175" y="5096388"/>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br>
                <a:rPr lang="en-US" sz="1500" dirty="0">
                  <a:solidFill>
                    <a:schemeClr val="bg1"/>
                  </a:solidFill>
                  <a:latin typeface="JetBrains Mono" panose="020B0509020102050004" pitchFamily="49" charset="0"/>
                </a:rPr>
              </a:br>
              <a:endParaRPr lang="en-US" sz="1500" dirty="0">
                <a:solidFill>
                  <a:schemeClr val="bg1"/>
                </a:solidFill>
              </a:endParaRPr>
            </a:p>
          </p:txBody>
        </p:sp>
      </p:grpSp>
      <p:sp>
        <p:nvSpPr>
          <p:cNvPr id="37" name="Content Placeholder 6">
            <a:extLst>
              <a:ext uri="{FF2B5EF4-FFF2-40B4-BE49-F238E27FC236}">
                <a16:creationId xmlns:a16="http://schemas.microsoft.com/office/drawing/2014/main" id="{4BC04AF6-D787-4D95-BBA5-09077023E3E7}"/>
              </a:ext>
            </a:extLst>
          </p:cNvPr>
          <p:cNvSpPr txBox="1">
            <a:spLocks/>
          </p:cNvSpPr>
          <p:nvPr/>
        </p:nvSpPr>
        <p:spPr>
          <a:xfrm>
            <a:off x="5509930" y="6572481"/>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result(x:x+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pic>
        <p:nvPicPr>
          <p:cNvPr id="18" name="tiled">
            <a:hlinkClick r:id="" action="ppaction://media"/>
            <a:extLst>
              <a:ext uri="{FF2B5EF4-FFF2-40B4-BE49-F238E27FC236}">
                <a16:creationId xmlns:a16="http://schemas.microsoft.com/office/drawing/2014/main" id="{9C2C434D-50DF-40F7-8B49-0C9ABDB74AFC}"/>
              </a:ext>
            </a:extLst>
          </p:cNvPr>
          <p:cNvPicPr>
            <a:picLocks noGrp="1" noChangeAspect="1"/>
          </p:cNvPicPr>
          <p:nvPr>
            <p:ph sz="half" idx="13"/>
            <a:videoFile r:link="rId2"/>
            <p:extLst>
              <p:ext uri="{DAA4B4D4-6D71-4841-9C94-3DE7FCFB9230}">
                <p14:media xmlns:p14="http://schemas.microsoft.com/office/powerpoint/2010/main" r:embed="rId1"/>
              </p:ext>
            </p:extLst>
          </p:nvPr>
        </p:nvPicPr>
        <p:blipFill>
          <a:blip r:embed="rId5"/>
          <a:stretch>
            <a:fillRect/>
          </a:stretch>
        </p:blipFill>
        <p:spPr>
          <a:xfrm>
            <a:off x="6350" y="566738"/>
            <a:ext cx="9129713" cy="2921000"/>
          </a:xfrm>
        </p:spPr>
      </p:pic>
      <p:sp>
        <p:nvSpPr>
          <p:cNvPr id="6" name="TextBox 5">
            <a:extLst>
              <a:ext uri="{FF2B5EF4-FFF2-40B4-BE49-F238E27FC236}">
                <a16:creationId xmlns:a16="http://schemas.microsoft.com/office/drawing/2014/main" id="{416FEE77-74C9-4241-A312-E3ACA1B108EE}"/>
              </a:ext>
            </a:extLst>
          </p:cNvPr>
          <p:cNvSpPr txBox="1"/>
          <p:nvPr/>
        </p:nvSpPr>
        <p:spPr>
          <a:xfrm>
            <a:off x="1316270" y="3838784"/>
            <a:ext cx="3634476" cy="323165"/>
          </a:xfrm>
          <a:prstGeom prst="rect">
            <a:avLst/>
          </a:prstGeom>
          <a:noFill/>
        </p:spPr>
        <p:txBody>
          <a:bodyPr wrap="square">
            <a:spAutoFit/>
          </a:bodyPr>
          <a:lstStyle/>
          <a:p>
            <a:r>
              <a:rPr lang="en-US" sz="1500" dirty="0">
                <a:latin typeface="JetBrains Mono" panose="020B0509020102050004" pitchFamily="49" charset="0"/>
              </a:rPr>
              <a:t>.tile(x, y, xi,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128, 24</a:t>
            </a:r>
            <a:r>
              <a:rPr lang="en-US" sz="1500" dirty="0">
                <a:latin typeface="JetBrains Mono" panose="020B0509020102050004" pitchFamily="49" charset="0"/>
              </a:rPr>
              <a:t>)</a:t>
            </a:r>
            <a:endParaRPr lang="en-US" sz="1500" dirty="0"/>
          </a:p>
        </p:txBody>
      </p:sp>
      <p:sp>
        <p:nvSpPr>
          <p:cNvPr id="11" name="TextBox 10">
            <a:extLst>
              <a:ext uri="{FF2B5EF4-FFF2-40B4-BE49-F238E27FC236}">
                <a16:creationId xmlns:a16="http://schemas.microsoft.com/office/drawing/2014/main" id="{D87EE417-7935-4A66-9949-683C4B084CF2}"/>
              </a:ext>
            </a:extLst>
          </p:cNvPr>
          <p:cNvSpPr txBox="1"/>
          <p:nvPr/>
        </p:nvSpPr>
        <p:spPr>
          <a:xfrm>
            <a:off x="5055175" y="6065453"/>
            <a:ext cx="25143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24</a:t>
            </a:r>
            <a:r>
              <a:rPr lang="en-US" sz="1500" dirty="0">
                <a:latin typeface="JetBrains Mono" panose="020B0509020102050004" pitchFamily="49" charset="0"/>
              </a:rPr>
              <a:t>]:</a:t>
            </a:r>
            <a:endParaRPr lang="en-US" sz="1500" dirty="0"/>
          </a:p>
        </p:txBody>
      </p:sp>
      <p:sp>
        <p:nvSpPr>
          <p:cNvPr id="12" name="TextBox 11">
            <a:extLst>
              <a:ext uri="{FF2B5EF4-FFF2-40B4-BE49-F238E27FC236}">
                <a16:creationId xmlns:a16="http://schemas.microsoft.com/office/drawing/2014/main" id="{08DA3D46-C61D-4099-80AF-788AF5DA940D}"/>
              </a:ext>
            </a:extLst>
          </p:cNvPr>
          <p:cNvSpPr txBox="1"/>
          <p:nvPr/>
        </p:nvSpPr>
        <p:spPr>
          <a:xfrm>
            <a:off x="5285812" y="6318967"/>
            <a:ext cx="2608328"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xi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128</a:t>
            </a:r>
            <a:r>
              <a:rPr lang="en-US" sz="1500" dirty="0">
                <a:latin typeface="JetBrains Mono" panose="020B0509020102050004" pitchFamily="49" charset="0"/>
              </a:rPr>
              <a:t>]:</a:t>
            </a:r>
            <a:endParaRPr lang="en-US" sz="1500" dirty="0"/>
          </a:p>
        </p:txBody>
      </p:sp>
      <p:sp>
        <p:nvSpPr>
          <p:cNvPr id="27" name="Content Placeholder 6">
            <a:extLst>
              <a:ext uri="{FF2B5EF4-FFF2-40B4-BE49-F238E27FC236}">
                <a16:creationId xmlns:a16="http://schemas.microsoft.com/office/drawing/2014/main" id="{DD709B30-4ABD-42C4-8CA2-A9FD4E98C388}"/>
              </a:ext>
            </a:extLst>
          </p:cNvPr>
          <p:cNvSpPr txBox="1">
            <a:spLocks/>
          </p:cNvSpPr>
          <p:nvPr/>
        </p:nvSpPr>
        <p:spPr>
          <a:xfrm>
            <a:off x="4600421" y="3818101"/>
            <a:ext cx="4543579"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a:t>
            </a:r>
            <a:r>
              <a:rPr lang="en-US" sz="1500" dirty="0" err="1">
                <a:solidFill>
                  <a:schemeClr val="bg1"/>
                </a:solidFill>
                <a:latin typeface="JetBrains Mono" panose="020B0509020102050004" pitchFamily="49" charset="0"/>
              </a:rPr>
              <a:t>blur_x</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128 </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26</a:t>
            </a:r>
            <a:r>
              <a:rPr lang="en-US" sz="1500" dirty="0">
                <a:latin typeface="JetBrains Mono" panose="020B0509020102050004" pitchFamily="49" charset="0"/>
              </a:rPr>
              <a:t>]</a:t>
            </a:r>
            <a:r>
              <a:rPr lang="en-US" sz="1500" dirty="0">
                <a:solidFill>
                  <a:schemeClr val="bg1"/>
                </a:solidFill>
                <a:latin typeface="JetBrains Mono" panose="020B0509020102050004" pitchFamily="49" charset="0"/>
              </a:rPr>
              <a:t>;</a:t>
            </a:r>
            <a:endParaRPr lang="en-US" sz="1500" dirty="0">
              <a:solidFill>
                <a:schemeClr val="bg1"/>
              </a:solidFill>
            </a:endParaRPr>
          </a:p>
        </p:txBody>
      </p:sp>
    </p:spTree>
    <p:extLst>
      <p:ext uri="{BB962C8B-B14F-4D97-AF65-F5344CB8AC3E}">
        <p14:creationId xmlns:p14="http://schemas.microsoft.com/office/powerpoint/2010/main" val="22715579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7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B7A38D-7439-497B-9D4B-C49641ABC4D3}"/>
              </a:ext>
            </a:extLst>
          </p:cNvPr>
          <p:cNvSpPr>
            <a:spLocks noGrp="1"/>
          </p:cNvSpPr>
          <p:nvPr>
            <p:ph sz="half" idx="2"/>
          </p:nvPr>
        </p:nvSpPr>
        <p:spPr>
          <a:xfrm>
            <a:off x="4832395" y="3829832"/>
            <a:ext cx="3682956" cy="323165"/>
          </a:xfrm>
        </p:spPr>
        <p:txBody>
          <a:bodyPr>
            <a:noAutofit/>
          </a:bodyPr>
          <a:lstStyle/>
          <a:p>
            <a:pPr marL="0" inden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input_16</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130 </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26</a:t>
            </a:r>
            <a:r>
              <a:rPr lang="en-US" sz="1500" dirty="0">
                <a:latin typeface="JetBrains Mono" panose="020B0509020102050004" pitchFamily="49" charset="0"/>
              </a:rPr>
              <a:t>]</a:t>
            </a:r>
            <a:r>
              <a:rPr lang="en-US" sz="1500" dirty="0">
                <a:solidFill>
                  <a:schemeClr val="bg1"/>
                </a:solidFill>
                <a:latin typeface="JetBrains Mono" panose="020B0509020102050004" pitchFamily="49" charset="0"/>
              </a:rPr>
              <a:t>;</a:t>
            </a:r>
            <a:endParaRPr lang="en-US" sz="1500" dirty="0">
              <a:solidFill>
                <a:schemeClr val="bg1"/>
              </a:solidFill>
            </a:endParaRPr>
          </a:p>
        </p:txBody>
      </p:sp>
      <p:sp>
        <p:nvSpPr>
          <p:cNvPr id="9" name="Content Placeholder 8">
            <a:extLst>
              <a:ext uri="{FF2B5EF4-FFF2-40B4-BE49-F238E27FC236}">
                <a16:creationId xmlns:a16="http://schemas.microsoft.com/office/drawing/2014/main" id="{51C6C7A7-D4CB-4ADD-8D8A-E8C59E449F5F}"/>
              </a:ext>
            </a:extLst>
          </p:cNvPr>
          <p:cNvSpPr>
            <a:spLocks noGrp="1"/>
          </p:cNvSpPr>
          <p:nvPr>
            <p:ph sz="half" idx="14"/>
          </p:nvPr>
        </p:nvSpPr>
        <p:spPr>
          <a:xfrm>
            <a:off x="6227659" y="117058"/>
            <a:ext cx="2816347" cy="360695"/>
          </a:xfrm>
        </p:spPr>
        <p:txBody>
          <a:bodyPr>
            <a:normAutofit/>
          </a:bodyPr>
          <a:lstStyle/>
          <a:p>
            <a:pPr algn="ctr"/>
            <a:r>
              <a:rPr lang="en-US" dirty="0"/>
              <a:t>Parallel = 0.4ms / 251x</a:t>
            </a:r>
          </a:p>
        </p:txBody>
      </p:sp>
      <p:sp>
        <p:nvSpPr>
          <p:cNvPr id="13" name="TextBox 12">
            <a:extLst>
              <a:ext uri="{FF2B5EF4-FFF2-40B4-BE49-F238E27FC236}">
                <a16:creationId xmlns:a16="http://schemas.microsoft.com/office/drawing/2014/main" id="{8C4334FF-46FC-479E-B0F7-50268B156705}"/>
              </a:ext>
            </a:extLst>
          </p:cNvPr>
          <p:cNvSpPr txBox="1"/>
          <p:nvPr/>
        </p:nvSpPr>
        <p:spPr>
          <a:xfrm>
            <a:off x="4596150" y="3556713"/>
            <a:ext cx="2967059" cy="323165"/>
          </a:xfrm>
          <a:prstGeom prst="rect">
            <a:avLst/>
          </a:prstGeom>
          <a:noFill/>
        </p:spPr>
        <p:txBody>
          <a:bodyPr wrap="square">
            <a:spAutoFit/>
          </a:bodyPr>
          <a:lstStyle/>
          <a:p>
            <a:r>
              <a:rPr lang="en-US" sz="1500" dirty="0">
                <a:solidFill>
                  <a:schemeClr val="accent6"/>
                </a:solidFill>
                <a:latin typeface="JetBrains Mono" panose="020B0509020102050004" pitchFamily="49" charset="0"/>
              </a:rPr>
              <a:t>parallel</a:t>
            </a:r>
            <a:r>
              <a:rPr lang="en-US" sz="1500" dirty="0">
                <a:solidFill>
                  <a:schemeClr val="accent2"/>
                </a:solidFill>
                <a:latin typeface="JetBrains Mono" panose="020B0509020102050004" pitchFamily="49" charset="0"/>
              </a:rPr>
              <a:t> 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result.</a:t>
            </a:r>
            <a:r>
              <a:rPr lang="en-US" sz="1500" dirty="0" err="1">
                <a:latin typeface="JetBrains Mono" panose="020B0509020102050004" pitchFamily="49" charset="0"/>
              </a:rPr>
              <a:t>y</a:t>
            </a:r>
            <a:r>
              <a:rPr lang="en-US" sz="1500" dirty="0">
                <a:latin typeface="JetBrains Mono" panose="020B0509020102050004" pitchFamily="49" charset="0"/>
              </a:rPr>
              <a:t>:</a:t>
            </a:r>
            <a:endParaRPr lang="en-US" sz="1500" dirty="0"/>
          </a:p>
        </p:txBody>
      </p:sp>
      <p:sp>
        <p:nvSpPr>
          <p:cNvPr id="17" name="TextBox 16">
            <a:extLst>
              <a:ext uri="{FF2B5EF4-FFF2-40B4-BE49-F238E27FC236}">
                <a16:creationId xmlns:a16="http://schemas.microsoft.com/office/drawing/2014/main" id="{300F2FE0-CD8B-4C92-BA55-2613B346D21D}"/>
              </a:ext>
            </a:extLst>
          </p:cNvPr>
          <p:cNvSpPr txBox="1"/>
          <p:nvPr/>
        </p:nvSpPr>
        <p:spPr>
          <a:xfrm>
            <a:off x="4831058" y="4293051"/>
            <a:ext cx="1694187"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result.</a:t>
            </a:r>
            <a:r>
              <a:rPr lang="en-US" sz="1500" dirty="0" err="1">
                <a:latin typeface="JetBrains Mono" panose="020B0509020102050004" pitchFamily="49" charset="0"/>
              </a:rPr>
              <a:t>x</a:t>
            </a:r>
            <a:r>
              <a:rPr lang="en-US" sz="1500" dirty="0">
                <a:latin typeface="JetBrains Mono" panose="020B0509020102050004" pitchFamily="49" charset="0"/>
              </a:rPr>
              <a:t>:</a:t>
            </a:r>
            <a:endParaRPr lang="en-US" sz="1500" dirty="0"/>
          </a:p>
        </p:txBody>
      </p:sp>
      <p:sp>
        <p:nvSpPr>
          <p:cNvPr id="2" name="Slide Number Placeholder 1">
            <a:extLst>
              <a:ext uri="{FF2B5EF4-FFF2-40B4-BE49-F238E27FC236}">
                <a16:creationId xmlns:a16="http://schemas.microsoft.com/office/drawing/2014/main" id="{9A635467-F737-4603-96C9-5BBD513A7A8B}"/>
              </a:ext>
            </a:extLst>
          </p:cNvPr>
          <p:cNvSpPr>
            <a:spLocks noGrp="1"/>
          </p:cNvSpPr>
          <p:nvPr>
            <p:ph type="sldNum" sz="quarter" idx="12"/>
          </p:nvPr>
        </p:nvSpPr>
        <p:spPr/>
        <p:txBody>
          <a:bodyPr/>
          <a:lstStyle/>
          <a:p>
            <a:fld id="{EE4B2865-9F4B-463A-924A-394C76877335}" type="slidenum">
              <a:rPr lang="en-US" smtClean="0"/>
              <a:t>53</a:t>
            </a:fld>
            <a:endParaRPr lang="en-US"/>
          </a:p>
        </p:txBody>
      </p:sp>
      <p:sp>
        <p:nvSpPr>
          <p:cNvPr id="16" name="TextBox 15">
            <a:extLst>
              <a:ext uri="{FF2B5EF4-FFF2-40B4-BE49-F238E27FC236}">
                <a16:creationId xmlns:a16="http://schemas.microsoft.com/office/drawing/2014/main" id="{BC0D938E-77E4-4941-9DE6-F00E90DB7F20}"/>
              </a:ext>
            </a:extLst>
          </p:cNvPr>
          <p:cNvSpPr txBox="1"/>
          <p:nvPr/>
        </p:nvSpPr>
        <p:spPr>
          <a:xfrm>
            <a:off x="628648" y="3576723"/>
            <a:ext cx="2824359" cy="323165"/>
          </a:xfrm>
          <a:prstGeom prst="rect">
            <a:avLst/>
          </a:prstGeom>
          <a:noFill/>
        </p:spPr>
        <p:txBody>
          <a:bodyPr wrap="square">
            <a:spAutoFit/>
          </a:bodyPr>
          <a:lstStyle/>
          <a:p>
            <a:r>
              <a:rPr lang="en-US" sz="1500" dirty="0" err="1">
                <a:latin typeface="JetBrains Mono" panose="020B0509020102050004" pitchFamily="49" charset="0"/>
              </a:rPr>
              <a:t>result.compute_root</a:t>
            </a:r>
            <a:r>
              <a:rPr lang="en-US" sz="1500" dirty="0">
                <a:latin typeface="JetBrains Mono" panose="020B0509020102050004" pitchFamily="49" charset="0"/>
              </a:rPr>
              <a:t>()</a:t>
            </a:r>
            <a:endParaRPr lang="en-US" sz="1500" dirty="0"/>
          </a:p>
        </p:txBody>
      </p:sp>
      <p:sp>
        <p:nvSpPr>
          <p:cNvPr id="22" name="TextBox 21">
            <a:extLst>
              <a:ext uri="{FF2B5EF4-FFF2-40B4-BE49-F238E27FC236}">
                <a16:creationId xmlns:a16="http://schemas.microsoft.com/office/drawing/2014/main" id="{C7204486-4485-4C8C-8795-7ADBBE29CAEC}"/>
              </a:ext>
            </a:extLst>
          </p:cNvPr>
          <p:cNvSpPr txBox="1"/>
          <p:nvPr/>
        </p:nvSpPr>
        <p:spPr>
          <a:xfrm>
            <a:off x="1316271" y="4100743"/>
            <a:ext cx="2407740" cy="323165"/>
          </a:xfrm>
          <a:prstGeom prst="rect">
            <a:avLst/>
          </a:prstGeom>
          <a:noFill/>
        </p:spPr>
        <p:txBody>
          <a:bodyPr wrap="square">
            <a:spAutoFit/>
          </a:bodyPr>
          <a:lstStyle/>
          <a:p>
            <a:r>
              <a:rPr lang="en-US" sz="1500" dirty="0">
                <a:latin typeface="JetBrains Mono" panose="020B0509020102050004" pitchFamily="49" charset="0"/>
              </a:rPr>
              <a:t>.parallel(y)</a:t>
            </a:r>
            <a:endParaRPr lang="en-US" sz="1500" dirty="0"/>
          </a:p>
        </p:txBody>
      </p:sp>
      <p:sp>
        <p:nvSpPr>
          <p:cNvPr id="26" name="TextBox 25">
            <a:extLst>
              <a:ext uri="{FF2B5EF4-FFF2-40B4-BE49-F238E27FC236}">
                <a16:creationId xmlns:a16="http://schemas.microsoft.com/office/drawing/2014/main" id="{168C066C-D766-43A2-91FF-34A153C770A3}"/>
              </a:ext>
            </a:extLst>
          </p:cNvPr>
          <p:cNvSpPr txBox="1"/>
          <p:nvPr/>
        </p:nvSpPr>
        <p:spPr>
          <a:xfrm>
            <a:off x="630130" y="4605556"/>
            <a:ext cx="3621987" cy="323165"/>
          </a:xfrm>
          <a:prstGeom prst="rect">
            <a:avLst/>
          </a:prstGeom>
          <a:noFill/>
        </p:spPr>
        <p:txBody>
          <a:bodyPr wrap="square">
            <a:spAutoFit/>
          </a:bodyPr>
          <a:lstStyle/>
          <a:p>
            <a:r>
              <a:rPr lang="en-US" sz="1500" dirty="0" err="1">
                <a:latin typeface="JetBrains Mono" panose="020B0509020102050004" pitchFamily="49" charset="0"/>
              </a:rPr>
              <a:t>blur_x.compute_at</a:t>
            </a:r>
            <a:r>
              <a:rPr lang="en-US" sz="1500" dirty="0">
                <a:latin typeface="JetBrains Mono" panose="020B0509020102050004" pitchFamily="49" charset="0"/>
              </a:rPr>
              <a:t>(result, </a:t>
            </a:r>
            <a:r>
              <a:rPr lang="en-US" sz="1500" dirty="0" err="1">
                <a:latin typeface="JetBrains Mono" panose="020B0509020102050004" pitchFamily="49" charset="0"/>
              </a:rPr>
              <a:t>yi</a:t>
            </a:r>
            <a:r>
              <a:rPr lang="en-US" sz="1500" dirty="0">
                <a:latin typeface="JetBrains Mono" panose="020B0509020102050004" pitchFamily="49" charset="0"/>
              </a:rPr>
              <a:t>)</a:t>
            </a:r>
            <a:endParaRPr lang="en-US" sz="1500" dirty="0"/>
          </a:p>
        </p:txBody>
      </p:sp>
      <p:sp>
        <p:nvSpPr>
          <p:cNvPr id="28" name="TextBox 27">
            <a:extLst>
              <a:ext uri="{FF2B5EF4-FFF2-40B4-BE49-F238E27FC236}">
                <a16:creationId xmlns:a16="http://schemas.microsoft.com/office/drawing/2014/main" id="{04FD37A9-1B89-41A8-B883-79EA9DAB6D7E}"/>
              </a:ext>
            </a:extLst>
          </p:cNvPr>
          <p:cNvSpPr txBox="1"/>
          <p:nvPr/>
        </p:nvSpPr>
        <p:spPr>
          <a:xfrm>
            <a:off x="1319164" y="5121029"/>
            <a:ext cx="2472668"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30" name="TextBox 29">
            <a:extLst>
              <a:ext uri="{FF2B5EF4-FFF2-40B4-BE49-F238E27FC236}">
                <a16:creationId xmlns:a16="http://schemas.microsoft.com/office/drawing/2014/main" id="{7DA6B229-BD6A-49F7-B805-2EB81E8F4625}"/>
              </a:ext>
            </a:extLst>
          </p:cNvPr>
          <p:cNvSpPr txBox="1"/>
          <p:nvPr/>
        </p:nvSpPr>
        <p:spPr>
          <a:xfrm>
            <a:off x="633024" y="5382988"/>
            <a:ext cx="3747086" cy="323165"/>
          </a:xfrm>
          <a:prstGeom prst="rect">
            <a:avLst/>
          </a:prstGeom>
          <a:noFill/>
        </p:spPr>
        <p:txBody>
          <a:bodyPr wrap="square">
            <a:spAutoFit/>
          </a:bodyPr>
          <a:lstStyle/>
          <a:p>
            <a:r>
              <a:rPr lang="en-US" sz="1500" dirty="0">
                <a:latin typeface="JetBrains Mono" panose="020B0509020102050004" pitchFamily="49" charset="0"/>
              </a:rPr>
              <a:t>input_16.compute_at(result, x)</a:t>
            </a:r>
            <a:endParaRPr lang="en-US" sz="1500" dirty="0"/>
          </a:p>
        </p:txBody>
      </p:sp>
      <p:sp>
        <p:nvSpPr>
          <p:cNvPr id="32" name="TextBox 31">
            <a:extLst>
              <a:ext uri="{FF2B5EF4-FFF2-40B4-BE49-F238E27FC236}">
                <a16:creationId xmlns:a16="http://schemas.microsoft.com/office/drawing/2014/main" id="{CC672A50-B8CB-4603-AF61-5AB9FEB98766}"/>
              </a:ext>
            </a:extLst>
          </p:cNvPr>
          <p:cNvSpPr txBox="1"/>
          <p:nvPr/>
        </p:nvSpPr>
        <p:spPr>
          <a:xfrm>
            <a:off x="1549801" y="5644945"/>
            <a:ext cx="2362336"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grpSp>
        <p:nvGrpSpPr>
          <p:cNvPr id="15" name="Group 14">
            <a:extLst>
              <a:ext uri="{FF2B5EF4-FFF2-40B4-BE49-F238E27FC236}">
                <a16:creationId xmlns:a16="http://schemas.microsoft.com/office/drawing/2014/main" id="{FC07FFF5-29E5-4D91-8488-CDAB3CBFEA8A}"/>
              </a:ext>
            </a:extLst>
          </p:cNvPr>
          <p:cNvGrpSpPr/>
          <p:nvPr/>
        </p:nvGrpSpPr>
        <p:grpSpPr>
          <a:xfrm>
            <a:off x="5055175" y="4552018"/>
            <a:ext cx="3553430" cy="830193"/>
            <a:chOff x="4600421" y="3828818"/>
            <a:chExt cx="3553430" cy="830193"/>
          </a:xfrm>
        </p:grpSpPr>
        <p:sp>
          <p:nvSpPr>
            <p:cNvPr id="8" name="TextBox 7">
              <a:extLst>
                <a:ext uri="{FF2B5EF4-FFF2-40B4-BE49-F238E27FC236}">
                  <a16:creationId xmlns:a16="http://schemas.microsoft.com/office/drawing/2014/main" id="{64F2AB35-54FA-490E-A27A-3682840E7413}"/>
                </a:ext>
              </a:extLst>
            </p:cNvPr>
            <p:cNvSpPr txBox="1"/>
            <p:nvPr/>
          </p:nvSpPr>
          <p:spPr>
            <a:xfrm>
              <a:off x="4600421" y="3828818"/>
              <a:ext cx="2049010"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a:solidFill>
                    <a:schemeClr val="accent4"/>
                  </a:solidFill>
                  <a:latin typeface="JetBrains Mono" panose="020B0509020102050004" pitchFamily="49" charset="0"/>
                </a:rPr>
                <a:t>input_16.</a:t>
              </a:r>
              <a:r>
                <a:rPr lang="en-US" sz="1500" dirty="0">
                  <a:latin typeface="JetBrains Mono" panose="020B0509020102050004" pitchFamily="49" charset="0"/>
                </a:rPr>
                <a:t>y:</a:t>
              </a:r>
              <a:endParaRPr lang="en-US" sz="1500" dirty="0"/>
            </a:p>
          </p:txBody>
        </p:sp>
        <p:sp>
          <p:nvSpPr>
            <p:cNvPr id="3" name="TextBox 2">
              <a:extLst>
                <a:ext uri="{FF2B5EF4-FFF2-40B4-BE49-F238E27FC236}">
                  <a16:creationId xmlns:a16="http://schemas.microsoft.com/office/drawing/2014/main" id="{9A861A11-EC9B-421F-A635-B32E56EE175C}"/>
                </a:ext>
              </a:extLst>
            </p:cNvPr>
            <p:cNvSpPr txBox="1"/>
            <p:nvPr/>
          </p:nvSpPr>
          <p:spPr>
            <a:xfrm>
              <a:off x="4831058" y="4082332"/>
              <a:ext cx="2049010"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a:solidFill>
                    <a:schemeClr val="accent4"/>
                  </a:solidFill>
                  <a:latin typeface="JetBrains Mono" panose="020B0509020102050004" pitchFamily="49" charset="0"/>
                </a:rPr>
                <a:t>input_16.</a:t>
              </a:r>
              <a:r>
                <a:rPr lang="en-US" sz="1500" dirty="0">
                  <a:latin typeface="JetBrains Mono" panose="020B0509020102050004" pitchFamily="49" charset="0"/>
                </a:rPr>
                <a:t>x:</a:t>
              </a:r>
              <a:endParaRPr lang="en-US" sz="1500" dirty="0"/>
            </a:p>
          </p:txBody>
        </p:sp>
        <p:sp>
          <p:nvSpPr>
            <p:cNvPr id="33" name="Content Placeholder 6">
              <a:extLst>
                <a:ext uri="{FF2B5EF4-FFF2-40B4-BE49-F238E27FC236}">
                  <a16:creationId xmlns:a16="http://schemas.microsoft.com/office/drawing/2014/main" id="{94FE2871-AE58-4644-B553-4817352FA523}"/>
                </a:ext>
              </a:extLst>
            </p:cNvPr>
            <p:cNvSpPr txBox="1">
              <a:spLocks/>
            </p:cNvSpPr>
            <p:nvPr/>
          </p:nvSpPr>
          <p:spPr>
            <a:xfrm>
              <a:off x="5055176" y="4335846"/>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input_16(x:x+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grpSp>
      <p:grpSp>
        <p:nvGrpSpPr>
          <p:cNvPr id="14" name="Group 13">
            <a:extLst>
              <a:ext uri="{FF2B5EF4-FFF2-40B4-BE49-F238E27FC236}">
                <a16:creationId xmlns:a16="http://schemas.microsoft.com/office/drawing/2014/main" id="{CB955C61-CD80-47DD-B7AE-F2F3D7A5B13C}"/>
              </a:ext>
            </a:extLst>
          </p:cNvPr>
          <p:cNvGrpSpPr/>
          <p:nvPr/>
        </p:nvGrpSpPr>
        <p:grpSpPr>
          <a:xfrm>
            <a:off x="5275373" y="5571114"/>
            <a:ext cx="3553429" cy="830193"/>
            <a:chOff x="4600421" y="4589360"/>
            <a:chExt cx="3553429" cy="830193"/>
          </a:xfrm>
        </p:grpSpPr>
        <p:sp>
          <p:nvSpPr>
            <p:cNvPr id="4" name="TextBox 3">
              <a:extLst>
                <a:ext uri="{FF2B5EF4-FFF2-40B4-BE49-F238E27FC236}">
                  <a16:creationId xmlns:a16="http://schemas.microsoft.com/office/drawing/2014/main" id="{20A6EFED-22A8-4173-B655-428A31B340A6}"/>
                </a:ext>
              </a:extLst>
            </p:cNvPr>
            <p:cNvSpPr txBox="1"/>
            <p:nvPr/>
          </p:nvSpPr>
          <p:spPr>
            <a:xfrm>
              <a:off x="4600421" y="4589360"/>
              <a:ext cx="18006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blur_x.</a:t>
              </a:r>
              <a:r>
                <a:rPr lang="en-US" sz="1500" dirty="0" err="1">
                  <a:latin typeface="JetBrains Mono" panose="020B0509020102050004" pitchFamily="49" charset="0"/>
                </a:rPr>
                <a:t>y</a:t>
              </a:r>
              <a:r>
                <a:rPr lang="en-US" sz="1500" dirty="0">
                  <a:latin typeface="JetBrains Mono" panose="020B0509020102050004" pitchFamily="49" charset="0"/>
                </a:rPr>
                <a:t>:</a:t>
              </a:r>
              <a:endParaRPr lang="en-US" sz="1500" dirty="0"/>
            </a:p>
          </p:txBody>
        </p:sp>
        <p:sp>
          <p:nvSpPr>
            <p:cNvPr id="5" name="TextBox 4">
              <a:extLst>
                <a:ext uri="{FF2B5EF4-FFF2-40B4-BE49-F238E27FC236}">
                  <a16:creationId xmlns:a16="http://schemas.microsoft.com/office/drawing/2014/main" id="{5F38D05B-F1EB-425F-A3FF-770BBE937579}"/>
                </a:ext>
              </a:extLst>
            </p:cNvPr>
            <p:cNvSpPr txBox="1"/>
            <p:nvPr/>
          </p:nvSpPr>
          <p:spPr>
            <a:xfrm>
              <a:off x="4831058" y="4842874"/>
              <a:ext cx="2360482"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solidFill>
                    <a:schemeClr val="accent4"/>
                  </a:solidFill>
                  <a:latin typeface="JetBrains Mono" panose="020B0509020102050004" pitchFamily="49" charset="0"/>
                </a:rPr>
                <a:t>blur_x.</a:t>
              </a:r>
              <a:r>
                <a:rPr lang="en-US" sz="1500" dirty="0" err="1">
                  <a:latin typeface="JetBrains Mono" panose="020B0509020102050004" pitchFamily="49" charset="0"/>
                </a:rPr>
                <a:t>x</a:t>
              </a:r>
              <a:r>
                <a:rPr lang="en-US" sz="1500" dirty="0">
                  <a:latin typeface="JetBrains Mono" panose="020B0509020102050004" pitchFamily="49" charset="0"/>
                </a:rPr>
                <a:t>:</a:t>
              </a:r>
              <a:endParaRPr lang="en-US" sz="1500" dirty="0"/>
            </a:p>
          </p:txBody>
        </p:sp>
        <p:sp>
          <p:nvSpPr>
            <p:cNvPr id="35" name="Content Placeholder 6">
              <a:extLst>
                <a:ext uri="{FF2B5EF4-FFF2-40B4-BE49-F238E27FC236}">
                  <a16:creationId xmlns:a16="http://schemas.microsoft.com/office/drawing/2014/main" id="{DC19B677-182C-4661-BADB-416F39BDD3B2}"/>
                </a:ext>
              </a:extLst>
            </p:cNvPr>
            <p:cNvSpPr txBox="1">
              <a:spLocks/>
            </p:cNvSpPr>
            <p:nvPr/>
          </p:nvSpPr>
          <p:spPr>
            <a:xfrm>
              <a:off x="5055175" y="5096388"/>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err="1">
                  <a:solidFill>
                    <a:schemeClr val="bg1"/>
                  </a:solidFill>
                  <a:latin typeface="JetBrains Mono" panose="020B0509020102050004" pitchFamily="49" charset="0"/>
                </a:rPr>
                <a:t>blur_x</a:t>
              </a:r>
              <a:r>
                <a:rPr lang="en-US" sz="1500" dirty="0">
                  <a:solidFill>
                    <a:schemeClr val="bg1"/>
                  </a:solidFill>
                  <a:latin typeface="JetBrains Mono" panose="020B0509020102050004" pitchFamily="49" charset="0"/>
                </a:rPr>
                <a: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br>
                <a:rPr lang="en-US" sz="1500" dirty="0">
                  <a:solidFill>
                    <a:schemeClr val="bg1"/>
                  </a:solidFill>
                  <a:latin typeface="JetBrains Mono" panose="020B0509020102050004" pitchFamily="49" charset="0"/>
                </a:rPr>
              </a:br>
              <a:endParaRPr lang="en-US" sz="1500" dirty="0">
                <a:solidFill>
                  <a:schemeClr val="bg1"/>
                </a:solidFill>
              </a:endParaRPr>
            </a:p>
          </p:txBody>
        </p:sp>
      </p:grpSp>
      <p:sp>
        <p:nvSpPr>
          <p:cNvPr id="37" name="Content Placeholder 6">
            <a:extLst>
              <a:ext uri="{FF2B5EF4-FFF2-40B4-BE49-F238E27FC236}">
                <a16:creationId xmlns:a16="http://schemas.microsoft.com/office/drawing/2014/main" id="{4BC04AF6-D787-4D95-BBA5-09077023E3E7}"/>
              </a:ext>
            </a:extLst>
          </p:cNvPr>
          <p:cNvSpPr txBox="1">
            <a:spLocks/>
          </p:cNvSpPr>
          <p:nvPr/>
        </p:nvSpPr>
        <p:spPr>
          <a:xfrm>
            <a:off x="5509930" y="6572481"/>
            <a:ext cx="3098675"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latin typeface="JetBrains Mono" panose="020B0509020102050004" pitchFamily="49" charset="0"/>
              </a:rPr>
              <a:t>result(x:x+</a:t>
            </a:r>
            <a:r>
              <a:rPr lang="en-US" sz="1500" dirty="0">
                <a:solidFill>
                  <a:schemeClr val="accent5"/>
                </a:solidFill>
                <a:latin typeface="JetBrains Mono" panose="020B0509020102050004" pitchFamily="49" charset="0"/>
              </a:rPr>
              <a:t>32</a:t>
            </a:r>
            <a:r>
              <a:rPr lang="en-US" sz="1500" dirty="0">
                <a:solidFill>
                  <a:schemeClr val="bg1"/>
                </a:solidFill>
                <a:latin typeface="JetBrains Mono" panose="020B0509020102050004" pitchFamily="49" charset="0"/>
              </a:rPr>
              <a:t>, y) = ...</a:t>
            </a:r>
            <a:endParaRPr lang="en-US" sz="1500" dirty="0">
              <a:solidFill>
                <a:schemeClr val="bg1"/>
              </a:solidFill>
            </a:endParaRPr>
          </a:p>
        </p:txBody>
      </p:sp>
      <p:pic>
        <p:nvPicPr>
          <p:cNvPr id="20" name="parallel">
            <a:hlinkClick r:id="" action="ppaction://media"/>
            <a:extLst>
              <a:ext uri="{FF2B5EF4-FFF2-40B4-BE49-F238E27FC236}">
                <a16:creationId xmlns:a16="http://schemas.microsoft.com/office/drawing/2014/main" id="{E394BC93-E111-4482-8157-276DBBC722DE}"/>
              </a:ext>
            </a:extLst>
          </p:cNvPr>
          <p:cNvPicPr>
            <a:picLocks noGrp="1" noChangeAspect="1"/>
          </p:cNvPicPr>
          <p:nvPr>
            <p:ph sz="half" idx="13"/>
            <a:videoFile r:link="rId2"/>
            <p:extLst>
              <p:ext uri="{DAA4B4D4-6D71-4841-9C94-3DE7FCFB9230}">
                <p14:media xmlns:p14="http://schemas.microsoft.com/office/powerpoint/2010/main" r:embed="rId1"/>
              </p:ext>
            </p:extLst>
          </p:nvPr>
        </p:nvPicPr>
        <p:blipFill>
          <a:blip r:embed="rId5"/>
          <a:stretch>
            <a:fillRect/>
          </a:stretch>
        </p:blipFill>
        <p:spPr>
          <a:xfrm>
            <a:off x="6350" y="566738"/>
            <a:ext cx="9129713" cy="2921000"/>
          </a:xfrm>
        </p:spPr>
      </p:pic>
      <p:sp>
        <p:nvSpPr>
          <p:cNvPr id="6" name="TextBox 5">
            <a:extLst>
              <a:ext uri="{FF2B5EF4-FFF2-40B4-BE49-F238E27FC236}">
                <a16:creationId xmlns:a16="http://schemas.microsoft.com/office/drawing/2014/main" id="{416FEE77-74C9-4241-A312-E3ACA1B108EE}"/>
              </a:ext>
            </a:extLst>
          </p:cNvPr>
          <p:cNvSpPr txBox="1"/>
          <p:nvPr/>
        </p:nvSpPr>
        <p:spPr>
          <a:xfrm>
            <a:off x="1316270" y="3838784"/>
            <a:ext cx="3634476" cy="323165"/>
          </a:xfrm>
          <a:prstGeom prst="rect">
            <a:avLst/>
          </a:prstGeom>
          <a:noFill/>
        </p:spPr>
        <p:txBody>
          <a:bodyPr wrap="square">
            <a:spAutoFit/>
          </a:bodyPr>
          <a:lstStyle/>
          <a:p>
            <a:r>
              <a:rPr lang="en-US" sz="1500" dirty="0">
                <a:latin typeface="JetBrains Mono" panose="020B0509020102050004" pitchFamily="49" charset="0"/>
              </a:rPr>
              <a:t>.tile(x, y, xi,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128, 24</a:t>
            </a:r>
            <a:r>
              <a:rPr lang="en-US" sz="1500" dirty="0">
                <a:latin typeface="JetBrains Mono" panose="020B0509020102050004" pitchFamily="49" charset="0"/>
              </a:rPr>
              <a:t>)</a:t>
            </a:r>
            <a:endParaRPr lang="en-US" sz="1500" dirty="0"/>
          </a:p>
        </p:txBody>
      </p:sp>
      <p:sp>
        <p:nvSpPr>
          <p:cNvPr id="11" name="TextBox 10">
            <a:extLst>
              <a:ext uri="{FF2B5EF4-FFF2-40B4-BE49-F238E27FC236}">
                <a16:creationId xmlns:a16="http://schemas.microsoft.com/office/drawing/2014/main" id="{D87EE417-7935-4A66-9949-683C4B084CF2}"/>
              </a:ext>
            </a:extLst>
          </p:cNvPr>
          <p:cNvSpPr txBox="1"/>
          <p:nvPr/>
        </p:nvSpPr>
        <p:spPr>
          <a:xfrm>
            <a:off x="5053154" y="5299871"/>
            <a:ext cx="2514326"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a:t>
            </a:r>
            <a:r>
              <a:rPr lang="en-US" sz="1500" dirty="0" err="1">
                <a:latin typeface="JetBrains Mono" panose="020B0509020102050004" pitchFamily="49" charset="0"/>
              </a:rPr>
              <a:t>yi</a:t>
            </a:r>
            <a:r>
              <a:rPr lang="en-US" sz="1500" dirty="0">
                <a:latin typeface="JetBrains Mono" panose="020B0509020102050004" pitchFamily="49" charset="0"/>
              </a:rPr>
              <a:t>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24</a:t>
            </a:r>
            <a:r>
              <a:rPr lang="en-US" sz="1500" dirty="0">
                <a:latin typeface="JetBrains Mono" panose="020B0509020102050004" pitchFamily="49" charset="0"/>
              </a:rPr>
              <a:t>]:</a:t>
            </a:r>
            <a:endParaRPr lang="en-US" sz="1500" dirty="0"/>
          </a:p>
        </p:txBody>
      </p:sp>
      <p:sp>
        <p:nvSpPr>
          <p:cNvPr id="12" name="TextBox 11">
            <a:extLst>
              <a:ext uri="{FF2B5EF4-FFF2-40B4-BE49-F238E27FC236}">
                <a16:creationId xmlns:a16="http://schemas.microsoft.com/office/drawing/2014/main" id="{08DA3D46-C61D-4099-80AF-788AF5DA940D}"/>
              </a:ext>
            </a:extLst>
          </p:cNvPr>
          <p:cNvSpPr txBox="1"/>
          <p:nvPr/>
        </p:nvSpPr>
        <p:spPr>
          <a:xfrm>
            <a:off x="5285812" y="6318967"/>
            <a:ext cx="2608328" cy="323165"/>
          </a:xfrm>
          <a:prstGeom prst="rect">
            <a:avLst/>
          </a:prstGeom>
          <a:noFill/>
        </p:spPr>
        <p:txBody>
          <a:bodyPr wrap="square">
            <a:spAutoFit/>
          </a:bodyPr>
          <a:lstStyle/>
          <a:p>
            <a:r>
              <a:rPr lang="en-US" sz="1500" dirty="0">
                <a:solidFill>
                  <a:schemeClr val="accent2"/>
                </a:solidFill>
                <a:latin typeface="JetBrains Mono" panose="020B0509020102050004" pitchFamily="49" charset="0"/>
              </a:rPr>
              <a:t>for</a:t>
            </a:r>
            <a:r>
              <a:rPr lang="en-US" sz="1500" dirty="0">
                <a:latin typeface="JetBrains Mono" panose="020B0509020102050004" pitchFamily="49" charset="0"/>
              </a:rPr>
              <a:t> xi </a:t>
            </a:r>
            <a:r>
              <a:rPr lang="en-US" sz="1500" dirty="0">
                <a:solidFill>
                  <a:schemeClr val="accent2"/>
                </a:solidFill>
                <a:latin typeface="JetBrains Mono" panose="020B0509020102050004" pitchFamily="49" charset="0"/>
              </a:rPr>
              <a:t>in</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0</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128</a:t>
            </a:r>
            <a:r>
              <a:rPr lang="en-US" sz="1500" dirty="0">
                <a:latin typeface="JetBrains Mono" panose="020B0509020102050004" pitchFamily="49" charset="0"/>
              </a:rPr>
              <a:t>]:</a:t>
            </a:r>
            <a:endParaRPr lang="en-US" sz="1500" dirty="0"/>
          </a:p>
        </p:txBody>
      </p:sp>
      <p:sp>
        <p:nvSpPr>
          <p:cNvPr id="27" name="Content Placeholder 6">
            <a:extLst>
              <a:ext uri="{FF2B5EF4-FFF2-40B4-BE49-F238E27FC236}">
                <a16:creationId xmlns:a16="http://schemas.microsoft.com/office/drawing/2014/main" id="{DD709B30-4ABD-42C4-8CA2-A9FD4E98C388}"/>
              </a:ext>
            </a:extLst>
          </p:cNvPr>
          <p:cNvSpPr txBox="1">
            <a:spLocks/>
          </p:cNvSpPr>
          <p:nvPr/>
        </p:nvSpPr>
        <p:spPr>
          <a:xfrm>
            <a:off x="4832395" y="4072629"/>
            <a:ext cx="3581167" cy="323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accent2"/>
                </a:solidFill>
                <a:latin typeface="JetBrains Mono" panose="020B0509020102050004" pitchFamily="49" charset="0"/>
              </a:rPr>
              <a:t>allocate</a:t>
            </a:r>
            <a:r>
              <a:rPr lang="en-US" sz="1500" dirty="0">
                <a:solidFill>
                  <a:schemeClr val="bg1"/>
                </a:solidFill>
                <a:latin typeface="JetBrains Mono" panose="020B0509020102050004" pitchFamily="49" charset="0"/>
              </a:rPr>
              <a:t> </a:t>
            </a:r>
            <a:r>
              <a:rPr lang="en-US" sz="1500" dirty="0" err="1">
                <a:solidFill>
                  <a:schemeClr val="bg1"/>
                </a:solidFill>
                <a:latin typeface="JetBrains Mono" panose="020B0509020102050004" pitchFamily="49" charset="0"/>
              </a:rPr>
              <a:t>blur_x</a:t>
            </a:r>
            <a:r>
              <a:rPr lang="en-US" sz="1500" dirty="0">
                <a:latin typeface="JetBrains Mono" panose="020B0509020102050004" pitchFamily="49" charset="0"/>
              </a:rPr>
              <a:t>[</a:t>
            </a:r>
            <a:r>
              <a:rPr lang="en-US" sz="1500" dirty="0">
                <a:solidFill>
                  <a:schemeClr val="accent5"/>
                </a:solidFill>
                <a:latin typeface="JetBrains Mono" panose="020B0509020102050004" pitchFamily="49" charset="0"/>
              </a:rPr>
              <a:t>128 </a:t>
            </a:r>
            <a:r>
              <a:rPr lang="en-US" sz="1500" dirty="0">
                <a:latin typeface="JetBrains Mono" panose="020B0509020102050004" pitchFamily="49" charset="0"/>
              </a:rPr>
              <a:t>* </a:t>
            </a:r>
            <a:r>
              <a:rPr lang="en-US" sz="1500" dirty="0">
                <a:solidFill>
                  <a:schemeClr val="accent5"/>
                </a:solidFill>
                <a:latin typeface="JetBrains Mono" panose="020B0509020102050004" pitchFamily="49" charset="0"/>
              </a:rPr>
              <a:t>4</a:t>
            </a:r>
            <a:r>
              <a:rPr lang="en-US" sz="1500" dirty="0">
                <a:latin typeface="JetBrains Mono" panose="020B0509020102050004" pitchFamily="49" charset="0"/>
              </a:rPr>
              <a:t>]</a:t>
            </a:r>
            <a:r>
              <a:rPr lang="en-US" sz="1500" dirty="0">
                <a:solidFill>
                  <a:schemeClr val="bg1"/>
                </a:solidFill>
                <a:latin typeface="JetBrains Mono" panose="020B0509020102050004" pitchFamily="49" charset="0"/>
              </a:rPr>
              <a:t>;</a:t>
            </a:r>
            <a:endParaRPr lang="en-US" sz="1500" dirty="0">
              <a:solidFill>
                <a:schemeClr val="bg1"/>
              </a:solidFill>
            </a:endParaRPr>
          </a:p>
        </p:txBody>
      </p:sp>
      <p:sp>
        <p:nvSpPr>
          <p:cNvPr id="18" name="TextBox 17">
            <a:extLst>
              <a:ext uri="{FF2B5EF4-FFF2-40B4-BE49-F238E27FC236}">
                <a16:creationId xmlns:a16="http://schemas.microsoft.com/office/drawing/2014/main" id="{1B8888E0-77EB-49A4-BD5B-913A435BD465}"/>
              </a:ext>
            </a:extLst>
          </p:cNvPr>
          <p:cNvSpPr txBox="1"/>
          <p:nvPr/>
        </p:nvSpPr>
        <p:spPr>
          <a:xfrm>
            <a:off x="1316271" y="4358336"/>
            <a:ext cx="2407740" cy="323165"/>
          </a:xfrm>
          <a:prstGeom prst="rect">
            <a:avLst/>
          </a:prstGeom>
          <a:noFill/>
        </p:spPr>
        <p:txBody>
          <a:bodyPr wrap="square">
            <a:spAutoFit/>
          </a:bodyPr>
          <a:lstStyle/>
          <a:p>
            <a:r>
              <a:rPr lang="en-US" sz="1500" dirty="0">
                <a:latin typeface="JetBrains Mono" panose="020B0509020102050004" pitchFamily="49" charset="0"/>
              </a:rPr>
              <a:t>.vectorize(x, </a:t>
            </a:r>
            <a:r>
              <a:rPr lang="en-US" sz="1500" dirty="0">
                <a:solidFill>
                  <a:schemeClr val="accent5"/>
                </a:solidFill>
                <a:latin typeface="JetBrains Mono" panose="020B0509020102050004" pitchFamily="49" charset="0"/>
              </a:rPr>
              <a:t>32</a:t>
            </a:r>
            <a:r>
              <a:rPr lang="en-US" sz="1500" dirty="0">
                <a:latin typeface="JetBrains Mono" panose="020B0509020102050004" pitchFamily="49" charset="0"/>
              </a:rPr>
              <a:t>);</a:t>
            </a:r>
            <a:endParaRPr lang="en-US" sz="1500" dirty="0"/>
          </a:p>
        </p:txBody>
      </p:sp>
      <p:sp>
        <p:nvSpPr>
          <p:cNvPr id="19" name="TextBox 18">
            <a:extLst>
              <a:ext uri="{FF2B5EF4-FFF2-40B4-BE49-F238E27FC236}">
                <a16:creationId xmlns:a16="http://schemas.microsoft.com/office/drawing/2014/main" id="{06C5B46F-AF5D-40E1-900C-A30D8D6F7D3D}"/>
              </a:ext>
            </a:extLst>
          </p:cNvPr>
          <p:cNvSpPr txBox="1"/>
          <p:nvPr/>
        </p:nvSpPr>
        <p:spPr>
          <a:xfrm>
            <a:off x="1324832" y="4867884"/>
            <a:ext cx="2472668" cy="323165"/>
          </a:xfrm>
          <a:prstGeom prst="rect">
            <a:avLst/>
          </a:prstGeom>
          <a:noFill/>
        </p:spPr>
        <p:txBody>
          <a:bodyPr wrap="square">
            <a:spAutoFit/>
          </a:bodyPr>
          <a:lstStyle/>
          <a:p>
            <a:r>
              <a:rPr lang="en-US" sz="1500" dirty="0">
                <a:latin typeface="JetBrains Mono" panose="020B0509020102050004" pitchFamily="49" charset="0"/>
              </a:rPr>
              <a:t>.</a:t>
            </a:r>
            <a:r>
              <a:rPr lang="en-US" sz="1500" dirty="0" err="1">
                <a:latin typeface="JetBrains Mono" panose="020B0509020102050004" pitchFamily="49" charset="0"/>
              </a:rPr>
              <a:t>store_at</a:t>
            </a:r>
            <a:r>
              <a:rPr lang="en-US" sz="1500" dirty="0">
                <a:latin typeface="JetBrains Mono" panose="020B0509020102050004" pitchFamily="49" charset="0"/>
              </a:rPr>
              <a:t>(result, x)</a:t>
            </a:r>
            <a:endParaRPr lang="en-US" sz="1500" dirty="0"/>
          </a:p>
        </p:txBody>
      </p:sp>
    </p:spTree>
    <p:extLst>
      <p:ext uri="{BB962C8B-B14F-4D97-AF65-F5344CB8AC3E}">
        <p14:creationId xmlns:p14="http://schemas.microsoft.com/office/powerpoint/2010/main" val="25686557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79"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50" fill="hold"/>
                                        <p:tgtEl>
                                          <p:spTgt spid="22"/>
                                        </p:tgtEl>
                                        <p:attrNameLst>
                                          <p:attrName>style.color</p:attrName>
                                        </p:attrNameLst>
                                      </p:cBhvr>
                                      <p:to>
                                        <a:srgbClr val="FFC66D"/>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50" fill="hold"/>
                                        <p:tgtEl>
                                          <p:spTgt spid="26"/>
                                        </p:tgtEl>
                                        <p:attrNameLst>
                                          <p:attrName>style.color</p:attrName>
                                        </p:attrNameLst>
                                      </p:cBhvr>
                                      <p:to>
                                        <a:srgbClr val="FFC66D"/>
                                      </p:to>
                                    </p:animClr>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20"/>
                </p:tgtEl>
              </p:cMediaNode>
            </p:video>
            <p:seq concurrent="1" nextAc="seek">
              <p:cTn id="16" restart="whenNotActive" fill="hold" evtFilter="cancelBubble" nodeType="interactiveSeq">
                <p:stCondLst>
                  <p:cond evt="onClick" delay="0">
                    <p:tgtEl>
                      <p:spTgt spid="2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0"/>
                                        </p:tgtEl>
                                      </p:cBhvr>
                                    </p:cmd>
                                  </p:childTnLst>
                                </p:cTn>
                              </p:par>
                            </p:childTnLst>
                          </p:cTn>
                        </p:par>
                      </p:childTnLst>
                    </p:cTn>
                  </p:par>
                </p:childTnLst>
              </p:cTn>
              <p:nextCondLst>
                <p:cond evt="onClick" delay="0">
                  <p:tgtEl>
                    <p:spTgt spid="20"/>
                  </p:tgtEl>
                </p:cond>
              </p:nextCondLst>
            </p:seq>
          </p:childTnLst>
        </p:cTn>
      </p:par>
    </p:tnLst>
    <p:bldLst>
      <p:bldP spid="22" grpId="0"/>
      <p:bldP spid="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0D7A-5189-4D5B-9FD8-826BFBB6E87F}"/>
              </a:ext>
            </a:extLst>
          </p:cNvPr>
          <p:cNvSpPr>
            <a:spLocks noGrp="1"/>
          </p:cNvSpPr>
          <p:nvPr>
            <p:ph type="title"/>
          </p:nvPr>
        </p:nvSpPr>
        <p:spPr/>
        <p:txBody>
          <a:bodyPr/>
          <a:lstStyle/>
          <a:p>
            <a:r>
              <a:rPr lang="en-US" dirty="0"/>
              <a:t>Automatic scheduling</a:t>
            </a:r>
          </a:p>
        </p:txBody>
      </p:sp>
      <p:sp>
        <p:nvSpPr>
          <p:cNvPr id="3" name="Content Placeholder 2">
            <a:extLst>
              <a:ext uri="{FF2B5EF4-FFF2-40B4-BE49-F238E27FC236}">
                <a16:creationId xmlns:a16="http://schemas.microsoft.com/office/drawing/2014/main" id="{20EDEB06-CBB5-4E9E-B2A1-9DDD013A40B5}"/>
              </a:ext>
            </a:extLst>
          </p:cNvPr>
          <p:cNvSpPr>
            <a:spLocks noGrp="1"/>
          </p:cNvSpPr>
          <p:nvPr>
            <p:ph idx="1"/>
          </p:nvPr>
        </p:nvSpPr>
        <p:spPr/>
        <p:txBody>
          <a:bodyPr>
            <a:normAutofit/>
          </a:bodyPr>
          <a:lstStyle/>
          <a:p>
            <a:r>
              <a:rPr lang="en-US" b="1" dirty="0">
                <a:solidFill>
                  <a:schemeClr val="accent4"/>
                </a:solidFill>
              </a:rPr>
              <a:t>Mullapudi2016:</a:t>
            </a:r>
            <a:r>
              <a:rPr lang="en-US" b="1" dirty="0">
                <a:solidFill>
                  <a:schemeClr val="accent2"/>
                </a:solidFill>
              </a:rPr>
              <a:t> </a:t>
            </a:r>
          </a:p>
          <a:p>
            <a:pPr lvl="1"/>
            <a:r>
              <a:rPr lang="en-US" dirty="0"/>
              <a:t>Get a decent schedule quickly.</a:t>
            </a:r>
          </a:p>
          <a:p>
            <a:pPr lvl="1"/>
            <a:r>
              <a:rPr lang="en-US" dirty="0"/>
              <a:t>Good for developing the algorithm.</a:t>
            </a:r>
          </a:p>
          <a:p>
            <a:r>
              <a:rPr lang="en-US" b="1" dirty="0">
                <a:solidFill>
                  <a:schemeClr val="accent4"/>
                </a:solidFill>
              </a:rPr>
              <a:t>Li2018:</a:t>
            </a:r>
          </a:p>
          <a:p>
            <a:pPr lvl="1"/>
            <a:r>
              <a:rPr lang="en-US" dirty="0"/>
              <a:t>Specialized to gradient descent features (ML)</a:t>
            </a:r>
          </a:p>
          <a:p>
            <a:pPr lvl="1"/>
            <a:r>
              <a:rPr lang="en-US" dirty="0"/>
              <a:t>Supports GPUs / CUDA</a:t>
            </a:r>
          </a:p>
          <a:p>
            <a:r>
              <a:rPr lang="en-US" b="1" dirty="0">
                <a:solidFill>
                  <a:schemeClr val="accent4"/>
                </a:solidFill>
              </a:rPr>
              <a:t>Adams2019:</a:t>
            </a:r>
            <a:r>
              <a:rPr lang="en-US" b="1" dirty="0">
                <a:solidFill>
                  <a:schemeClr val="accent2"/>
                </a:solidFill>
              </a:rPr>
              <a:t> </a:t>
            </a:r>
          </a:p>
          <a:p>
            <a:pPr lvl="1"/>
            <a:r>
              <a:rPr lang="en-US" dirty="0"/>
              <a:t>Uses deep learning</a:t>
            </a:r>
          </a:p>
          <a:p>
            <a:pPr lvl="1"/>
            <a:r>
              <a:rPr lang="en-US" dirty="0"/>
              <a:t>Competitive with experts on x86</a:t>
            </a:r>
          </a:p>
        </p:txBody>
      </p:sp>
      <p:sp>
        <p:nvSpPr>
          <p:cNvPr id="4" name="Slide Number Placeholder 3">
            <a:extLst>
              <a:ext uri="{FF2B5EF4-FFF2-40B4-BE49-F238E27FC236}">
                <a16:creationId xmlns:a16="http://schemas.microsoft.com/office/drawing/2014/main" id="{57258993-DC23-48FB-9D8C-BD768BBB0301}"/>
              </a:ext>
            </a:extLst>
          </p:cNvPr>
          <p:cNvSpPr>
            <a:spLocks noGrp="1"/>
          </p:cNvSpPr>
          <p:nvPr>
            <p:ph type="sldNum" sz="quarter" idx="12"/>
          </p:nvPr>
        </p:nvSpPr>
        <p:spPr/>
        <p:txBody>
          <a:bodyPr/>
          <a:lstStyle/>
          <a:p>
            <a:fld id="{EE4B2865-9F4B-463A-924A-394C76877335}" type="slidenum">
              <a:rPr lang="en-US" smtClean="0"/>
              <a:t>54</a:t>
            </a:fld>
            <a:endParaRPr lang="en-US"/>
          </a:p>
        </p:txBody>
      </p:sp>
    </p:spTree>
    <p:extLst>
      <p:ext uri="{BB962C8B-B14F-4D97-AF65-F5344CB8AC3E}">
        <p14:creationId xmlns:p14="http://schemas.microsoft.com/office/powerpoint/2010/main" val="1095190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47C865-9FD8-4F59-AF51-C5F4C951BAF4}"/>
              </a:ext>
            </a:extLst>
          </p:cNvPr>
          <p:cNvSpPr/>
          <p:nvPr/>
        </p:nvSpPr>
        <p:spPr>
          <a:xfrm>
            <a:off x="0" y="566738"/>
            <a:ext cx="9144000" cy="2921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dams2019">
            <a:hlinkClick r:id="" action="ppaction://media"/>
            <a:extLst>
              <a:ext uri="{FF2B5EF4-FFF2-40B4-BE49-F238E27FC236}">
                <a16:creationId xmlns:a16="http://schemas.microsoft.com/office/drawing/2014/main" id="{6625F667-5850-4A14-8726-8FCDE55063E1}"/>
              </a:ext>
            </a:extLst>
          </p:cNvPr>
          <p:cNvPicPr>
            <a:picLocks noGrp="1" noChangeAspect="1"/>
          </p:cNvPicPr>
          <p:nvPr>
            <p:ph sz="half" idx="13"/>
            <a:videoFile r:link="rId2"/>
            <p:extLst>
              <p:ext uri="{DAA4B4D4-6D71-4841-9C94-3DE7FCFB9230}">
                <p14:media xmlns:p14="http://schemas.microsoft.com/office/powerpoint/2010/main" r:embed="rId1"/>
              </p:ext>
            </p:extLst>
          </p:nvPr>
        </p:nvPicPr>
        <p:blipFill>
          <a:blip r:embed="rId5"/>
          <a:stretch>
            <a:fillRect/>
          </a:stretch>
        </p:blipFill>
        <p:spPr>
          <a:xfrm>
            <a:off x="728663" y="566738"/>
            <a:ext cx="7686675" cy="2921000"/>
          </a:xfrm>
        </p:spPr>
      </p:pic>
      <p:sp>
        <p:nvSpPr>
          <p:cNvPr id="8" name="Content Placeholder 7">
            <a:extLst>
              <a:ext uri="{FF2B5EF4-FFF2-40B4-BE49-F238E27FC236}">
                <a16:creationId xmlns:a16="http://schemas.microsoft.com/office/drawing/2014/main" id="{EDD375F2-DDFF-41BF-B304-79F55E424F2C}"/>
              </a:ext>
            </a:extLst>
          </p:cNvPr>
          <p:cNvSpPr>
            <a:spLocks noGrp="1"/>
          </p:cNvSpPr>
          <p:nvPr>
            <p:ph sz="half" idx="14"/>
          </p:nvPr>
        </p:nvSpPr>
        <p:spPr>
          <a:xfrm>
            <a:off x="6175866" y="117058"/>
            <a:ext cx="2868139" cy="360695"/>
          </a:xfrm>
        </p:spPr>
        <p:txBody>
          <a:bodyPr>
            <a:normAutofit fontScale="85000" lnSpcReduction="10000"/>
          </a:bodyPr>
          <a:lstStyle/>
          <a:p>
            <a:pPr algn="ctr"/>
            <a:r>
              <a:rPr lang="en-US" b="1" dirty="0">
                <a:solidFill>
                  <a:schemeClr val="accent4"/>
                </a:solidFill>
              </a:rPr>
              <a:t>Adams2019 = 0.6ms / </a:t>
            </a:r>
            <a:r>
              <a:rPr lang="en-US" dirty="0"/>
              <a:t>180</a:t>
            </a:r>
            <a:r>
              <a:rPr lang="en-US" b="1" dirty="0">
                <a:solidFill>
                  <a:schemeClr val="accent4"/>
                </a:solidFill>
              </a:rPr>
              <a:t>x</a:t>
            </a:r>
            <a:endParaRPr lang="en-US" dirty="0"/>
          </a:p>
        </p:txBody>
      </p:sp>
      <p:sp>
        <p:nvSpPr>
          <p:cNvPr id="6" name="Content Placeholder 5">
            <a:extLst>
              <a:ext uri="{FF2B5EF4-FFF2-40B4-BE49-F238E27FC236}">
                <a16:creationId xmlns:a16="http://schemas.microsoft.com/office/drawing/2014/main" id="{FF256FBE-D27A-4645-9908-9748F7F7502B}"/>
              </a:ext>
            </a:extLst>
          </p:cNvPr>
          <p:cNvSpPr>
            <a:spLocks noGrp="1"/>
          </p:cNvSpPr>
          <p:nvPr>
            <p:ph sz="half" idx="1"/>
          </p:nvPr>
        </p:nvSpPr>
        <p:spPr>
          <a:xfrm>
            <a:off x="628650" y="3577412"/>
            <a:ext cx="4080510" cy="3280588"/>
          </a:xfrm>
        </p:spPr>
        <p:txBody>
          <a:bodyPr>
            <a:normAutofit fontScale="70000" lnSpcReduction="20000"/>
          </a:bodyPr>
          <a:lstStyle/>
          <a:p>
            <a:pPr marL="0" indent="0">
              <a:lnSpc>
                <a:spcPct val="120000"/>
              </a:lnSpc>
              <a:buNone/>
            </a:pPr>
            <a:r>
              <a:rPr lang="en-US" sz="1400" dirty="0" err="1">
                <a:latin typeface="JetBrains Mono" panose="020B0509020102050004" pitchFamily="49" charset="0"/>
              </a:rPr>
              <a:t>result.tile</a:t>
            </a:r>
            <a:r>
              <a:rPr lang="en-US" sz="1400" dirty="0">
                <a:latin typeface="JetBrains Mono" panose="020B0509020102050004" pitchFamily="49" charset="0"/>
              </a:rPr>
              <a:t>(x, y, xi, </a:t>
            </a:r>
            <a:r>
              <a:rPr lang="en-US" sz="1400" dirty="0" err="1">
                <a:latin typeface="JetBrains Mono" panose="020B0509020102050004" pitchFamily="49" charset="0"/>
              </a:rPr>
              <a:t>yi</a:t>
            </a:r>
            <a:r>
              <a:rPr lang="en-US" sz="1400" dirty="0">
                <a:latin typeface="JetBrains Mono" panose="020B0509020102050004" pitchFamily="49" charset="0"/>
              </a:rPr>
              <a:t>, </a:t>
            </a:r>
            <a:r>
              <a:rPr lang="en-US" sz="1400" dirty="0">
                <a:solidFill>
                  <a:schemeClr val="accent5"/>
                </a:solidFill>
                <a:latin typeface="JetBrains Mono" panose="020B0509020102050004" pitchFamily="49" charset="0"/>
              </a:rPr>
              <a:t>384</a:t>
            </a:r>
            <a:r>
              <a:rPr lang="en-US" sz="1400" dirty="0">
                <a:latin typeface="JetBrains Mono" panose="020B0509020102050004" pitchFamily="49" charset="0"/>
              </a:rPr>
              <a:t>, </a:t>
            </a:r>
            <a:r>
              <a:rPr lang="en-US" sz="1400" dirty="0">
                <a:solidFill>
                  <a:schemeClr val="accent5"/>
                </a:solidFill>
                <a:latin typeface="JetBrains Mono" panose="020B0509020102050004" pitchFamily="49" charset="0"/>
              </a:rPr>
              <a:t>40</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latin typeface="JetBrains Mono" panose="020B0509020102050004" pitchFamily="49" charset="0"/>
              </a:rPr>
              <a:t>  .tile(xi, </a:t>
            </a:r>
            <a:r>
              <a:rPr lang="en-US" sz="1400" dirty="0" err="1">
                <a:latin typeface="JetBrains Mono" panose="020B0509020102050004" pitchFamily="49" charset="0"/>
              </a:rPr>
              <a:t>yi</a:t>
            </a:r>
            <a:r>
              <a:rPr lang="en-US" sz="1400" dirty="0">
                <a:latin typeface="JetBrains Mono" panose="020B0509020102050004" pitchFamily="49" charset="0"/>
              </a:rPr>
              <a:t>, xii, </a:t>
            </a:r>
            <a:r>
              <a:rPr lang="en-US" sz="1400" dirty="0" err="1">
                <a:latin typeface="JetBrains Mono" panose="020B0509020102050004" pitchFamily="49" charset="0"/>
              </a:rPr>
              <a:t>yii</a:t>
            </a:r>
            <a:r>
              <a:rPr lang="en-US" sz="1400" dirty="0">
                <a:latin typeface="JetBrains Mono" panose="020B0509020102050004" pitchFamily="49" charset="0"/>
              </a:rPr>
              <a:t>, </a:t>
            </a:r>
            <a:r>
              <a:rPr lang="en-US" sz="1400" dirty="0">
                <a:solidFill>
                  <a:schemeClr val="accent5"/>
                </a:solidFill>
                <a:latin typeface="JetBrains Mono" panose="020B0509020102050004" pitchFamily="49" charset="0"/>
              </a:rPr>
              <a:t>96</a:t>
            </a:r>
            <a:r>
              <a:rPr lang="en-US" sz="1400" dirty="0">
                <a:latin typeface="JetBrains Mono" panose="020B0509020102050004" pitchFamily="49" charset="0"/>
              </a:rPr>
              <a:t>, </a:t>
            </a:r>
            <a:r>
              <a:rPr lang="en-US" sz="1400" dirty="0">
                <a:solidFill>
                  <a:schemeClr val="accent5"/>
                </a:solidFill>
                <a:latin typeface="JetBrains Mono" panose="020B0509020102050004" pitchFamily="49" charset="0"/>
              </a:rPr>
              <a:t>20</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latin typeface="JetBrains Mono" panose="020B0509020102050004" pitchFamily="49" charset="0"/>
              </a:rPr>
              <a:t>  .tile(xii, </a:t>
            </a:r>
            <a:r>
              <a:rPr lang="en-US" sz="1400" dirty="0" err="1">
                <a:latin typeface="JetBrains Mono" panose="020B0509020102050004" pitchFamily="49" charset="0"/>
              </a:rPr>
              <a:t>yii</a:t>
            </a:r>
            <a:r>
              <a:rPr lang="en-US" sz="1400" dirty="0">
                <a:latin typeface="JetBrains Mono" panose="020B0509020102050004" pitchFamily="49" charset="0"/>
              </a:rPr>
              <a:t>, x3, y3, </a:t>
            </a:r>
            <a:r>
              <a:rPr lang="en-US" sz="1400" dirty="0">
                <a:solidFill>
                  <a:schemeClr val="accent5"/>
                </a:solidFill>
                <a:latin typeface="JetBrains Mono" panose="020B0509020102050004" pitchFamily="49" charset="0"/>
              </a:rPr>
              <a:t>32</a:t>
            </a:r>
            <a:r>
              <a:rPr lang="en-US" sz="1400" dirty="0">
                <a:latin typeface="JetBrains Mono" panose="020B0509020102050004" pitchFamily="49" charset="0"/>
              </a:rPr>
              <a:t>, </a:t>
            </a:r>
            <a:r>
              <a:rPr lang="en-US" sz="1400" dirty="0">
                <a:solidFill>
                  <a:schemeClr val="accent5"/>
                </a:solidFill>
                <a:latin typeface="JetBrains Mono" panose="020B0509020102050004" pitchFamily="49" charset="0"/>
              </a:rPr>
              <a:t>4</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latin typeface="JetBrains Mono" panose="020B0509020102050004" pitchFamily="49" charset="0"/>
              </a:rPr>
              <a:t>  .unroll({xii, y3})</a:t>
            </a:r>
            <a:br>
              <a:rPr lang="en-US" sz="1400" dirty="0">
                <a:latin typeface="JetBrains Mono" panose="020B0509020102050004" pitchFamily="49" charset="0"/>
              </a:rPr>
            </a:br>
            <a:r>
              <a:rPr lang="en-US" sz="1400" dirty="0">
                <a:latin typeface="JetBrains Mono" panose="020B0509020102050004" pitchFamily="49" charset="0"/>
              </a:rPr>
              <a:t>  .vectorize(x3)</a:t>
            </a:r>
            <a:br>
              <a:rPr lang="en-US" sz="1400" dirty="0">
                <a:latin typeface="JetBrains Mono" panose="020B0509020102050004" pitchFamily="49" charset="0"/>
              </a:rPr>
            </a:br>
            <a:r>
              <a:rPr lang="en-US" sz="1400" dirty="0">
                <a:latin typeface="JetBrains Mono" panose="020B0509020102050004" pitchFamily="49" charset="0"/>
              </a:rPr>
              <a:t>  .reorder(x3, xii, y3, xi, </a:t>
            </a:r>
            <a:r>
              <a:rPr lang="en-US" sz="1400" dirty="0" err="1">
                <a:latin typeface="JetBrains Mono" panose="020B0509020102050004" pitchFamily="49" charset="0"/>
              </a:rPr>
              <a:t>yii</a:t>
            </a:r>
            <a:r>
              <a:rPr lang="en-US" sz="1400" dirty="0">
                <a:latin typeface="JetBrains Mono" panose="020B0509020102050004" pitchFamily="49" charset="0"/>
              </a:rPr>
              <a:t>, x, </a:t>
            </a:r>
            <a:r>
              <a:rPr lang="en-US" sz="1400" dirty="0" err="1">
                <a:latin typeface="JetBrains Mono" panose="020B0509020102050004" pitchFamily="49" charset="0"/>
              </a:rPr>
              <a:t>yi</a:t>
            </a:r>
            <a:r>
              <a:rPr lang="en-US" sz="1400" dirty="0">
                <a:latin typeface="JetBrains Mono" panose="020B0509020102050004" pitchFamily="49" charset="0"/>
              </a:rPr>
              <a:t>, y)</a:t>
            </a:r>
            <a:br>
              <a:rPr lang="en-US" sz="1400" dirty="0">
                <a:latin typeface="JetBrains Mono" panose="020B0509020102050004" pitchFamily="49" charset="0"/>
              </a:rPr>
            </a:br>
            <a:r>
              <a:rPr lang="en-US" sz="1400" dirty="0">
                <a:latin typeface="JetBrains Mono" panose="020B0509020102050004" pitchFamily="49" charset="0"/>
              </a:rPr>
              <a:t>  .parallel(y);</a:t>
            </a:r>
          </a:p>
          <a:p>
            <a:pPr marL="0" indent="0">
              <a:lnSpc>
                <a:spcPct val="120000"/>
              </a:lnSpc>
              <a:buNone/>
            </a:pPr>
            <a:r>
              <a:rPr lang="en-US" sz="1400" dirty="0" err="1">
                <a:latin typeface="JetBrains Mono" panose="020B0509020102050004" pitchFamily="49" charset="0"/>
              </a:rPr>
              <a:t>blur_y.split</a:t>
            </a:r>
            <a:r>
              <a:rPr lang="en-US" sz="1400" dirty="0">
                <a:latin typeface="JetBrains Mono" panose="020B0509020102050004" pitchFamily="49" charset="0"/>
              </a:rPr>
              <a:t>(x, x, xi, </a:t>
            </a:r>
            <a:r>
              <a:rPr lang="en-US" sz="1400" dirty="0">
                <a:solidFill>
                  <a:schemeClr val="accent5"/>
                </a:solidFill>
                <a:latin typeface="JetBrains Mono" panose="020B0509020102050004" pitchFamily="49" charset="0"/>
              </a:rPr>
              <a:t>32</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latin typeface="JetBrains Mono" panose="020B0509020102050004" pitchFamily="49" charset="0"/>
              </a:rPr>
              <a:t>      .vectorize(xi, </a:t>
            </a:r>
            <a:r>
              <a:rPr lang="en-US" sz="1400" dirty="0">
                <a:solidFill>
                  <a:schemeClr val="accent5"/>
                </a:solidFill>
                <a:latin typeface="JetBrains Mono" panose="020B0509020102050004" pitchFamily="49" charset="0"/>
              </a:rPr>
              <a:t>16</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latin typeface="JetBrains Mono" panose="020B0509020102050004" pitchFamily="49" charset="0"/>
              </a:rPr>
              <a:t>      .unroll({xi,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compute_at</a:t>
            </a:r>
            <a:r>
              <a:rPr lang="en-US" sz="1400" dirty="0">
                <a:latin typeface="JetBrains Mono" panose="020B0509020102050004" pitchFamily="49" charset="0"/>
              </a:rPr>
              <a:t>(result, xi)</a:t>
            </a:r>
            <a:br>
              <a:rPr lang="en-US" sz="1400" dirty="0">
                <a:latin typeface="JetBrains Mono" panose="020B0509020102050004" pitchFamily="49" charset="0"/>
              </a:rPr>
            </a:br>
            <a:r>
              <a:rPr lang="en-US" sz="1400" dirty="0">
                <a:latin typeface="JetBrains Mono" panose="020B0509020102050004" pitchFamily="49" charset="0"/>
              </a:rPr>
              <a:t>      .reorder(xi, y, x);</a:t>
            </a:r>
          </a:p>
          <a:p>
            <a:pPr marL="0" indent="0">
              <a:lnSpc>
                <a:spcPct val="120000"/>
              </a:lnSpc>
              <a:buNone/>
            </a:pPr>
            <a:r>
              <a:rPr lang="en-US" sz="1400" dirty="0" err="1">
                <a:latin typeface="JetBrains Mono" panose="020B0509020102050004" pitchFamily="49" charset="0"/>
              </a:rPr>
              <a:t>blur_x.vectorize</a:t>
            </a:r>
            <a:r>
              <a:rPr lang="en-US" sz="1400" dirty="0">
                <a:latin typeface="JetBrains Mono" panose="020B0509020102050004" pitchFamily="49" charset="0"/>
              </a:rPr>
              <a:t>(x, </a:t>
            </a:r>
            <a:r>
              <a:rPr lang="en-US" sz="1400" dirty="0">
                <a:solidFill>
                  <a:schemeClr val="accent5"/>
                </a:solidFill>
                <a:latin typeface="JetBrains Mono" panose="020B0509020102050004" pitchFamily="49" charset="0"/>
              </a:rPr>
              <a:t>16</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latin typeface="JetBrains Mono" panose="020B0509020102050004" pitchFamily="49" charset="0"/>
              </a:rPr>
              <a:t>      .unroll({x, y})</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compute_at</a:t>
            </a:r>
            <a:r>
              <a:rPr lang="en-US" sz="1400" dirty="0">
                <a:latin typeface="JetBrains Mono" panose="020B0509020102050004" pitchFamily="49" charset="0"/>
              </a:rPr>
              <a:t>(</a:t>
            </a:r>
            <a:r>
              <a:rPr lang="en-US" sz="1400" dirty="0" err="1">
                <a:latin typeface="JetBrains Mono" panose="020B0509020102050004" pitchFamily="49" charset="0"/>
              </a:rPr>
              <a:t>blur_y</a:t>
            </a:r>
            <a:r>
              <a:rPr lang="en-US" sz="1400" dirty="0">
                <a:latin typeface="JetBrains Mono" panose="020B0509020102050004" pitchFamily="49" charset="0"/>
              </a:rPr>
              <a:t>, x);</a:t>
            </a:r>
          </a:p>
          <a:p>
            <a:pPr marL="0" indent="0">
              <a:lnSpc>
                <a:spcPct val="120000"/>
              </a:lnSpc>
              <a:buNone/>
            </a:pPr>
            <a:r>
              <a:rPr lang="en-US" sz="1400" dirty="0">
                <a:latin typeface="JetBrains Mono" panose="020B0509020102050004" pitchFamily="49" charset="0"/>
              </a:rPr>
              <a:t>input_16.vectorize(x, </a:t>
            </a:r>
            <a:r>
              <a:rPr lang="en-US" sz="1400" dirty="0">
                <a:solidFill>
                  <a:schemeClr val="accent5"/>
                </a:solidFill>
                <a:latin typeface="JetBrains Mono" panose="020B0509020102050004" pitchFamily="49" charset="0"/>
              </a:rPr>
              <a:t>32</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compute_at</a:t>
            </a:r>
            <a:r>
              <a:rPr lang="en-US" sz="1400" dirty="0">
                <a:latin typeface="JetBrains Mono" panose="020B0509020102050004" pitchFamily="49" charset="0"/>
              </a:rPr>
              <a:t>(result, </a:t>
            </a:r>
            <a:r>
              <a:rPr lang="en-US" sz="1400" dirty="0" err="1">
                <a:latin typeface="JetBrains Mono" panose="020B0509020102050004" pitchFamily="49" charset="0"/>
              </a:rPr>
              <a:t>yii</a:t>
            </a:r>
            <a:r>
              <a:rPr lang="en-US" sz="1400" dirty="0">
                <a:latin typeface="JetBrains Mono" panose="020B0509020102050004" pitchFamily="49" charset="0"/>
              </a:rPr>
              <a:t>)</a:t>
            </a:r>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store_at</a:t>
            </a:r>
            <a:r>
              <a:rPr lang="en-US" sz="1400" dirty="0">
                <a:latin typeface="JetBrains Mono" panose="020B0509020102050004" pitchFamily="49" charset="0"/>
              </a:rPr>
              <a:t>(result, x);</a:t>
            </a:r>
          </a:p>
        </p:txBody>
      </p:sp>
      <p:sp>
        <p:nvSpPr>
          <p:cNvPr id="5" name="Content Placeholder 4">
            <a:extLst>
              <a:ext uri="{FF2B5EF4-FFF2-40B4-BE49-F238E27FC236}">
                <a16:creationId xmlns:a16="http://schemas.microsoft.com/office/drawing/2014/main" id="{B4DB8445-0C51-43B1-8309-6E937CE3AD0C}"/>
              </a:ext>
            </a:extLst>
          </p:cNvPr>
          <p:cNvSpPr>
            <a:spLocks noGrp="1"/>
          </p:cNvSpPr>
          <p:nvPr>
            <p:ph sz="half" idx="2"/>
          </p:nvPr>
        </p:nvSpPr>
        <p:spPr>
          <a:xfrm>
            <a:off x="4629150" y="3577412"/>
            <a:ext cx="3886200" cy="3280588"/>
          </a:xfrm>
        </p:spPr>
        <p:txBody>
          <a:bodyPr>
            <a:normAutofit lnSpcReduction="10000"/>
          </a:bodyPr>
          <a:lstStyle/>
          <a:p>
            <a:pPr>
              <a:lnSpc>
                <a:spcPct val="100000"/>
              </a:lnSpc>
            </a:pPr>
            <a:r>
              <a:rPr lang="en-US" sz="2000" dirty="0"/>
              <a:t>Can run in a </a:t>
            </a:r>
            <a:r>
              <a:rPr lang="en-US" sz="2000" b="1" dirty="0">
                <a:solidFill>
                  <a:schemeClr val="accent4"/>
                </a:solidFill>
              </a:rPr>
              <a:t>tuning mode </a:t>
            </a:r>
            <a:r>
              <a:rPr lang="en-US" sz="2000" dirty="0"/>
              <a:t>where it learns from observing your pipeline</a:t>
            </a:r>
          </a:p>
          <a:p>
            <a:pPr>
              <a:lnSpc>
                <a:spcPct val="100000"/>
              </a:lnSpc>
            </a:pPr>
            <a:endParaRPr lang="en-US" sz="2000" dirty="0"/>
          </a:p>
          <a:p>
            <a:pPr>
              <a:lnSpc>
                <a:spcPct val="100000"/>
              </a:lnSpc>
            </a:pPr>
            <a:r>
              <a:rPr lang="en-US" sz="2000" dirty="0"/>
              <a:t>Already </a:t>
            </a:r>
            <a:r>
              <a:rPr lang="en-US" sz="2000" b="1" dirty="0">
                <a:solidFill>
                  <a:schemeClr val="accent4"/>
                </a:solidFill>
              </a:rPr>
              <a:t>competitive on its first attempt</a:t>
            </a:r>
            <a:endParaRPr lang="en-US" sz="2000" b="1" dirty="0"/>
          </a:p>
          <a:p>
            <a:pPr>
              <a:lnSpc>
                <a:spcPct val="100000"/>
              </a:lnSpc>
            </a:pPr>
            <a:endParaRPr lang="en-US" sz="2000" dirty="0"/>
          </a:p>
          <a:p>
            <a:pPr>
              <a:lnSpc>
                <a:spcPct val="100000"/>
              </a:lnSpc>
            </a:pPr>
            <a:r>
              <a:rPr lang="en-US" sz="2000" dirty="0">
                <a:solidFill>
                  <a:schemeClr val="bg1"/>
                </a:solidFill>
              </a:rPr>
              <a:t>Trade</a:t>
            </a:r>
            <a:r>
              <a:rPr lang="en-US" sz="2000" b="1" dirty="0">
                <a:solidFill>
                  <a:schemeClr val="accent2"/>
                </a:solidFill>
              </a:rPr>
              <a:t> </a:t>
            </a:r>
            <a:r>
              <a:rPr lang="en-US" sz="2000" b="1" dirty="0">
                <a:solidFill>
                  <a:schemeClr val="accent4"/>
                </a:solidFill>
              </a:rPr>
              <a:t>compile time for runtime performance</a:t>
            </a:r>
          </a:p>
        </p:txBody>
      </p:sp>
      <p:sp>
        <p:nvSpPr>
          <p:cNvPr id="18" name="Slide Number Placeholder 17">
            <a:extLst>
              <a:ext uri="{FF2B5EF4-FFF2-40B4-BE49-F238E27FC236}">
                <a16:creationId xmlns:a16="http://schemas.microsoft.com/office/drawing/2014/main" id="{3C0875D3-BDF6-4A39-B4B2-878A874FFDDC}"/>
              </a:ext>
            </a:extLst>
          </p:cNvPr>
          <p:cNvSpPr>
            <a:spLocks noGrp="1"/>
          </p:cNvSpPr>
          <p:nvPr>
            <p:ph type="sldNum" sz="quarter" idx="12"/>
          </p:nvPr>
        </p:nvSpPr>
        <p:spPr/>
        <p:txBody>
          <a:bodyPr/>
          <a:lstStyle/>
          <a:p>
            <a:fld id="{EE4B2865-9F4B-463A-924A-394C76877335}" type="slidenum">
              <a:rPr lang="en-US" smtClean="0"/>
              <a:t>55</a:t>
            </a:fld>
            <a:endParaRPr lang="en-US" dirty="0"/>
          </a:p>
        </p:txBody>
      </p:sp>
    </p:spTree>
    <p:extLst>
      <p:ext uri="{BB962C8B-B14F-4D97-AF65-F5344CB8AC3E}">
        <p14:creationId xmlns:p14="http://schemas.microsoft.com/office/powerpoint/2010/main" val="141859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8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D0A0-197A-484C-94FE-3734918DF2C4}"/>
              </a:ext>
            </a:extLst>
          </p:cNvPr>
          <p:cNvSpPr>
            <a:spLocks noGrp="1"/>
          </p:cNvSpPr>
          <p:nvPr>
            <p:ph type="title"/>
          </p:nvPr>
        </p:nvSpPr>
        <p:spPr/>
        <p:txBody>
          <a:bodyPr/>
          <a:lstStyle/>
          <a:p>
            <a:r>
              <a:rPr lang="en-US" dirty="0"/>
              <a:t>Question break</a:t>
            </a:r>
          </a:p>
        </p:txBody>
      </p:sp>
      <p:sp>
        <p:nvSpPr>
          <p:cNvPr id="3" name="Text Placeholder 2">
            <a:extLst>
              <a:ext uri="{FF2B5EF4-FFF2-40B4-BE49-F238E27FC236}">
                <a16:creationId xmlns:a16="http://schemas.microsoft.com/office/drawing/2014/main" id="{D2820D86-6D4C-42CB-897F-E77AB1742B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BBDD54A-9088-4593-AE78-C8625A70F660}"/>
              </a:ext>
            </a:extLst>
          </p:cNvPr>
          <p:cNvSpPr>
            <a:spLocks noGrp="1"/>
          </p:cNvSpPr>
          <p:nvPr>
            <p:ph type="sldNum" sz="quarter" idx="12"/>
          </p:nvPr>
        </p:nvSpPr>
        <p:spPr/>
        <p:txBody>
          <a:bodyPr/>
          <a:lstStyle/>
          <a:p>
            <a:fld id="{EE4B2865-9F4B-463A-924A-394C76877335}" type="slidenum">
              <a:rPr lang="en-US" smtClean="0"/>
              <a:t>56</a:t>
            </a:fld>
            <a:endParaRPr lang="en-US"/>
          </a:p>
        </p:txBody>
      </p:sp>
    </p:spTree>
    <p:extLst>
      <p:ext uri="{BB962C8B-B14F-4D97-AF65-F5344CB8AC3E}">
        <p14:creationId xmlns:p14="http://schemas.microsoft.com/office/powerpoint/2010/main" val="272252734"/>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alide Functions">
            <a:extLst>
              <a:ext uri="{FF2B5EF4-FFF2-40B4-BE49-F238E27FC236}">
                <a16:creationId xmlns:a16="http://schemas.microsoft.com/office/drawing/2014/main" id="{7ED0C730-7B57-43A7-9C2F-D5E5E0F68478}"/>
              </a:ext>
            </a:extLst>
          </p:cNvPr>
          <p:cNvSpPr/>
          <p:nvPr/>
        </p:nvSpPr>
        <p:spPr>
          <a:xfrm>
            <a:off x="1105119" y="1617749"/>
            <a:ext cx="3133675" cy="678285"/>
          </a:xfrm>
          <a:prstGeom prst="roundRect">
            <a:avLst>
              <a:gd name="adj" fmla="val 15000"/>
            </a:avLst>
          </a:prstGeom>
          <a:solidFill>
            <a:schemeClr val="accent6"/>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dirty="0"/>
              <a:t>Halide </a:t>
            </a:r>
            <a:r>
              <a:rPr lang="en-US" sz="2000" dirty="0"/>
              <a:t>Algorithm</a:t>
            </a:r>
            <a:endParaRPr sz="2000" dirty="0"/>
          </a:p>
        </p:txBody>
      </p:sp>
      <p:sp>
        <p:nvSpPr>
          <p:cNvPr id="6" name="Halide Schedule">
            <a:extLst>
              <a:ext uri="{FF2B5EF4-FFF2-40B4-BE49-F238E27FC236}">
                <a16:creationId xmlns:a16="http://schemas.microsoft.com/office/drawing/2014/main" id="{0AD49C7D-A55A-4EA0-A105-325377E19430}"/>
              </a:ext>
            </a:extLst>
          </p:cNvPr>
          <p:cNvSpPr/>
          <p:nvPr/>
        </p:nvSpPr>
        <p:spPr>
          <a:xfrm>
            <a:off x="4794987" y="1617749"/>
            <a:ext cx="3133675" cy="678285"/>
          </a:xfrm>
          <a:prstGeom prst="roundRect">
            <a:avLst>
              <a:gd name="adj" fmla="val 15000"/>
            </a:avLst>
          </a:prstGeom>
          <a:solidFill>
            <a:schemeClr val="accent6"/>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dirty="0"/>
              <a:t>Halide Schedule</a:t>
            </a:r>
          </a:p>
        </p:txBody>
      </p:sp>
      <p:sp>
        <p:nvSpPr>
          <p:cNvPr id="7" name="Imperative Blob">
            <a:extLst>
              <a:ext uri="{FF2B5EF4-FFF2-40B4-BE49-F238E27FC236}">
                <a16:creationId xmlns:a16="http://schemas.microsoft.com/office/drawing/2014/main" id="{9F6F9E37-026A-453D-B29A-5FD7A960E2DF}"/>
              </a:ext>
            </a:extLst>
          </p:cNvPr>
          <p:cNvSpPr/>
          <p:nvPr/>
        </p:nvSpPr>
        <p:spPr>
          <a:xfrm>
            <a:off x="2875442" y="2655524"/>
            <a:ext cx="3133675" cy="678285"/>
          </a:xfrm>
          <a:prstGeom prst="roundRect">
            <a:avLst>
              <a:gd name="adj" fmla="val 15000"/>
            </a:avLst>
          </a:prstGeom>
          <a:solidFill>
            <a:schemeClr val="accent2"/>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lang="en-US" sz="2000" dirty="0"/>
              <a:t>Halide IR</a:t>
            </a:r>
            <a:endParaRPr sz="2000" dirty="0"/>
          </a:p>
        </p:txBody>
      </p:sp>
      <p:sp>
        <p:nvSpPr>
          <p:cNvPr id="8" name="LLVM bitcode">
            <a:extLst>
              <a:ext uri="{FF2B5EF4-FFF2-40B4-BE49-F238E27FC236}">
                <a16:creationId xmlns:a16="http://schemas.microsoft.com/office/drawing/2014/main" id="{2F53D5A2-CD36-4484-B6D5-1FAEA635FA96}"/>
              </a:ext>
            </a:extLst>
          </p:cNvPr>
          <p:cNvSpPr/>
          <p:nvPr/>
        </p:nvSpPr>
        <p:spPr>
          <a:xfrm>
            <a:off x="2882224" y="3693300"/>
            <a:ext cx="3133675" cy="678285"/>
          </a:xfrm>
          <a:prstGeom prst="roundRect">
            <a:avLst>
              <a:gd name="adj" fmla="val 15000"/>
            </a:avLst>
          </a:prstGeom>
          <a:solidFill>
            <a:schemeClr val="accent2"/>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dirty="0"/>
              <a:t>LLVM </a:t>
            </a:r>
            <a:r>
              <a:rPr sz="2000" dirty="0" err="1"/>
              <a:t>bitcode</a:t>
            </a:r>
            <a:endParaRPr sz="2000" dirty="0"/>
          </a:p>
        </p:txBody>
      </p:sp>
      <p:sp>
        <p:nvSpPr>
          <p:cNvPr id="9" name="X86 (+SSE/AVX)">
            <a:extLst>
              <a:ext uri="{FF2B5EF4-FFF2-40B4-BE49-F238E27FC236}">
                <a16:creationId xmlns:a16="http://schemas.microsoft.com/office/drawing/2014/main" id="{D36F9D61-D3C7-48A3-B817-C30542B1DA7D}"/>
              </a:ext>
            </a:extLst>
          </p:cNvPr>
          <p:cNvSpPr/>
          <p:nvPr/>
        </p:nvSpPr>
        <p:spPr>
          <a:xfrm>
            <a:off x="474314" y="4731075"/>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dirty="0"/>
              <a:t>X86 (+SSE/AVX)</a:t>
            </a:r>
          </a:p>
        </p:txBody>
      </p:sp>
      <p:sp>
        <p:nvSpPr>
          <p:cNvPr id="10" name="ARM (+neon)">
            <a:extLst>
              <a:ext uri="{FF2B5EF4-FFF2-40B4-BE49-F238E27FC236}">
                <a16:creationId xmlns:a16="http://schemas.microsoft.com/office/drawing/2014/main" id="{F4BFAB7C-C766-4F10-ADBC-D13801AEB471}"/>
              </a:ext>
            </a:extLst>
          </p:cNvPr>
          <p:cNvSpPr/>
          <p:nvPr/>
        </p:nvSpPr>
        <p:spPr>
          <a:xfrm>
            <a:off x="3214584" y="4731075"/>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dirty="0"/>
              <a:t>ARM (+neon)</a:t>
            </a:r>
          </a:p>
        </p:txBody>
      </p:sp>
      <p:sp>
        <p:nvSpPr>
          <p:cNvPr id="11" name="CUDA">
            <a:extLst>
              <a:ext uri="{FF2B5EF4-FFF2-40B4-BE49-F238E27FC236}">
                <a16:creationId xmlns:a16="http://schemas.microsoft.com/office/drawing/2014/main" id="{9D7F45DF-CB45-4D43-825D-33ABDFCFE3F6}"/>
              </a:ext>
            </a:extLst>
          </p:cNvPr>
          <p:cNvSpPr/>
          <p:nvPr/>
        </p:nvSpPr>
        <p:spPr>
          <a:xfrm>
            <a:off x="5954854" y="4731075"/>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a:t>CUDA</a:t>
            </a:r>
          </a:p>
        </p:txBody>
      </p:sp>
      <p:sp>
        <p:nvSpPr>
          <p:cNvPr id="12" name="Line">
            <a:extLst>
              <a:ext uri="{FF2B5EF4-FFF2-40B4-BE49-F238E27FC236}">
                <a16:creationId xmlns:a16="http://schemas.microsoft.com/office/drawing/2014/main" id="{047FEB12-C1CC-4B24-BB80-A9D46B57C7F5}"/>
              </a:ext>
            </a:extLst>
          </p:cNvPr>
          <p:cNvSpPr/>
          <p:nvPr/>
        </p:nvSpPr>
        <p:spPr>
          <a:xfrm flipV="1">
            <a:off x="5941129" y="2324277"/>
            <a:ext cx="250330" cy="293094"/>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13" name="Line">
            <a:extLst>
              <a:ext uri="{FF2B5EF4-FFF2-40B4-BE49-F238E27FC236}">
                <a16:creationId xmlns:a16="http://schemas.microsoft.com/office/drawing/2014/main" id="{8651926E-101F-41C9-90D7-9E94A5F87BFB}"/>
              </a:ext>
            </a:extLst>
          </p:cNvPr>
          <p:cNvSpPr/>
          <p:nvPr/>
        </p:nvSpPr>
        <p:spPr>
          <a:xfrm flipH="1" flipV="1">
            <a:off x="2668246" y="2357079"/>
            <a:ext cx="280429" cy="291027"/>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14" name="Line">
            <a:extLst>
              <a:ext uri="{FF2B5EF4-FFF2-40B4-BE49-F238E27FC236}">
                <a16:creationId xmlns:a16="http://schemas.microsoft.com/office/drawing/2014/main" id="{A796F8FC-43CD-402F-95C3-ED0A873B4FF9}"/>
              </a:ext>
            </a:extLst>
          </p:cNvPr>
          <p:cNvSpPr/>
          <p:nvPr/>
        </p:nvSpPr>
        <p:spPr>
          <a:xfrm flipV="1">
            <a:off x="4443286" y="3404340"/>
            <a:ext cx="4134" cy="272745"/>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15" name="Line">
            <a:extLst>
              <a:ext uri="{FF2B5EF4-FFF2-40B4-BE49-F238E27FC236}">
                <a16:creationId xmlns:a16="http://schemas.microsoft.com/office/drawing/2014/main" id="{D93D760D-742D-4ECC-9026-639C338D1107}"/>
              </a:ext>
            </a:extLst>
          </p:cNvPr>
          <p:cNvSpPr/>
          <p:nvPr/>
        </p:nvSpPr>
        <p:spPr>
          <a:xfrm flipV="1">
            <a:off x="4442279" y="4412282"/>
            <a:ext cx="4134" cy="272745"/>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16" name="Line">
            <a:extLst>
              <a:ext uri="{FF2B5EF4-FFF2-40B4-BE49-F238E27FC236}">
                <a16:creationId xmlns:a16="http://schemas.microsoft.com/office/drawing/2014/main" id="{4923203E-EF36-4C19-A5D0-510CD35063AD}"/>
              </a:ext>
            </a:extLst>
          </p:cNvPr>
          <p:cNvSpPr/>
          <p:nvPr/>
        </p:nvSpPr>
        <p:spPr>
          <a:xfrm flipV="1">
            <a:off x="2681229" y="4425848"/>
            <a:ext cx="257854" cy="293147"/>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17" name="Line">
            <a:extLst>
              <a:ext uri="{FF2B5EF4-FFF2-40B4-BE49-F238E27FC236}">
                <a16:creationId xmlns:a16="http://schemas.microsoft.com/office/drawing/2014/main" id="{D03970CE-6D2A-432C-B012-87FC182B6E1E}"/>
              </a:ext>
            </a:extLst>
          </p:cNvPr>
          <p:cNvSpPr/>
          <p:nvPr/>
        </p:nvSpPr>
        <p:spPr>
          <a:xfrm flipH="1" flipV="1">
            <a:off x="5961638" y="4391936"/>
            <a:ext cx="280428" cy="291027"/>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18" name="Slide Number Placeholder 17">
            <a:extLst>
              <a:ext uri="{FF2B5EF4-FFF2-40B4-BE49-F238E27FC236}">
                <a16:creationId xmlns:a16="http://schemas.microsoft.com/office/drawing/2014/main" id="{D1DC4D04-2CAE-418A-A219-B17E183520D0}"/>
              </a:ext>
            </a:extLst>
          </p:cNvPr>
          <p:cNvSpPr>
            <a:spLocks noGrp="1"/>
          </p:cNvSpPr>
          <p:nvPr>
            <p:ph type="sldNum" sz="quarter" idx="12"/>
          </p:nvPr>
        </p:nvSpPr>
        <p:spPr/>
        <p:txBody>
          <a:bodyPr/>
          <a:lstStyle/>
          <a:p>
            <a:fld id="{EE4B2865-9F4B-463A-924A-394C76877335}" type="slidenum">
              <a:rPr lang="en-US" smtClean="0"/>
              <a:t>57</a:t>
            </a:fld>
            <a:endParaRPr lang="en-US"/>
          </a:p>
        </p:txBody>
      </p:sp>
    </p:spTree>
    <p:extLst>
      <p:ext uri="{BB962C8B-B14F-4D97-AF65-F5344CB8AC3E}">
        <p14:creationId xmlns:p14="http://schemas.microsoft.com/office/powerpoint/2010/main" val="1007493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alide Functions">
            <a:extLst>
              <a:ext uri="{FF2B5EF4-FFF2-40B4-BE49-F238E27FC236}">
                <a16:creationId xmlns:a16="http://schemas.microsoft.com/office/drawing/2014/main" id="{7ED0C730-7B57-43A7-9C2F-D5E5E0F68478}"/>
              </a:ext>
            </a:extLst>
          </p:cNvPr>
          <p:cNvSpPr/>
          <p:nvPr/>
        </p:nvSpPr>
        <p:spPr>
          <a:xfrm>
            <a:off x="1105119" y="1617749"/>
            <a:ext cx="3133675" cy="678285"/>
          </a:xfrm>
          <a:prstGeom prst="roundRect">
            <a:avLst>
              <a:gd name="adj" fmla="val 15000"/>
            </a:avLst>
          </a:prstGeom>
          <a:solidFill>
            <a:schemeClr val="accent6"/>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dirty="0"/>
              <a:t>Halide </a:t>
            </a:r>
            <a:r>
              <a:rPr lang="en-US" sz="2000" dirty="0"/>
              <a:t>Algorithm</a:t>
            </a:r>
            <a:endParaRPr sz="2000" dirty="0"/>
          </a:p>
        </p:txBody>
      </p:sp>
      <p:sp>
        <p:nvSpPr>
          <p:cNvPr id="6" name="Halide Schedule">
            <a:extLst>
              <a:ext uri="{FF2B5EF4-FFF2-40B4-BE49-F238E27FC236}">
                <a16:creationId xmlns:a16="http://schemas.microsoft.com/office/drawing/2014/main" id="{0AD49C7D-A55A-4EA0-A105-325377E19430}"/>
              </a:ext>
            </a:extLst>
          </p:cNvPr>
          <p:cNvSpPr/>
          <p:nvPr/>
        </p:nvSpPr>
        <p:spPr>
          <a:xfrm>
            <a:off x="4794987" y="1617749"/>
            <a:ext cx="3133675" cy="678285"/>
          </a:xfrm>
          <a:prstGeom prst="roundRect">
            <a:avLst>
              <a:gd name="adj" fmla="val 15000"/>
            </a:avLst>
          </a:prstGeom>
          <a:solidFill>
            <a:schemeClr val="accent6"/>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dirty="0"/>
              <a:t>Halide Schedule</a:t>
            </a:r>
          </a:p>
        </p:txBody>
      </p:sp>
      <p:sp>
        <p:nvSpPr>
          <p:cNvPr id="7" name="Imperative Blob">
            <a:extLst>
              <a:ext uri="{FF2B5EF4-FFF2-40B4-BE49-F238E27FC236}">
                <a16:creationId xmlns:a16="http://schemas.microsoft.com/office/drawing/2014/main" id="{9F6F9E37-026A-453D-B29A-5FD7A960E2DF}"/>
              </a:ext>
            </a:extLst>
          </p:cNvPr>
          <p:cNvSpPr/>
          <p:nvPr/>
        </p:nvSpPr>
        <p:spPr>
          <a:xfrm>
            <a:off x="2875442" y="2655524"/>
            <a:ext cx="3133675" cy="678285"/>
          </a:xfrm>
          <a:prstGeom prst="roundRect">
            <a:avLst>
              <a:gd name="adj" fmla="val 15000"/>
            </a:avLst>
          </a:prstGeom>
          <a:solidFill>
            <a:schemeClr val="accent2"/>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lang="en-US" sz="2000" dirty="0"/>
              <a:t>Halide IR</a:t>
            </a:r>
            <a:endParaRPr sz="2000" dirty="0"/>
          </a:p>
        </p:txBody>
      </p:sp>
      <p:sp>
        <p:nvSpPr>
          <p:cNvPr id="8" name="LLVM bitcode">
            <a:extLst>
              <a:ext uri="{FF2B5EF4-FFF2-40B4-BE49-F238E27FC236}">
                <a16:creationId xmlns:a16="http://schemas.microsoft.com/office/drawing/2014/main" id="{2F53D5A2-CD36-4484-B6D5-1FAEA635FA96}"/>
              </a:ext>
            </a:extLst>
          </p:cNvPr>
          <p:cNvSpPr/>
          <p:nvPr/>
        </p:nvSpPr>
        <p:spPr>
          <a:xfrm>
            <a:off x="2882224" y="3693300"/>
            <a:ext cx="3133675" cy="678285"/>
          </a:xfrm>
          <a:prstGeom prst="roundRect">
            <a:avLst>
              <a:gd name="adj" fmla="val 15000"/>
            </a:avLst>
          </a:prstGeom>
          <a:solidFill>
            <a:schemeClr val="accent2"/>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a:t>LLVM bitcode</a:t>
            </a:r>
          </a:p>
        </p:txBody>
      </p:sp>
      <p:sp>
        <p:nvSpPr>
          <p:cNvPr id="9" name="X86 (+SSE/AVX)">
            <a:extLst>
              <a:ext uri="{FF2B5EF4-FFF2-40B4-BE49-F238E27FC236}">
                <a16:creationId xmlns:a16="http://schemas.microsoft.com/office/drawing/2014/main" id="{D36F9D61-D3C7-48A3-B817-C30542B1DA7D}"/>
              </a:ext>
            </a:extLst>
          </p:cNvPr>
          <p:cNvSpPr/>
          <p:nvPr/>
        </p:nvSpPr>
        <p:spPr>
          <a:xfrm>
            <a:off x="474314" y="4731075"/>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dirty="0"/>
              <a:t>X86 (+SSE/AVX)</a:t>
            </a:r>
          </a:p>
        </p:txBody>
      </p:sp>
      <p:sp>
        <p:nvSpPr>
          <p:cNvPr id="10" name="ARM (+neon)">
            <a:extLst>
              <a:ext uri="{FF2B5EF4-FFF2-40B4-BE49-F238E27FC236}">
                <a16:creationId xmlns:a16="http://schemas.microsoft.com/office/drawing/2014/main" id="{F4BFAB7C-C766-4F10-ADBC-D13801AEB471}"/>
              </a:ext>
            </a:extLst>
          </p:cNvPr>
          <p:cNvSpPr/>
          <p:nvPr/>
        </p:nvSpPr>
        <p:spPr>
          <a:xfrm>
            <a:off x="3214584" y="4731075"/>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dirty="0"/>
              <a:t>ARM (+neon)</a:t>
            </a:r>
          </a:p>
        </p:txBody>
      </p:sp>
      <p:sp>
        <p:nvSpPr>
          <p:cNvPr id="11" name="CUDA">
            <a:extLst>
              <a:ext uri="{FF2B5EF4-FFF2-40B4-BE49-F238E27FC236}">
                <a16:creationId xmlns:a16="http://schemas.microsoft.com/office/drawing/2014/main" id="{9D7F45DF-CB45-4D43-825D-33ABDFCFE3F6}"/>
              </a:ext>
            </a:extLst>
          </p:cNvPr>
          <p:cNvSpPr/>
          <p:nvPr/>
        </p:nvSpPr>
        <p:spPr>
          <a:xfrm>
            <a:off x="5954854" y="4731075"/>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sz="2000"/>
              <a:t>CUDA</a:t>
            </a:r>
          </a:p>
        </p:txBody>
      </p:sp>
      <p:sp>
        <p:nvSpPr>
          <p:cNvPr id="12" name="Line">
            <a:extLst>
              <a:ext uri="{FF2B5EF4-FFF2-40B4-BE49-F238E27FC236}">
                <a16:creationId xmlns:a16="http://schemas.microsoft.com/office/drawing/2014/main" id="{047FEB12-C1CC-4B24-BB80-A9D46B57C7F5}"/>
              </a:ext>
            </a:extLst>
          </p:cNvPr>
          <p:cNvSpPr/>
          <p:nvPr/>
        </p:nvSpPr>
        <p:spPr>
          <a:xfrm flipV="1">
            <a:off x="5941129" y="2324277"/>
            <a:ext cx="250330" cy="293094"/>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13" name="Line">
            <a:extLst>
              <a:ext uri="{FF2B5EF4-FFF2-40B4-BE49-F238E27FC236}">
                <a16:creationId xmlns:a16="http://schemas.microsoft.com/office/drawing/2014/main" id="{8651926E-101F-41C9-90D7-9E94A5F87BFB}"/>
              </a:ext>
            </a:extLst>
          </p:cNvPr>
          <p:cNvSpPr/>
          <p:nvPr/>
        </p:nvSpPr>
        <p:spPr>
          <a:xfrm flipH="1" flipV="1">
            <a:off x="2668246" y="2357079"/>
            <a:ext cx="280429" cy="291027"/>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14" name="Line">
            <a:extLst>
              <a:ext uri="{FF2B5EF4-FFF2-40B4-BE49-F238E27FC236}">
                <a16:creationId xmlns:a16="http://schemas.microsoft.com/office/drawing/2014/main" id="{A796F8FC-43CD-402F-95C3-ED0A873B4FF9}"/>
              </a:ext>
            </a:extLst>
          </p:cNvPr>
          <p:cNvSpPr/>
          <p:nvPr/>
        </p:nvSpPr>
        <p:spPr>
          <a:xfrm flipV="1">
            <a:off x="4443286" y="3404340"/>
            <a:ext cx="4134" cy="272745"/>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15" name="Line">
            <a:extLst>
              <a:ext uri="{FF2B5EF4-FFF2-40B4-BE49-F238E27FC236}">
                <a16:creationId xmlns:a16="http://schemas.microsoft.com/office/drawing/2014/main" id="{D93D760D-742D-4ECC-9026-639C338D1107}"/>
              </a:ext>
            </a:extLst>
          </p:cNvPr>
          <p:cNvSpPr/>
          <p:nvPr/>
        </p:nvSpPr>
        <p:spPr>
          <a:xfrm flipV="1">
            <a:off x="4442279" y="4412282"/>
            <a:ext cx="4134" cy="272745"/>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16" name="Line">
            <a:extLst>
              <a:ext uri="{FF2B5EF4-FFF2-40B4-BE49-F238E27FC236}">
                <a16:creationId xmlns:a16="http://schemas.microsoft.com/office/drawing/2014/main" id="{4923203E-EF36-4C19-A5D0-510CD35063AD}"/>
              </a:ext>
            </a:extLst>
          </p:cNvPr>
          <p:cNvSpPr/>
          <p:nvPr/>
        </p:nvSpPr>
        <p:spPr>
          <a:xfrm flipV="1">
            <a:off x="2681229" y="4425848"/>
            <a:ext cx="257854" cy="293147"/>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17" name="Line">
            <a:extLst>
              <a:ext uri="{FF2B5EF4-FFF2-40B4-BE49-F238E27FC236}">
                <a16:creationId xmlns:a16="http://schemas.microsoft.com/office/drawing/2014/main" id="{D03970CE-6D2A-432C-B012-87FC182B6E1E}"/>
              </a:ext>
            </a:extLst>
          </p:cNvPr>
          <p:cNvSpPr/>
          <p:nvPr/>
        </p:nvSpPr>
        <p:spPr>
          <a:xfrm flipH="1" flipV="1">
            <a:off x="5961638" y="4391936"/>
            <a:ext cx="280428" cy="291027"/>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2" name="X86 (+SSE/AVX)">
            <a:extLst>
              <a:ext uri="{FF2B5EF4-FFF2-40B4-BE49-F238E27FC236}">
                <a16:creationId xmlns:a16="http://schemas.microsoft.com/office/drawing/2014/main" id="{42E400F9-2769-4E9D-81DB-9C63D5D6DFC7}"/>
              </a:ext>
            </a:extLst>
          </p:cNvPr>
          <p:cNvSpPr/>
          <p:nvPr/>
        </p:nvSpPr>
        <p:spPr>
          <a:xfrm>
            <a:off x="474314" y="5724528"/>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lang="en-US" sz="2000" dirty="0"/>
              <a:t>PowerPC</a:t>
            </a:r>
            <a:endParaRPr sz="2000" dirty="0"/>
          </a:p>
        </p:txBody>
      </p:sp>
      <p:sp>
        <p:nvSpPr>
          <p:cNvPr id="3" name="X86 (+SSE/AVX)">
            <a:extLst>
              <a:ext uri="{FF2B5EF4-FFF2-40B4-BE49-F238E27FC236}">
                <a16:creationId xmlns:a16="http://schemas.microsoft.com/office/drawing/2014/main" id="{F2C15275-2BE7-41CE-89E9-ABC8F2AE9BEF}"/>
              </a:ext>
            </a:extLst>
          </p:cNvPr>
          <p:cNvSpPr/>
          <p:nvPr/>
        </p:nvSpPr>
        <p:spPr>
          <a:xfrm>
            <a:off x="5954854" y="5719708"/>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lang="en-US" sz="2000" dirty="0"/>
              <a:t>Hexagon/HVX</a:t>
            </a:r>
            <a:endParaRPr sz="2000" dirty="0"/>
          </a:p>
        </p:txBody>
      </p:sp>
      <p:sp>
        <p:nvSpPr>
          <p:cNvPr id="21" name="X86 (+SSE/AVX)">
            <a:extLst>
              <a:ext uri="{FF2B5EF4-FFF2-40B4-BE49-F238E27FC236}">
                <a16:creationId xmlns:a16="http://schemas.microsoft.com/office/drawing/2014/main" id="{B61DFC33-DF88-4873-80C1-A4C36634DDFA}"/>
              </a:ext>
            </a:extLst>
          </p:cNvPr>
          <p:cNvSpPr/>
          <p:nvPr/>
        </p:nvSpPr>
        <p:spPr>
          <a:xfrm>
            <a:off x="6529596" y="2665699"/>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lang="en-US" sz="2000" dirty="0"/>
              <a:t>OpenCL</a:t>
            </a:r>
            <a:endParaRPr sz="2000" dirty="0"/>
          </a:p>
        </p:txBody>
      </p:sp>
      <p:sp>
        <p:nvSpPr>
          <p:cNvPr id="23" name="X86 (+SSE/AVX)">
            <a:extLst>
              <a:ext uri="{FF2B5EF4-FFF2-40B4-BE49-F238E27FC236}">
                <a16:creationId xmlns:a16="http://schemas.microsoft.com/office/drawing/2014/main" id="{830591B5-57AC-4F58-BCC9-628530A86CCA}"/>
              </a:ext>
            </a:extLst>
          </p:cNvPr>
          <p:cNvSpPr/>
          <p:nvPr/>
        </p:nvSpPr>
        <p:spPr>
          <a:xfrm>
            <a:off x="6529596" y="3708202"/>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lang="en-US" sz="2000" dirty="0"/>
              <a:t>Metal</a:t>
            </a:r>
            <a:endParaRPr sz="2000" dirty="0"/>
          </a:p>
        </p:txBody>
      </p:sp>
      <p:sp>
        <p:nvSpPr>
          <p:cNvPr id="25" name="X86 (+SSE/AVX)">
            <a:extLst>
              <a:ext uri="{FF2B5EF4-FFF2-40B4-BE49-F238E27FC236}">
                <a16:creationId xmlns:a16="http://schemas.microsoft.com/office/drawing/2014/main" id="{6E657582-011B-478A-A74D-221B8DE9BEED}"/>
              </a:ext>
            </a:extLst>
          </p:cNvPr>
          <p:cNvSpPr/>
          <p:nvPr/>
        </p:nvSpPr>
        <p:spPr>
          <a:xfrm>
            <a:off x="3247916" y="5724528"/>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lang="en-US" sz="2000" dirty="0"/>
              <a:t>RISC V</a:t>
            </a:r>
            <a:endParaRPr sz="2000" dirty="0"/>
          </a:p>
        </p:txBody>
      </p:sp>
      <p:sp>
        <p:nvSpPr>
          <p:cNvPr id="29" name="X86 (+SSE/AVX)">
            <a:extLst>
              <a:ext uri="{FF2B5EF4-FFF2-40B4-BE49-F238E27FC236}">
                <a16:creationId xmlns:a16="http://schemas.microsoft.com/office/drawing/2014/main" id="{25A27453-0753-4DFF-90C9-2BF1BB384202}"/>
              </a:ext>
            </a:extLst>
          </p:cNvPr>
          <p:cNvSpPr/>
          <p:nvPr/>
        </p:nvSpPr>
        <p:spPr>
          <a:xfrm>
            <a:off x="85720" y="2714749"/>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lang="en-US" sz="2000" dirty="0"/>
              <a:t>OpenGL Compute</a:t>
            </a:r>
            <a:endParaRPr sz="2000" dirty="0"/>
          </a:p>
        </p:txBody>
      </p:sp>
      <p:sp>
        <p:nvSpPr>
          <p:cNvPr id="31" name="Line">
            <a:extLst>
              <a:ext uri="{FF2B5EF4-FFF2-40B4-BE49-F238E27FC236}">
                <a16:creationId xmlns:a16="http://schemas.microsoft.com/office/drawing/2014/main" id="{53829B85-CF3A-413D-B4F6-7E0A5CB06F17}"/>
              </a:ext>
            </a:extLst>
          </p:cNvPr>
          <p:cNvSpPr/>
          <p:nvPr/>
        </p:nvSpPr>
        <p:spPr>
          <a:xfrm flipH="1" flipV="1">
            <a:off x="6015899" y="3279559"/>
            <a:ext cx="513697" cy="802028"/>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33" name="Line">
            <a:extLst>
              <a:ext uri="{FF2B5EF4-FFF2-40B4-BE49-F238E27FC236}">
                <a16:creationId xmlns:a16="http://schemas.microsoft.com/office/drawing/2014/main" id="{2CF02CBC-FF01-46B0-8497-BB7662BC761C}"/>
              </a:ext>
            </a:extLst>
          </p:cNvPr>
          <p:cNvSpPr/>
          <p:nvPr/>
        </p:nvSpPr>
        <p:spPr>
          <a:xfrm flipH="1" flipV="1">
            <a:off x="6009116" y="2961960"/>
            <a:ext cx="520476" cy="21338"/>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35" name="Line">
            <a:extLst>
              <a:ext uri="{FF2B5EF4-FFF2-40B4-BE49-F238E27FC236}">
                <a16:creationId xmlns:a16="http://schemas.microsoft.com/office/drawing/2014/main" id="{3BFEE53D-D61F-4576-AEC7-A3DE9A5EE063}"/>
              </a:ext>
            </a:extLst>
          </p:cNvPr>
          <p:cNvSpPr/>
          <p:nvPr/>
        </p:nvSpPr>
        <p:spPr>
          <a:xfrm flipV="1">
            <a:off x="2503598" y="3333809"/>
            <a:ext cx="378626" cy="695419"/>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37" name="Line">
            <a:extLst>
              <a:ext uri="{FF2B5EF4-FFF2-40B4-BE49-F238E27FC236}">
                <a16:creationId xmlns:a16="http://schemas.microsoft.com/office/drawing/2014/main" id="{6B8F73DE-8829-49F4-A451-43FD496A7342}"/>
              </a:ext>
            </a:extLst>
          </p:cNvPr>
          <p:cNvSpPr/>
          <p:nvPr/>
        </p:nvSpPr>
        <p:spPr>
          <a:xfrm flipV="1">
            <a:off x="2541111" y="2963274"/>
            <a:ext cx="341114" cy="98544"/>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39" name="Line">
            <a:extLst>
              <a:ext uri="{FF2B5EF4-FFF2-40B4-BE49-F238E27FC236}">
                <a16:creationId xmlns:a16="http://schemas.microsoft.com/office/drawing/2014/main" id="{506EB86A-504B-4640-BBA6-5D2F4341857A}"/>
              </a:ext>
            </a:extLst>
          </p:cNvPr>
          <p:cNvSpPr/>
          <p:nvPr/>
        </p:nvSpPr>
        <p:spPr>
          <a:xfrm flipV="1">
            <a:off x="2943268" y="4386486"/>
            <a:ext cx="245879" cy="1378633"/>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41" name="Line">
            <a:extLst>
              <a:ext uri="{FF2B5EF4-FFF2-40B4-BE49-F238E27FC236}">
                <a16:creationId xmlns:a16="http://schemas.microsoft.com/office/drawing/2014/main" id="{5583B8EF-87DB-4BDD-B100-BD0EE8279E79}"/>
              </a:ext>
            </a:extLst>
          </p:cNvPr>
          <p:cNvSpPr/>
          <p:nvPr/>
        </p:nvSpPr>
        <p:spPr>
          <a:xfrm flipH="1" flipV="1">
            <a:off x="5684866" y="4412286"/>
            <a:ext cx="283552" cy="1307421"/>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43" name="Line">
            <a:extLst>
              <a:ext uri="{FF2B5EF4-FFF2-40B4-BE49-F238E27FC236}">
                <a16:creationId xmlns:a16="http://schemas.microsoft.com/office/drawing/2014/main" id="{2586A532-BE30-4819-AE42-AAB857F2A98D}"/>
              </a:ext>
            </a:extLst>
          </p:cNvPr>
          <p:cNvSpPr/>
          <p:nvPr/>
        </p:nvSpPr>
        <p:spPr>
          <a:xfrm flipH="1" flipV="1">
            <a:off x="5423076" y="4394305"/>
            <a:ext cx="23452" cy="1302683"/>
          </a:xfrm>
          <a:prstGeom prst="line">
            <a:avLst/>
          </a:prstGeom>
          <a:noFill/>
          <a:ln w="76200" cap="flat">
            <a:solidFill>
              <a:srgbClr val="FFFFFF"/>
            </a:solidFill>
            <a:prstDash val="solid"/>
            <a:miter lim="400000"/>
            <a:headEnd type="stealth" w="med" len="med"/>
          </a:ln>
          <a:effectLst/>
        </p:spPr>
        <p:txBody>
          <a:bodyPr wrap="square" lIns="0" tIns="0" rIns="0" bIns="0" numCol="1" anchor="ctr">
            <a:noAutofit/>
          </a:bodyPr>
          <a:lstStyle/>
          <a:p>
            <a:pPr algn="ctr" defTabSz="457200">
              <a:tabLst/>
              <a:defRPr sz="1200">
                <a:solidFill>
                  <a:srgbClr val="000000"/>
                </a:solidFill>
                <a:latin typeface="+mn-lt"/>
                <a:ea typeface="+mn-ea"/>
                <a:cs typeface="+mn-cs"/>
                <a:sym typeface="Helvetica"/>
              </a:defRPr>
            </a:pPr>
            <a:endParaRPr sz="2000"/>
          </a:p>
        </p:txBody>
      </p:sp>
      <p:sp>
        <p:nvSpPr>
          <p:cNvPr id="44" name="Slide Number Placeholder 43">
            <a:extLst>
              <a:ext uri="{FF2B5EF4-FFF2-40B4-BE49-F238E27FC236}">
                <a16:creationId xmlns:a16="http://schemas.microsoft.com/office/drawing/2014/main" id="{72FEFDFC-05D9-432F-8985-902ED90142F4}"/>
              </a:ext>
            </a:extLst>
          </p:cNvPr>
          <p:cNvSpPr>
            <a:spLocks noGrp="1"/>
          </p:cNvSpPr>
          <p:nvPr>
            <p:ph type="sldNum" sz="quarter" idx="12"/>
          </p:nvPr>
        </p:nvSpPr>
        <p:spPr/>
        <p:txBody>
          <a:bodyPr/>
          <a:lstStyle/>
          <a:p>
            <a:fld id="{EE4B2865-9F4B-463A-924A-394C76877335}" type="slidenum">
              <a:rPr lang="en-US" smtClean="0"/>
              <a:t>58</a:t>
            </a:fld>
            <a:endParaRPr lang="en-US"/>
          </a:p>
        </p:txBody>
      </p:sp>
      <p:sp>
        <p:nvSpPr>
          <p:cNvPr id="46" name="X86 (+SSE/AVX)">
            <a:extLst>
              <a:ext uri="{FF2B5EF4-FFF2-40B4-BE49-F238E27FC236}">
                <a16:creationId xmlns:a16="http://schemas.microsoft.com/office/drawing/2014/main" id="{AA468D03-1644-47C8-879C-67CB763B19C7}"/>
              </a:ext>
            </a:extLst>
          </p:cNvPr>
          <p:cNvSpPr/>
          <p:nvPr/>
        </p:nvSpPr>
        <p:spPr>
          <a:xfrm>
            <a:off x="48208" y="3677085"/>
            <a:ext cx="2455390" cy="678285"/>
          </a:xfrm>
          <a:prstGeom prst="roundRect">
            <a:avLst>
              <a:gd name="adj" fmla="val 15000"/>
            </a:avLst>
          </a:prstGeom>
          <a:solidFill>
            <a:schemeClr val="accent5"/>
          </a:solidFill>
          <a:ln w="25400" cap="flat">
            <a:solidFill>
              <a:srgbClr val="000000"/>
            </a:solidFill>
            <a:prstDash val="solid"/>
            <a:miter lim="400000"/>
          </a:ln>
          <a:effectLst>
            <a:outerShdw blurRad="76200" dist="63500" dir="2700000" rotWithShape="0">
              <a:srgbClr val="000000">
                <a:alpha val="50000"/>
              </a:srgbClr>
            </a:outerShdw>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nSpc>
                <a:spcPts val="5000"/>
              </a:lnSpc>
              <a:defRPr sz="4200" b="1">
                <a:effectLst>
                  <a:outerShdw blurRad="63500" dist="38100" dir="2700000" rotWithShape="0">
                    <a:srgbClr val="000000">
                      <a:alpha val="50000"/>
                    </a:srgbClr>
                  </a:outerShdw>
                </a:effectLst>
              </a:defRPr>
            </a:lvl1pPr>
          </a:lstStyle>
          <a:p>
            <a:pPr algn="ctr">
              <a:lnSpc>
                <a:spcPct val="100000"/>
              </a:lnSpc>
            </a:pPr>
            <a:r>
              <a:rPr lang="en-US" sz="2000" dirty="0"/>
              <a:t>Direct3D 12</a:t>
            </a:r>
            <a:endParaRPr sz="2000" dirty="0"/>
          </a:p>
        </p:txBody>
      </p:sp>
    </p:spTree>
    <p:extLst>
      <p:ext uri="{BB962C8B-B14F-4D97-AF65-F5344CB8AC3E}">
        <p14:creationId xmlns:p14="http://schemas.microsoft.com/office/powerpoint/2010/main" val="4421749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8A82-5E63-4817-8747-1030D58A6403}"/>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a16="http://schemas.microsoft.com/office/drawing/2014/main" id="{7AC14994-0D79-4A24-B97A-243A23F1AE82}"/>
              </a:ext>
            </a:extLst>
          </p:cNvPr>
          <p:cNvSpPr>
            <a:spLocks noGrp="1"/>
          </p:cNvSpPr>
          <p:nvPr>
            <p:ph idx="1"/>
          </p:nvPr>
        </p:nvSpPr>
        <p:spPr/>
        <p:txBody>
          <a:bodyPr/>
          <a:lstStyle/>
          <a:p>
            <a:r>
              <a:rPr lang="en-US" b="1" dirty="0">
                <a:solidFill>
                  <a:schemeClr val="accent4"/>
                </a:solidFill>
              </a:rPr>
              <a:t>Build syntax trees</a:t>
            </a:r>
            <a:r>
              <a:rPr lang="en-US" dirty="0">
                <a:solidFill>
                  <a:schemeClr val="accent4"/>
                </a:solidFill>
              </a:rPr>
              <a:t> </a:t>
            </a:r>
            <a:r>
              <a:rPr lang="en-US" dirty="0">
                <a:solidFill>
                  <a:schemeClr val="bg1"/>
                </a:solidFill>
              </a:rPr>
              <a:t>using operator overloading and implicit constructors.</a:t>
            </a:r>
          </a:p>
          <a:p>
            <a:pPr marL="0" indent="0">
              <a:buNone/>
            </a:pPr>
            <a:endParaRPr lang="en-US" dirty="0"/>
          </a:p>
          <a:p>
            <a:r>
              <a:rPr lang="en-US" b="1" dirty="0">
                <a:solidFill>
                  <a:schemeClr val="accent4"/>
                </a:solidFill>
              </a:rPr>
              <a:t>All of C++ is </a:t>
            </a:r>
            <a:r>
              <a:rPr lang="en-US" b="1" dirty="0" err="1">
                <a:solidFill>
                  <a:schemeClr val="accent2"/>
                </a:solidFill>
                <a:latin typeface="JetBrains Mono" panose="020B0509020102050004" pitchFamily="49" charset="0"/>
              </a:rPr>
              <a:t>constexpr</a:t>
            </a:r>
            <a:r>
              <a:rPr lang="en-US" b="1" dirty="0">
                <a:solidFill>
                  <a:schemeClr val="accent2"/>
                </a:solidFill>
              </a:rPr>
              <a:t> </a:t>
            </a:r>
            <a:r>
              <a:rPr lang="en-US" dirty="0"/>
              <a:t>from Halide’s point of view.</a:t>
            </a:r>
          </a:p>
          <a:p>
            <a:endParaRPr lang="en-US" dirty="0"/>
          </a:p>
          <a:p>
            <a:r>
              <a:rPr lang="en-US" dirty="0"/>
              <a:t>Use </a:t>
            </a:r>
            <a:r>
              <a:rPr lang="en-US" b="1" dirty="0">
                <a:solidFill>
                  <a:schemeClr val="accent4"/>
                </a:solidFill>
              </a:rPr>
              <a:t>C++ tools</a:t>
            </a:r>
            <a:r>
              <a:rPr lang="en-US" dirty="0"/>
              <a:t> to debug Halide programs.</a:t>
            </a:r>
          </a:p>
          <a:p>
            <a:endParaRPr lang="en-US" dirty="0"/>
          </a:p>
          <a:p>
            <a:endParaRPr lang="en-US" dirty="0"/>
          </a:p>
        </p:txBody>
      </p:sp>
      <p:sp>
        <p:nvSpPr>
          <p:cNvPr id="4" name="Slide Number Placeholder 3">
            <a:extLst>
              <a:ext uri="{FF2B5EF4-FFF2-40B4-BE49-F238E27FC236}">
                <a16:creationId xmlns:a16="http://schemas.microsoft.com/office/drawing/2014/main" id="{7023A0A5-F048-4832-9E8D-9F2EC6D203A5}"/>
              </a:ext>
            </a:extLst>
          </p:cNvPr>
          <p:cNvSpPr>
            <a:spLocks noGrp="1"/>
          </p:cNvSpPr>
          <p:nvPr>
            <p:ph type="sldNum" sz="quarter" idx="12"/>
          </p:nvPr>
        </p:nvSpPr>
        <p:spPr/>
        <p:txBody>
          <a:bodyPr/>
          <a:lstStyle/>
          <a:p>
            <a:fld id="{EE4B2865-9F4B-463A-924A-394C76877335}" type="slidenum">
              <a:rPr lang="en-US" smtClean="0"/>
              <a:t>59</a:t>
            </a:fld>
            <a:endParaRPr lang="en-US"/>
          </a:p>
        </p:txBody>
      </p:sp>
    </p:spTree>
    <p:extLst>
      <p:ext uri="{BB962C8B-B14F-4D97-AF65-F5344CB8AC3E}">
        <p14:creationId xmlns:p14="http://schemas.microsoft.com/office/powerpoint/2010/main" val="8401537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E315F5-1CAA-4BCB-A387-DBE89925D75A}"/>
              </a:ext>
            </a:extLst>
          </p:cNvPr>
          <p:cNvSpPr>
            <a:spLocks noGrp="1"/>
          </p:cNvSpPr>
          <p:nvPr>
            <p:ph type="sldNum" sz="quarter" idx="12"/>
          </p:nvPr>
        </p:nvSpPr>
        <p:spPr/>
        <p:txBody>
          <a:bodyPr/>
          <a:lstStyle/>
          <a:p>
            <a:fld id="{EE4B2865-9F4B-463A-924A-394C76877335}" type="slidenum">
              <a:rPr lang="en-US" smtClean="0"/>
              <a:t>6</a:t>
            </a:fld>
            <a:endParaRPr lang="en-US"/>
          </a:p>
        </p:txBody>
      </p:sp>
      <p:grpSp>
        <p:nvGrpSpPr>
          <p:cNvPr id="50" name="Group 49">
            <a:extLst>
              <a:ext uri="{FF2B5EF4-FFF2-40B4-BE49-F238E27FC236}">
                <a16:creationId xmlns:a16="http://schemas.microsoft.com/office/drawing/2014/main" id="{63C9E2E2-8334-430E-9C21-180113B3BB63}"/>
              </a:ext>
            </a:extLst>
          </p:cNvPr>
          <p:cNvGrpSpPr/>
          <p:nvPr/>
        </p:nvGrpSpPr>
        <p:grpSpPr>
          <a:xfrm>
            <a:off x="1475232" y="364419"/>
            <a:ext cx="6193536" cy="2882371"/>
            <a:chOff x="1475232" y="437127"/>
            <a:chExt cx="6193536" cy="2882371"/>
          </a:xfrm>
        </p:grpSpPr>
        <p:grpSp>
          <p:nvGrpSpPr>
            <p:cNvPr id="46" name="Group 45">
              <a:extLst>
                <a:ext uri="{FF2B5EF4-FFF2-40B4-BE49-F238E27FC236}">
                  <a16:creationId xmlns:a16="http://schemas.microsoft.com/office/drawing/2014/main" id="{1DAE0C60-FB0A-45B4-80AC-BDC29ED97DD8}"/>
                </a:ext>
              </a:extLst>
            </p:cNvPr>
            <p:cNvGrpSpPr/>
            <p:nvPr/>
          </p:nvGrpSpPr>
          <p:grpSpPr>
            <a:xfrm>
              <a:off x="5309616" y="437127"/>
              <a:ext cx="2359152" cy="2882371"/>
              <a:chOff x="5305806" y="437127"/>
              <a:chExt cx="2359152" cy="2882371"/>
            </a:xfrm>
          </p:grpSpPr>
          <p:sp>
            <p:nvSpPr>
              <p:cNvPr id="11" name="TextBox 10">
                <a:extLst>
                  <a:ext uri="{FF2B5EF4-FFF2-40B4-BE49-F238E27FC236}">
                    <a16:creationId xmlns:a16="http://schemas.microsoft.com/office/drawing/2014/main" id="{B89AF37E-D813-4FF1-A2D9-BD5B80AF1787}"/>
                  </a:ext>
                </a:extLst>
              </p:cNvPr>
              <p:cNvSpPr txBox="1"/>
              <p:nvPr/>
            </p:nvSpPr>
            <p:spPr>
              <a:xfrm>
                <a:off x="5305806" y="2796278"/>
                <a:ext cx="2359152" cy="523220"/>
              </a:xfrm>
              <a:prstGeom prst="rect">
                <a:avLst/>
              </a:prstGeom>
              <a:noFill/>
            </p:spPr>
            <p:txBody>
              <a:bodyPr wrap="square" rtlCol="0">
                <a:spAutoFit/>
              </a:bodyPr>
              <a:lstStyle/>
              <a:p>
                <a:pPr algn="ctr"/>
                <a:r>
                  <a:rPr lang="en-US" sz="1400" b="1" dirty="0">
                    <a:solidFill>
                      <a:schemeClr val="accent4"/>
                    </a:solidFill>
                  </a:rPr>
                  <a:t>Adobe Photoshop </a:t>
                </a:r>
                <a:r>
                  <a:rPr lang="en-US" sz="1400" b="1" dirty="0"/>
                  <a:t>Layer Compositing</a:t>
                </a:r>
              </a:p>
            </p:txBody>
          </p:sp>
          <p:pic>
            <p:nvPicPr>
              <p:cNvPr id="15" name="Picture 14" descr="A screen shot of a computer&#10;&#10;Description automatically generated">
                <a:extLst>
                  <a:ext uri="{FF2B5EF4-FFF2-40B4-BE49-F238E27FC236}">
                    <a16:creationId xmlns:a16="http://schemas.microsoft.com/office/drawing/2014/main" id="{A37DE04A-2FFB-4C98-A9A4-EDB7AAAC801A}"/>
                  </a:ext>
                </a:extLst>
              </p:cNvPr>
              <p:cNvPicPr>
                <a:picLocks noChangeAspect="1"/>
              </p:cNvPicPr>
              <p:nvPr/>
            </p:nvPicPr>
            <p:blipFill rotWithShape="1">
              <a:blip r:embed="rId3">
                <a:extLst>
                  <a:ext uri="{28A0092B-C50C-407E-A947-70E740481C1C}">
                    <a14:useLocalDpi xmlns:a14="http://schemas.microsoft.com/office/drawing/2010/main" val="0"/>
                  </a:ext>
                </a:extLst>
              </a:blip>
              <a:srcRect l="3834" t="1265" r="5356" b="7925"/>
              <a:stretch/>
            </p:blipFill>
            <p:spPr>
              <a:xfrm>
                <a:off x="5305806" y="437127"/>
                <a:ext cx="2359152" cy="2359152"/>
              </a:xfrm>
              <a:prstGeom prst="rect">
                <a:avLst/>
              </a:prstGeom>
            </p:spPr>
          </p:pic>
        </p:grpSp>
        <p:grpSp>
          <p:nvGrpSpPr>
            <p:cNvPr id="45" name="Group 44">
              <a:extLst>
                <a:ext uri="{FF2B5EF4-FFF2-40B4-BE49-F238E27FC236}">
                  <a16:creationId xmlns:a16="http://schemas.microsoft.com/office/drawing/2014/main" id="{4D1953A3-3A8E-4AC6-B3C2-7FCF40672AAF}"/>
                </a:ext>
              </a:extLst>
            </p:cNvPr>
            <p:cNvGrpSpPr/>
            <p:nvPr/>
          </p:nvGrpSpPr>
          <p:grpSpPr>
            <a:xfrm>
              <a:off x="1475232" y="437127"/>
              <a:ext cx="2359152" cy="2851594"/>
              <a:chOff x="1252223" y="437127"/>
              <a:chExt cx="2359152" cy="2851594"/>
            </a:xfrm>
          </p:grpSpPr>
          <p:sp>
            <p:nvSpPr>
              <p:cNvPr id="5" name="TextBox 4">
                <a:extLst>
                  <a:ext uri="{FF2B5EF4-FFF2-40B4-BE49-F238E27FC236}">
                    <a16:creationId xmlns:a16="http://schemas.microsoft.com/office/drawing/2014/main" id="{873964E1-6142-4F81-B73E-CFD7D72D37D0}"/>
                  </a:ext>
                </a:extLst>
              </p:cNvPr>
              <p:cNvSpPr txBox="1"/>
              <p:nvPr/>
            </p:nvSpPr>
            <p:spPr>
              <a:xfrm>
                <a:off x="1252223" y="2796278"/>
                <a:ext cx="2359152" cy="492443"/>
              </a:xfrm>
              <a:prstGeom prst="rect">
                <a:avLst/>
              </a:prstGeom>
              <a:noFill/>
            </p:spPr>
            <p:txBody>
              <a:bodyPr wrap="square" rtlCol="0">
                <a:spAutoFit/>
              </a:bodyPr>
              <a:lstStyle/>
              <a:p>
                <a:pPr algn="ctr"/>
                <a:r>
                  <a:rPr lang="en-US" sz="1400" b="1" dirty="0">
                    <a:solidFill>
                      <a:schemeClr val="accent4"/>
                    </a:solidFill>
                  </a:rPr>
                  <a:t>Google Pixel </a:t>
                </a:r>
                <a:r>
                  <a:rPr lang="en-US" sz="1400" b="1" dirty="0"/>
                  <a:t>Camera</a:t>
                </a:r>
              </a:p>
              <a:p>
                <a:pPr algn="ctr"/>
                <a:r>
                  <a:rPr lang="en-US" sz="1100" i="1" dirty="0"/>
                  <a:t>(pc: Mauricio </a:t>
                </a:r>
                <a:r>
                  <a:rPr lang="en-US" sz="1100" i="1" dirty="0" err="1"/>
                  <a:t>Pesce</a:t>
                </a:r>
                <a:r>
                  <a:rPr lang="en-US" sz="1100" i="1" dirty="0"/>
                  <a:t> CC BY 2.0)</a:t>
                </a:r>
              </a:p>
            </p:txBody>
          </p:sp>
          <p:pic>
            <p:nvPicPr>
              <p:cNvPr id="23" name="Picture 22" descr="A close up of a device&#10;&#10;Description automatically generated">
                <a:extLst>
                  <a:ext uri="{FF2B5EF4-FFF2-40B4-BE49-F238E27FC236}">
                    <a16:creationId xmlns:a16="http://schemas.microsoft.com/office/drawing/2014/main" id="{9B48707A-E8F4-44E0-B5A7-8E920A6A7C09}"/>
                  </a:ext>
                </a:extLst>
              </p:cNvPr>
              <p:cNvPicPr>
                <a:picLocks noChangeAspect="1"/>
              </p:cNvPicPr>
              <p:nvPr/>
            </p:nvPicPr>
            <p:blipFill rotWithShape="1">
              <a:blip r:embed="rId4">
                <a:extLst>
                  <a:ext uri="{28A0092B-C50C-407E-A947-70E740481C1C}">
                    <a14:useLocalDpi xmlns:a14="http://schemas.microsoft.com/office/drawing/2010/main" val="0"/>
                  </a:ext>
                </a:extLst>
              </a:blip>
              <a:srcRect l="15668" t="320" r="28172" b="-320"/>
              <a:stretch/>
            </p:blipFill>
            <p:spPr>
              <a:xfrm>
                <a:off x="1252223" y="437127"/>
                <a:ext cx="2359152" cy="2359152"/>
              </a:xfrm>
              <a:prstGeom prst="rect">
                <a:avLst/>
              </a:prstGeom>
            </p:spPr>
          </p:pic>
        </p:grpSp>
      </p:grpSp>
      <p:grpSp>
        <p:nvGrpSpPr>
          <p:cNvPr id="51" name="Group 50">
            <a:extLst>
              <a:ext uri="{FF2B5EF4-FFF2-40B4-BE49-F238E27FC236}">
                <a16:creationId xmlns:a16="http://schemas.microsoft.com/office/drawing/2014/main" id="{291DD172-0108-4443-8FE2-253FC7EA3986}"/>
              </a:ext>
            </a:extLst>
          </p:cNvPr>
          <p:cNvGrpSpPr/>
          <p:nvPr/>
        </p:nvGrpSpPr>
        <p:grpSpPr>
          <a:xfrm>
            <a:off x="1475678" y="3611209"/>
            <a:ext cx="6192644" cy="2882372"/>
            <a:chOff x="1475678" y="3465802"/>
            <a:chExt cx="6192644" cy="2882372"/>
          </a:xfrm>
        </p:grpSpPr>
        <p:grpSp>
          <p:nvGrpSpPr>
            <p:cNvPr id="48" name="Group 47">
              <a:extLst>
                <a:ext uri="{FF2B5EF4-FFF2-40B4-BE49-F238E27FC236}">
                  <a16:creationId xmlns:a16="http://schemas.microsoft.com/office/drawing/2014/main" id="{BF9C9DFA-23AF-493A-BB77-AC2365C6AAE7}"/>
                </a:ext>
              </a:extLst>
            </p:cNvPr>
            <p:cNvGrpSpPr/>
            <p:nvPr/>
          </p:nvGrpSpPr>
          <p:grpSpPr>
            <a:xfrm>
              <a:off x="5309170" y="3465802"/>
              <a:ext cx="2359152" cy="2882372"/>
              <a:chOff x="5201932" y="3329098"/>
              <a:chExt cx="2359152" cy="2882372"/>
            </a:xfrm>
          </p:grpSpPr>
          <p:pic>
            <p:nvPicPr>
              <p:cNvPr id="21" name="Picture 20" descr="A close up of a screen&#10;&#10;Description automatically generated">
                <a:extLst>
                  <a:ext uri="{FF2B5EF4-FFF2-40B4-BE49-F238E27FC236}">
                    <a16:creationId xmlns:a16="http://schemas.microsoft.com/office/drawing/2014/main" id="{54CE6850-C3BB-45BF-8C6A-18596AD18F07}"/>
                  </a:ext>
                </a:extLst>
              </p:cNvPr>
              <p:cNvPicPr>
                <a:picLocks noChangeAspect="1"/>
              </p:cNvPicPr>
              <p:nvPr/>
            </p:nvPicPr>
            <p:blipFill rotWithShape="1">
              <a:blip r:embed="rId5">
                <a:extLst>
                  <a:ext uri="{28A0092B-C50C-407E-A947-70E740481C1C}">
                    <a14:useLocalDpi xmlns:a14="http://schemas.microsoft.com/office/drawing/2010/main" val="0"/>
                  </a:ext>
                </a:extLst>
              </a:blip>
              <a:srcRect t="5089" b="5089"/>
              <a:stretch/>
            </p:blipFill>
            <p:spPr>
              <a:xfrm>
                <a:off x="5201932" y="3329098"/>
                <a:ext cx="2359152" cy="2359152"/>
              </a:xfrm>
              <a:prstGeom prst="rect">
                <a:avLst/>
              </a:prstGeom>
            </p:spPr>
          </p:pic>
          <p:sp>
            <p:nvSpPr>
              <p:cNvPr id="25" name="TextBox 24">
                <a:extLst>
                  <a:ext uri="{FF2B5EF4-FFF2-40B4-BE49-F238E27FC236}">
                    <a16:creationId xmlns:a16="http://schemas.microsoft.com/office/drawing/2014/main" id="{59D0BF50-5933-4E93-B502-F2ACAAD41971}"/>
                  </a:ext>
                </a:extLst>
              </p:cNvPr>
              <p:cNvSpPr txBox="1"/>
              <p:nvPr/>
            </p:nvSpPr>
            <p:spPr>
              <a:xfrm>
                <a:off x="5201932" y="5688250"/>
                <a:ext cx="2359152" cy="523220"/>
              </a:xfrm>
              <a:prstGeom prst="rect">
                <a:avLst/>
              </a:prstGeom>
              <a:noFill/>
            </p:spPr>
            <p:txBody>
              <a:bodyPr wrap="square" rtlCol="0">
                <a:spAutoFit/>
              </a:bodyPr>
              <a:lstStyle/>
              <a:p>
                <a:pPr algn="ctr"/>
                <a:r>
                  <a:rPr lang="en-US" sz="1400" b="1" dirty="0">
                    <a:solidFill>
                      <a:schemeClr val="bg1"/>
                    </a:solidFill>
                  </a:rPr>
                  <a:t>Fourier Transform</a:t>
                </a:r>
                <a:r>
                  <a:rPr lang="en-US" sz="1400" b="1" dirty="0">
                    <a:solidFill>
                      <a:schemeClr val="accent4"/>
                    </a:solidFill>
                  </a:rPr>
                  <a:t> faster</a:t>
                </a:r>
                <a:r>
                  <a:rPr lang="en-US" sz="1400" b="1" dirty="0"/>
                  <a:t> </a:t>
                </a:r>
                <a:r>
                  <a:rPr lang="en-US" sz="1400" b="1" dirty="0">
                    <a:solidFill>
                      <a:schemeClr val="accent4"/>
                    </a:solidFill>
                  </a:rPr>
                  <a:t>than FFTW</a:t>
                </a:r>
              </a:p>
            </p:txBody>
          </p:sp>
        </p:grpSp>
        <p:grpSp>
          <p:nvGrpSpPr>
            <p:cNvPr id="47" name="Group 46">
              <a:extLst>
                <a:ext uri="{FF2B5EF4-FFF2-40B4-BE49-F238E27FC236}">
                  <a16:creationId xmlns:a16="http://schemas.microsoft.com/office/drawing/2014/main" id="{A265284B-0574-4592-9C9D-D6E2403C2EE6}"/>
                </a:ext>
              </a:extLst>
            </p:cNvPr>
            <p:cNvGrpSpPr/>
            <p:nvPr/>
          </p:nvGrpSpPr>
          <p:grpSpPr>
            <a:xfrm>
              <a:off x="1475678" y="3465802"/>
              <a:ext cx="2357814" cy="2879415"/>
              <a:chOff x="1255180" y="3465802"/>
              <a:chExt cx="2357814" cy="2879415"/>
            </a:xfrm>
          </p:grpSpPr>
          <p:pic>
            <p:nvPicPr>
              <p:cNvPr id="27" name="Picture 26" descr="A picture containing window&#10;&#10;Description automatically generated">
                <a:extLst>
                  <a:ext uri="{FF2B5EF4-FFF2-40B4-BE49-F238E27FC236}">
                    <a16:creationId xmlns:a16="http://schemas.microsoft.com/office/drawing/2014/main" id="{771B0572-D56E-462A-95B8-0E9C43B2F22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676" b="97243" l="2188" r="97969">
                            <a14:foregroundMark x1="13281" y1="22794" x2="13281" y2="22794"/>
                            <a14:foregroundMark x1="22656" y1="6985" x2="30938" y2="5515"/>
                            <a14:foregroundMark x1="30938" y1="5515" x2="34844" y2="6434"/>
                            <a14:foregroundMark x1="45469" y1="2390" x2="69375" y2="9375"/>
                            <a14:foregroundMark x1="69375" y1="9375" x2="82656" y2="20588"/>
                            <a14:foregroundMark x1="82656" y1="20588" x2="93594" y2="47610"/>
                            <a14:foregroundMark x1="93594" y1="47610" x2="94219" y2="65441"/>
                            <a14:foregroundMark x1="60156" y1="94485" x2="58594" y2="84926"/>
                            <a14:foregroundMark x1="61563" y1="97610" x2="61250" y2="96691"/>
                            <a14:foregroundMark x1="7031" y1="22426" x2="4688" y2="32537"/>
                            <a14:foregroundMark x1="4688" y1="32537" x2="5156" y2="43199"/>
                            <a14:foregroundMark x1="5156" y1="43199" x2="7969" y2="47794"/>
                            <a14:foregroundMark x1="2813" y1="34926" x2="2188" y2="42647"/>
                            <a14:foregroundMark x1="3906" y1="23529" x2="3906" y2="24265"/>
                            <a14:foregroundMark x1="12969" y1="11581" x2="16563" y2="8456"/>
                            <a14:foregroundMark x1="17031" y1="7904" x2="17188" y2="7904"/>
                            <a14:foregroundMark x1="27969" y1="3860" x2="28440" y2="3906"/>
                            <a14:foregroundMark x1="97813" y1="64890" x2="97969" y2="45588"/>
                            <a14:foregroundMark x1="97969" y1="45588" x2="97656" y2="43934"/>
                            <a14:foregroundMark x1="68125" y1="90809" x2="76406" y2="90074"/>
                            <a14:foregroundMark x1="76406" y1="90074" x2="82031" y2="84743"/>
                            <a14:foregroundMark x1="88594" y1="75000" x2="86563" y2="75184"/>
                            <a14:foregroundMark x1="86250" y1="77022" x2="86250" y2="80147"/>
                            <a14:foregroundMark x1="20781" y1="58824" x2="20156" y2="64154"/>
                            <a14:foregroundMark x1="26094" y1="69669" x2="27969" y2="72059"/>
                            <a14:backgroundMark x1="30156" y1="735" x2="36563" y2="735"/>
                          </a14:backgroundRemoval>
                        </a14:imgEffect>
                      </a14:imgLayer>
                    </a14:imgProps>
                  </a:ext>
                  <a:ext uri="{28A0092B-C50C-407E-A947-70E740481C1C}">
                    <a14:useLocalDpi xmlns:a14="http://schemas.microsoft.com/office/drawing/2010/main" val="0"/>
                  </a:ext>
                </a:extLst>
              </a:blip>
              <a:srcRect l="-472" t="-10460" r="-1570" b="-9591"/>
              <a:stretch/>
            </p:blipFill>
            <p:spPr>
              <a:xfrm>
                <a:off x="1255180" y="3465802"/>
                <a:ext cx="2356195" cy="2356195"/>
              </a:xfrm>
              <a:prstGeom prst="rect">
                <a:avLst/>
              </a:prstGeom>
            </p:spPr>
          </p:pic>
          <p:sp>
            <p:nvSpPr>
              <p:cNvPr id="29" name="TextBox 28">
                <a:extLst>
                  <a:ext uri="{FF2B5EF4-FFF2-40B4-BE49-F238E27FC236}">
                    <a16:creationId xmlns:a16="http://schemas.microsoft.com/office/drawing/2014/main" id="{5C697571-9BB5-425B-AA10-40373BA4559A}"/>
                  </a:ext>
                </a:extLst>
              </p:cNvPr>
              <p:cNvSpPr txBox="1"/>
              <p:nvPr/>
            </p:nvSpPr>
            <p:spPr>
              <a:xfrm>
                <a:off x="1256798" y="5821997"/>
                <a:ext cx="2356196" cy="523220"/>
              </a:xfrm>
              <a:prstGeom prst="rect">
                <a:avLst/>
              </a:prstGeom>
              <a:noFill/>
            </p:spPr>
            <p:txBody>
              <a:bodyPr wrap="square" rtlCol="0">
                <a:spAutoFit/>
              </a:bodyPr>
              <a:lstStyle/>
              <a:p>
                <a:pPr algn="ctr"/>
                <a:r>
                  <a:rPr lang="en-US" sz="1400" b="1" dirty="0" err="1"/>
                  <a:t>D.w</a:t>
                </a:r>
                <a:r>
                  <a:rPr lang="en-US" sz="1400" b="1" dirty="0"/>
                  <a:t>. </a:t>
                </a:r>
                <a:r>
                  <a:rPr lang="en-US" sz="1400" b="1" dirty="0" err="1"/>
                  <a:t>sep.</a:t>
                </a:r>
                <a:r>
                  <a:rPr lang="en-US" sz="1400" b="1" dirty="0"/>
                  <a:t> convolution </a:t>
                </a:r>
                <a:r>
                  <a:rPr lang="en-US" sz="1400" b="1" dirty="0">
                    <a:solidFill>
                      <a:schemeClr val="accent4"/>
                    </a:solidFill>
                  </a:rPr>
                  <a:t>faster than</a:t>
                </a:r>
                <a:r>
                  <a:rPr lang="en-US" sz="1400" b="1" dirty="0"/>
                  <a:t> </a:t>
                </a:r>
                <a:r>
                  <a:rPr lang="en-US" sz="1400" b="1" dirty="0">
                    <a:solidFill>
                      <a:schemeClr val="accent4"/>
                    </a:solidFill>
                  </a:rPr>
                  <a:t>TensorFlow</a:t>
                </a:r>
              </a:p>
            </p:txBody>
          </p:sp>
        </p:grpSp>
      </p:grpSp>
    </p:spTree>
    <p:extLst>
      <p:ext uri="{BB962C8B-B14F-4D97-AF65-F5344CB8AC3E}">
        <p14:creationId xmlns:p14="http://schemas.microsoft.com/office/powerpoint/2010/main" val="35841052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BAB12-924E-43B0-8668-FB3244BCB53A}"/>
              </a:ext>
            </a:extLst>
          </p:cNvPr>
          <p:cNvSpPr>
            <a:spLocks noGrp="1"/>
          </p:cNvSpPr>
          <p:nvPr>
            <p:ph type="title"/>
          </p:nvPr>
        </p:nvSpPr>
        <p:spPr/>
        <p:txBody>
          <a:bodyPr/>
          <a:lstStyle/>
          <a:p>
            <a:r>
              <a:rPr lang="en-US" dirty="0"/>
              <a:t>Backend</a:t>
            </a:r>
          </a:p>
        </p:txBody>
      </p:sp>
      <p:sp>
        <p:nvSpPr>
          <p:cNvPr id="3" name="Content Placeholder 2">
            <a:extLst>
              <a:ext uri="{FF2B5EF4-FFF2-40B4-BE49-F238E27FC236}">
                <a16:creationId xmlns:a16="http://schemas.microsoft.com/office/drawing/2014/main" id="{8CA82A7C-EB5E-40B7-AD57-814E749D40D5}"/>
              </a:ext>
            </a:extLst>
          </p:cNvPr>
          <p:cNvSpPr>
            <a:spLocks noGrp="1"/>
          </p:cNvSpPr>
          <p:nvPr>
            <p:ph idx="1"/>
          </p:nvPr>
        </p:nvSpPr>
        <p:spPr/>
        <p:txBody>
          <a:bodyPr>
            <a:normAutofit lnSpcReduction="10000"/>
          </a:bodyPr>
          <a:lstStyle/>
          <a:p>
            <a:r>
              <a:rPr lang="en-US" dirty="0"/>
              <a:t>We translate </a:t>
            </a:r>
            <a:r>
              <a:rPr lang="en-US" b="1" dirty="0">
                <a:solidFill>
                  <a:schemeClr val="accent4"/>
                </a:solidFill>
              </a:rPr>
              <a:t>internal IR to LLVM</a:t>
            </a:r>
          </a:p>
          <a:p>
            <a:endParaRPr lang="en-US" dirty="0"/>
          </a:p>
          <a:p>
            <a:r>
              <a:rPr lang="en-US" dirty="0"/>
              <a:t>Library </a:t>
            </a:r>
            <a:r>
              <a:rPr lang="en-US" b="1" dirty="0">
                <a:solidFill>
                  <a:schemeClr val="accent4"/>
                </a:solidFill>
              </a:rPr>
              <a:t>contains</a:t>
            </a:r>
            <a:r>
              <a:rPr lang="en-US" dirty="0"/>
              <a:t> LLVM dependency</a:t>
            </a:r>
          </a:p>
          <a:p>
            <a:endParaRPr lang="en-US" dirty="0"/>
          </a:p>
          <a:p>
            <a:r>
              <a:rPr lang="en-US" dirty="0"/>
              <a:t>LLVM can </a:t>
            </a:r>
            <a:r>
              <a:rPr lang="en-US" b="1" dirty="0">
                <a:solidFill>
                  <a:schemeClr val="accent4"/>
                </a:solidFill>
              </a:rPr>
              <a:t>JIT </a:t>
            </a:r>
            <a:r>
              <a:rPr lang="en-US" dirty="0"/>
              <a:t>or emit </a:t>
            </a:r>
            <a:r>
              <a:rPr lang="en-US" b="1" dirty="0">
                <a:solidFill>
                  <a:schemeClr val="accent4"/>
                </a:solidFill>
              </a:rPr>
              <a:t>C-ABI</a:t>
            </a:r>
            <a:r>
              <a:rPr lang="en-US" dirty="0"/>
              <a:t> object files</a:t>
            </a:r>
          </a:p>
          <a:p>
            <a:pPr marL="0" indent="0">
              <a:buNone/>
            </a:pPr>
            <a:endParaRPr lang="en-US" dirty="0"/>
          </a:p>
          <a:p>
            <a:r>
              <a:rPr lang="en-US" dirty="0"/>
              <a:t>We </a:t>
            </a:r>
            <a:r>
              <a:rPr lang="en-US" b="1" dirty="0">
                <a:solidFill>
                  <a:schemeClr val="accent4"/>
                </a:solidFill>
              </a:rPr>
              <a:t>generate a header</a:t>
            </a:r>
            <a:r>
              <a:rPr lang="en-US" dirty="0">
                <a:solidFill>
                  <a:schemeClr val="accent4"/>
                </a:solidFill>
              </a:rPr>
              <a:t> </a:t>
            </a:r>
            <a:r>
              <a:rPr lang="en-US" dirty="0"/>
              <a:t>for client code</a:t>
            </a:r>
          </a:p>
          <a:p>
            <a:endParaRPr lang="en-US" dirty="0"/>
          </a:p>
          <a:p>
            <a:r>
              <a:rPr lang="en-US" dirty="0"/>
              <a:t>Support for LLVM </a:t>
            </a:r>
            <a:r>
              <a:rPr lang="en-US" b="1" dirty="0">
                <a:solidFill>
                  <a:schemeClr val="accent4"/>
                </a:solidFill>
              </a:rPr>
              <a:t>sanitizers</a:t>
            </a:r>
          </a:p>
        </p:txBody>
      </p:sp>
      <p:sp>
        <p:nvSpPr>
          <p:cNvPr id="4" name="Slide Number Placeholder 3">
            <a:extLst>
              <a:ext uri="{FF2B5EF4-FFF2-40B4-BE49-F238E27FC236}">
                <a16:creationId xmlns:a16="http://schemas.microsoft.com/office/drawing/2014/main" id="{1D431788-34E4-407B-8421-04C9BD92DDCA}"/>
              </a:ext>
            </a:extLst>
          </p:cNvPr>
          <p:cNvSpPr>
            <a:spLocks noGrp="1"/>
          </p:cNvSpPr>
          <p:nvPr>
            <p:ph type="sldNum" sz="quarter" idx="12"/>
          </p:nvPr>
        </p:nvSpPr>
        <p:spPr/>
        <p:txBody>
          <a:bodyPr/>
          <a:lstStyle/>
          <a:p>
            <a:fld id="{EE4B2865-9F4B-463A-924A-394C76877335}" type="slidenum">
              <a:rPr lang="en-US" smtClean="0"/>
              <a:t>60</a:t>
            </a:fld>
            <a:endParaRPr lang="en-US"/>
          </a:p>
        </p:txBody>
      </p:sp>
    </p:spTree>
    <p:extLst>
      <p:ext uri="{BB962C8B-B14F-4D97-AF65-F5344CB8AC3E}">
        <p14:creationId xmlns:p14="http://schemas.microsoft.com/office/powerpoint/2010/main" val="4498505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2E0B-E1DC-4993-9D43-69E3F17BE787}"/>
              </a:ext>
            </a:extLst>
          </p:cNvPr>
          <p:cNvSpPr>
            <a:spLocks noGrp="1"/>
          </p:cNvSpPr>
          <p:nvPr>
            <p:ph type="title"/>
          </p:nvPr>
        </p:nvSpPr>
        <p:spPr/>
        <p:txBody>
          <a:bodyPr/>
          <a:lstStyle/>
          <a:p>
            <a:r>
              <a:rPr lang="en-US" dirty="0"/>
              <a:t>JIT mode</a:t>
            </a:r>
          </a:p>
        </p:txBody>
      </p:sp>
      <p:sp>
        <p:nvSpPr>
          <p:cNvPr id="3" name="Content Placeholder 2">
            <a:extLst>
              <a:ext uri="{FF2B5EF4-FFF2-40B4-BE49-F238E27FC236}">
                <a16:creationId xmlns:a16="http://schemas.microsoft.com/office/drawing/2014/main" id="{2374422C-2E7C-4A35-910D-CB86BA73422B}"/>
              </a:ext>
            </a:extLst>
          </p:cNvPr>
          <p:cNvSpPr>
            <a:spLocks noGrp="1"/>
          </p:cNvSpPr>
          <p:nvPr>
            <p:ph idx="1"/>
          </p:nvPr>
        </p:nvSpPr>
        <p:spPr/>
        <p:txBody>
          <a:bodyPr/>
          <a:lstStyle/>
          <a:p>
            <a:r>
              <a:rPr lang="en-US" dirty="0"/>
              <a:t>We again use LLVM (MCJIT)</a:t>
            </a:r>
          </a:p>
          <a:p>
            <a:endParaRPr lang="en-US" dirty="0"/>
          </a:p>
          <a:p>
            <a:r>
              <a:rPr lang="en-US" b="1" dirty="0">
                <a:solidFill>
                  <a:schemeClr val="accent6"/>
                </a:solidFill>
              </a:rPr>
              <a:t>Pro: </a:t>
            </a:r>
            <a:r>
              <a:rPr lang="en-US" dirty="0"/>
              <a:t>Can define a Halide pipeline in-process, potentially based on user input, then compile and run.</a:t>
            </a:r>
          </a:p>
          <a:p>
            <a:endParaRPr lang="en-US" dirty="0"/>
          </a:p>
          <a:p>
            <a:r>
              <a:rPr lang="en-US" b="1" dirty="0">
                <a:solidFill>
                  <a:schemeClr val="accent2"/>
                </a:solidFill>
              </a:rPr>
              <a:t>Con: </a:t>
            </a:r>
            <a:r>
              <a:rPr lang="en-US" dirty="0"/>
              <a:t>LLVM compilation has high latency.</a:t>
            </a:r>
          </a:p>
          <a:p>
            <a:endParaRPr lang="en-US" dirty="0"/>
          </a:p>
        </p:txBody>
      </p:sp>
      <p:sp>
        <p:nvSpPr>
          <p:cNvPr id="4" name="Slide Number Placeholder 3">
            <a:extLst>
              <a:ext uri="{FF2B5EF4-FFF2-40B4-BE49-F238E27FC236}">
                <a16:creationId xmlns:a16="http://schemas.microsoft.com/office/drawing/2014/main" id="{C20881B2-B6BD-447B-B400-A2C486383B04}"/>
              </a:ext>
            </a:extLst>
          </p:cNvPr>
          <p:cNvSpPr>
            <a:spLocks noGrp="1"/>
          </p:cNvSpPr>
          <p:nvPr>
            <p:ph type="sldNum" sz="quarter" idx="12"/>
          </p:nvPr>
        </p:nvSpPr>
        <p:spPr/>
        <p:txBody>
          <a:bodyPr/>
          <a:lstStyle/>
          <a:p>
            <a:fld id="{EE4B2865-9F4B-463A-924A-394C76877335}" type="slidenum">
              <a:rPr lang="en-US" smtClean="0"/>
              <a:t>61</a:t>
            </a:fld>
            <a:endParaRPr lang="en-US"/>
          </a:p>
        </p:txBody>
      </p:sp>
    </p:spTree>
    <p:extLst>
      <p:ext uri="{BB962C8B-B14F-4D97-AF65-F5344CB8AC3E}">
        <p14:creationId xmlns:p14="http://schemas.microsoft.com/office/powerpoint/2010/main" val="30898079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BB6C3C-F5F7-44C8-889B-E240077C353D}"/>
              </a:ext>
            </a:extLst>
          </p:cNvPr>
          <p:cNvSpPr>
            <a:spLocks noGrp="1"/>
          </p:cNvSpPr>
          <p:nvPr>
            <p:ph type="sldNum" sz="quarter" idx="12"/>
          </p:nvPr>
        </p:nvSpPr>
        <p:spPr/>
        <p:txBody>
          <a:bodyPr/>
          <a:lstStyle/>
          <a:p>
            <a:fld id="{EE4B2865-9F4B-463A-924A-394C76877335}" type="slidenum">
              <a:rPr lang="en-US" smtClean="0"/>
              <a:t>62</a:t>
            </a:fld>
            <a:endParaRPr lang="en-US"/>
          </a:p>
        </p:txBody>
      </p:sp>
      <p:sp>
        <p:nvSpPr>
          <p:cNvPr id="6" name="TextBox 5">
            <a:extLst>
              <a:ext uri="{FF2B5EF4-FFF2-40B4-BE49-F238E27FC236}">
                <a16:creationId xmlns:a16="http://schemas.microsoft.com/office/drawing/2014/main" id="{1BF733C3-3119-406C-ABE2-AD7C1331AB0E}"/>
              </a:ext>
            </a:extLst>
          </p:cNvPr>
          <p:cNvSpPr txBox="1"/>
          <p:nvPr/>
        </p:nvSpPr>
        <p:spPr>
          <a:xfrm>
            <a:off x="2286000" y="3244334"/>
            <a:ext cx="4572000" cy="369332"/>
          </a:xfrm>
          <a:prstGeom prst="rect">
            <a:avLst/>
          </a:prstGeom>
          <a:noFill/>
        </p:spPr>
        <p:txBody>
          <a:bodyPr wrap="square">
            <a:spAutoFit/>
          </a:bodyPr>
          <a:lstStyle/>
          <a:p>
            <a:endParaRPr lang="en-US" dirty="0"/>
          </a:p>
        </p:txBody>
      </p:sp>
      <p:sp>
        <p:nvSpPr>
          <p:cNvPr id="8" name="TextBox 7">
            <a:extLst>
              <a:ext uri="{FF2B5EF4-FFF2-40B4-BE49-F238E27FC236}">
                <a16:creationId xmlns:a16="http://schemas.microsoft.com/office/drawing/2014/main" id="{8B41CB20-FAD0-482B-BD0D-6D97559E6C75}"/>
              </a:ext>
            </a:extLst>
          </p:cNvPr>
          <p:cNvSpPr txBox="1"/>
          <p:nvPr/>
        </p:nvSpPr>
        <p:spPr>
          <a:xfrm>
            <a:off x="2286000" y="3244334"/>
            <a:ext cx="4572000" cy="369332"/>
          </a:xfrm>
          <a:prstGeom prst="rect">
            <a:avLst/>
          </a:prstGeom>
          <a:noFill/>
        </p:spPr>
        <p:txBody>
          <a:bodyPr wrap="square">
            <a:spAutoFit/>
          </a:bodyPr>
          <a:lstStyle/>
          <a:p>
            <a:endParaRPr lang="en-US" dirty="0"/>
          </a:p>
        </p:txBody>
      </p:sp>
      <p:sp>
        <p:nvSpPr>
          <p:cNvPr id="10" name="TextBox 9">
            <a:extLst>
              <a:ext uri="{FF2B5EF4-FFF2-40B4-BE49-F238E27FC236}">
                <a16:creationId xmlns:a16="http://schemas.microsoft.com/office/drawing/2014/main" id="{36EE6FFB-D79D-47E6-AD9B-4F54ED1E69BA}"/>
              </a:ext>
            </a:extLst>
          </p:cNvPr>
          <p:cNvSpPr txBox="1"/>
          <p:nvPr/>
        </p:nvSpPr>
        <p:spPr>
          <a:xfrm>
            <a:off x="129540" y="43458"/>
            <a:ext cx="8884920" cy="6771084"/>
          </a:xfrm>
          <a:prstGeom prst="rect">
            <a:avLst/>
          </a:prstGeom>
          <a:noFill/>
        </p:spPr>
        <p:txBody>
          <a:bodyPr wrap="square">
            <a:spAutoFit/>
          </a:bodyPr>
          <a:lstStyle/>
          <a:p>
            <a:r>
              <a:rPr lang="en-US" sz="1400" dirty="0">
                <a:solidFill>
                  <a:srgbClr val="E41ACC"/>
                </a:solidFill>
                <a:latin typeface="JetBrains Mono" panose="020B0509020102050004" pitchFamily="49" charset="0"/>
              </a:rPr>
              <a:t>#include </a:t>
            </a:r>
            <a:r>
              <a:rPr lang="en-US" sz="1400" dirty="0">
                <a:solidFill>
                  <a:schemeClr val="accent6"/>
                </a:solidFill>
                <a:latin typeface="JetBrains Mono" panose="020B0509020102050004" pitchFamily="49" charset="0"/>
              </a:rPr>
              <a:t>&lt;</a:t>
            </a:r>
            <a:r>
              <a:rPr lang="en-US" sz="1400" dirty="0" err="1">
                <a:solidFill>
                  <a:schemeClr val="accent6"/>
                </a:solidFill>
                <a:latin typeface="JetBrains Mono" panose="020B0509020102050004" pitchFamily="49" charset="0"/>
              </a:rPr>
              <a:t>Halide.h</a:t>
            </a:r>
            <a:r>
              <a:rPr lang="en-US" sz="1400" dirty="0">
                <a:solidFill>
                  <a:schemeClr val="accent6"/>
                </a:solidFill>
                <a:latin typeface="JetBrains Mono" panose="020B0509020102050004" pitchFamily="49" charset="0"/>
              </a:rPr>
              <a:t>&gt;</a:t>
            </a:r>
          </a:p>
          <a:p>
            <a:r>
              <a:rPr lang="en-US" sz="1400" dirty="0">
                <a:solidFill>
                  <a:srgbClr val="E41ACC"/>
                </a:solidFill>
                <a:latin typeface="JetBrains Mono" panose="020B0509020102050004" pitchFamily="49" charset="0"/>
              </a:rPr>
              <a:t>#include </a:t>
            </a:r>
            <a:r>
              <a:rPr lang="en-US" sz="1400" dirty="0">
                <a:solidFill>
                  <a:schemeClr val="accent6"/>
                </a:solidFill>
                <a:latin typeface="JetBrains Mono" panose="020B0509020102050004" pitchFamily="49" charset="0"/>
              </a:rPr>
              <a:t>&lt;</a:t>
            </a:r>
            <a:r>
              <a:rPr lang="en-US" sz="1400" dirty="0" err="1">
                <a:solidFill>
                  <a:schemeClr val="accent6"/>
                </a:solidFill>
                <a:latin typeface="JetBrains Mono" panose="020B0509020102050004" pitchFamily="49" charset="0"/>
              </a:rPr>
              <a:t>halide_image_io.h</a:t>
            </a:r>
            <a:r>
              <a:rPr lang="en-US" sz="1400" dirty="0">
                <a:solidFill>
                  <a:schemeClr val="accent6"/>
                </a:solidFill>
                <a:latin typeface="JetBrains Mono" panose="020B0509020102050004" pitchFamily="49" charset="0"/>
              </a:rPr>
              <a:t>&gt;</a:t>
            </a:r>
          </a:p>
          <a:p>
            <a:r>
              <a:rPr lang="en-US" sz="1400" dirty="0">
                <a:solidFill>
                  <a:srgbClr val="E41ACC"/>
                </a:solidFill>
                <a:latin typeface="JetBrains Mono" panose="020B0509020102050004" pitchFamily="49" charset="0"/>
              </a:rPr>
              <a:t>#include </a:t>
            </a:r>
            <a:r>
              <a:rPr lang="en-US" sz="1400" dirty="0">
                <a:solidFill>
                  <a:schemeClr val="accent6"/>
                </a:solidFill>
                <a:latin typeface="JetBrains Mono" panose="020B0509020102050004" pitchFamily="49" charset="0"/>
              </a:rPr>
              <a:t>&lt;iostream&gt;</a:t>
            </a:r>
          </a:p>
          <a:p>
            <a:r>
              <a:rPr lang="en-US" sz="1400" dirty="0">
                <a:solidFill>
                  <a:schemeClr val="accent2"/>
                </a:solidFill>
                <a:latin typeface="JetBrains Mono" panose="020B0509020102050004" pitchFamily="49" charset="0"/>
              </a:rPr>
              <a:t>using namespace </a:t>
            </a:r>
            <a:r>
              <a:rPr lang="en-US" sz="1400" dirty="0">
                <a:latin typeface="JetBrains Mono" panose="020B0509020102050004" pitchFamily="49" charset="0"/>
              </a:rPr>
              <a:t>Halide;</a:t>
            </a:r>
          </a:p>
          <a:p>
            <a:r>
              <a:rPr lang="en-US" sz="1400" dirty="0">
                <a:solidFill>
                  <a:schemeClr val="accent2"/>
                </a:solidFill>
                <a:latin typeface="JetBrains Mono" panose="020B0509020102050004" pitchFamily="49" charset="0"/>
              </a:rPr>
              <a:t>using namespace </a:t>
            </a:r>
            <a:r>
              <a:rPr lang="en-US" sz="1400" dirty="0">
                <a:latin typeface="JetBrains Mono" panose="020B0509020102050004" pitchFamily="49" charset="0"/>
              </a:rPr>
              <a:t>Halide::Tools;</a:t>
            </a:r>
          </a:p>
          <a:p>
            <a:endParaRPr lang="en-US" sz="1400" dirty="0">
              <a:latin typeface="JetBrains Mono" panose="020B0509020102050004" pitchFamily="49" charset="0"/>
            </a:endParaRPr>
          </a:p>
          <a:p>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main(</a:t>
            </a:r>
            <a:r>
              <a:rPr lang="en-US" sz="1400" dirty="0">
                <a:solidFill>
                  <a:schemeClr val="accent2"/>
                </a:solidFill>
                <a:latin typeface="JetBrains Mono" panose="020B0509020102050004" pitchFamily="49" charset="0"/>
              </a:rPr>
              <a:t>int</a:t>
            </a:r>
            <a:r>
              <a:rPr lang="en-US" sz="1400" dirty="0">
                <a:latin typeface="JetBrains Mono" panose="020B0509020102050004" pitchFamily="49" charset="0"/>
              </a:rPr>
              <a:t> </a:t>
            </a:r>
            <a:r>
              <a:rPr lang="en-US" sz="1400" dirty="0" err="1">
                <a:latin typeface="JetBrains Mono" panose="020B0509020102050004" pitchFamily="49" charset="0"/>
              </a:rPr>
              <a:t>argc</a:t>
            </a:r>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char</a:t>
            </a:r>
            <a:r>
              <a:rPr lang="en-US" sz="1400" dirty="0">
                <a:latin typeface="JetBrains Mono" panose="020B0509020102050004" pitchFamily="49" charset="0"/>
              </a:rPr>
              <a:t> *</a:t>
            </a:r>
            <a:r>
              <a:rPr lang="en-US" sz="1400" dirty="0" err="1">
                <a:latin typeface="JetBrains Mono" panose="020B0509020102050004" pitchFamily="49" charset="0"/>
              </a:rPr>
              <a:t>argv</a:t>
            </a:r>
            <a:r>
              <a:rPr lang="en-US" sz="1400" dirty="0">
                <a:latin typeface="JetBrains Mono" panose="020B0509020102050004" pitchFamily="49" charset="0"/>
              </a:rPr>
              <a:t>[]) {</a:t>
            </a:r>
          </a:p>
          <a:p>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if</a:t>
            </a:r>
            <a:r>
              <a:rPr lang="en-US" sz="1400" dirty="0">
                <a:latin typeface="JetBrains Mono" panose="020B0509020102050004" pitchFamily="49" charset="0"/>
              </a:rPr>
              <a:t> (</a:t>
            </a:r>
            <a:r>
              <a:rPr lang="en-US" sz="1400" dirty="0" err="1">
                <a:latin typeface="JetBrains Mono" panose="020B0509020102050004" pitchFamily="49" charset="0"/>
              </a:rPr>
              <a:t>argc</a:t>
            </a:r>
            <a:r>
              <a:rPr lang="en-US" sz="1400" dirty="0">
                <a:latin typeface="JetBrains Mono" panose="020B0509020102050004" pitchFamily="49" charset="0"/>
              </a:rPr>
              <a:t> != </a:t>
            </a:r>
            <a:r>
              <a:rPr lang="en-US" sz="1400" dirty="0">
                <a:solidFill>
                  <a:schemeClr val="accent5"/>
                </a:solidFill>
                <a:latin typeface="JetBrains Mono" panose="020B0509020102050004" pitchFamily="49" charset="0"/>
              </a:rPr>
              <a:t>3</a:t>
            </a:r>
            <a:r>
              <a:rPr lang="en-US" sz="1400" dirty="0">
                <a:latin typeface="JetBrains Mono" panose="020B0509020102050004" pitchFamily="49" charset="0"/>
              </a:rPr>
              <a:t>) {</a:t>
            </a:r>
          </a:p>
          <a:p>
            <a:r>
              <a:rPr lang="en-US" sz="1400" dirty="0">
                <a:latin typeface="JetBrains Mono" panose="020B0509020102050004" pitchFamily="49" charset="0"/>
              </a:rPr>
              <a:t>    std::</a:t>
            </a:r>
            <a:r>
              <a:rPr lang="en-US" sz="1400" dirty="0" err="1">
                <a:latin typeface="JetBrains Mono" panose="020B0509020102050004" pitchFamily="49" charset="0"/>
              </a:rPr>
              <a:t>cerr</a:t>
            </a:r>
            <a:r>
              <a:rPr lang="en-US" sz="1400" dirty="0">
                <a:latin typeface="JetBrains Mono" panose="020B0509020102050004" pitchFamily="49" charset="0"/>
              </a:rPr>
              <a:t> &lt;&lt; </a:t>
            </a:r>
            <a:r>
              <a:rPr lang="en-US" sz="1400" dirty="0">
                <a:solidFill>
                  <a:schemeClr val="accent6"/>
                </a:solidFill>
                <a:latin typeface="JetBrains Mono" panose="020B0509020102050004" pitchFamily="49" charset="0"/>
              </a:rPr>
              <a:t>"Usage: " </a:t>
            </a:r>
            <a:r>
              <a:rPr lang="en-US" sz="1400" dirty="0">
                <a:latin typeface="JetBrains Mono" panose="020B0509020102050004" pitchFamily="49" charset="0"/>
              </a:rPr>
              <a:t>&lt;&lt; </a:t>
            </a:r>
            <a:r>
              <a:rPr lang="en-US" sz="1400" dirty="0" err="1">
                <a:latin typeface="JetBrains Mono" panose="020B0509020102050004" pitchFamily="49" charset="0"/>
              </a:rPr>
              <a:t>argv</a:t>
            </a:r>
            <a:r>
              <a:rPr lang="en-US" sz="1400" dirty="0">
                <a:latin typeface="JetBrains Mono" panose="020B0509020102050004" pitchFamily="49" charset="0"/>
              </a:rPr>
              <a:t>[</a:t>
            </a:r>
            <a:r>
              <a:rPr lang="en-US" sz="1400" dirty="0">
                <a:solidFill>
                  <a:schemeClr val="accent5"/>
                </a:solidFill>
                <a:latin typeface="JetBrains Mono" panose="020B0509020102050004" pitchFamily="49" charset="0"/>
              </a:rPr>
              <a:t>0</a:t>
            </a:r>
            <a:r>
              <a:rPr lang="en-US" sz="1400" dirty="0">
                <a:latin typeface="JetBrains Mono" panose="020B0509020102050004" pitchFamily="49" charset="0"/>
              </a:rPr>
              <a:t>] &lt;&lt; </a:t>
            </a:r>
            <a:r>
              <a:rPr lang="en-US" sz="1400" dirty="0">
                <a:solidFill>
                  <a:schemeClr val="accent6"/>
                </a:solidFill>
                <a:latin typeface="JetBrains Mono" panose="020B0509020102050004" pitchFamily="49" charset="0"/>
              </a:rPr>
              <a:t>" &lt;input&gt; &lt;output&gt;\n"</a:t>
            </a:r>
            <a:r>
              <a:rPr lang="en-US" sz="1400" dirty="0">
                <a:latin typeface="JetBrains Mono" panose="020B0509020102050004" pitchFamily="49" charset="0"/>
              </a:rPr>
              <a:t>;</a:t>
            </a:r>
          </a:p>
          <a:p>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return</a:t>
            </a:r>
            <a:r>
              <a:rPr lang="en-US" sz="1400" dirty="0">
                <a:latin typeface="JetBrains Mono" panose="020B0509020102050004" pitchFamily="49" charset="0"/>
              </a:rPr>
              <a:t> </a:t>
            </a:r>
            <a:r>
              <a:rPr lang="en-US" sz="1400" dirty="0">
                <a:solidFill>
                  <a:schemeClr val="accent5"/>
                </a:solidFill>
                <a:latin typeface="JetBrains Mono" panose="020B0509020102050004" pitchFamily="49" charset="0"/>
              </a:rPr>
              <a:t>1</a:t>
            </a:r>
            <a:r>
              <a:rPr lang="en-US" sz="1400" dirty="0">
                <a:latin typeface="JetBrains Mono" panose="020B0509020102050004" pitchFamily="49" charset="0"/>
              </a:rPr>
              <a:t>;</a:t>
            </a:r>
          </a:p>
          <a:p>
            <a:r>
              <a:rPr lang="en-US" sz="1400" dirty="0">
                <a:latin typeface="JetBrains Mono" panose="020B0509020102050004" pitchFamily="49" charset="0"/>
              </a:rPr>
              <a:t>  }</a:t>
            </a:r>
          </a:p>
          <a:p>
            <a:endParaRPr lang="en-US" sz="1400" dirty="0">
              <a:latin typeface="JetBrains Mono" panose="020B0509020102050004" pitchFamily="49" charset="0"/>
            </a:endParaRPr>
          </a:p>
          <a:p>
            <a:r>
              <a:rPr lang="en-US" sz="1400" dirty="0">
                <a:latin typeface="JetBrains Mono" panose="020B0509020102050004" pitchFamily="49" charset="0"/>
              </a:rPr>
              <a:t>  </a:t>
            </a:r>
            <a:r>
              <a:rPr lang="en-US" sz="1400" dirty="0">
                <a:solidFill>
                  <a:schemeClr val="accent4"/>
                </a:solidFill>
                <a:latin typeface="JetBrains Mono" panose="020B0509020102050004" pitchFamily="49" charset="0"/>
              </a:rPr>
              <a:t>Buffer</a:t>
            </a:r>
            <a:r>
              <a:rPr lang="en-US" sz="1400" dirty="0">
                <a:latin typeface="JetBrains Mono" panose="020B0509020102050004" pitchFamily="49" charset="0"/>
              </a:rPr>
              <a:t>&lt;</a:t>
            </a:r>
            <a:r>
              <a:rPr lang="en-US" sz="1400" dirty="0">
                <a:solidFill>
                  <a:schemeClr val="accent2"/>
                </a:solidFill>
                <a:latin typeface="JetBrains Mono" panose="020B0509020102050004" pitchFamily="49" charset="0"/>
              </a:rPr>
              <a:t>uint8_t</a:t>
            </a:r>
            <a:r>
              <a:rPr lang="en-US" sz="1400" dirty="0">
                <a:latin typeface="JetBrains Mono" panose="020B0509020102050004" pitchFamily="49" charset="0"/>
              </a:rPr>
              <a:t>&gt; input = </a:t>
            </a:r>
            <a:r>
              <a:rPr lang="en-US" sz="1400" dirty="0" err="1">
                <a:latin typeface="JetBrains Mono" panose="020B0509020102050004" pitchFamily="49" charset="0"/>
              </a:rPr>
              <a:t>load_and_convert_image</a:t>
            </a:r>
            <a:r>
              <a:rPr lang="en-US" sz="1400" dirty="0">
                <a:latin typeface="JetBrains Mono" panose="020B0509020102050004" pitchFamily="49" charset="0"/>
              </a:rPr>
              <a:t>(</a:t>
            </a:r>
            <a:r>
              <a:rPr lang="en-US" sz="1400" dirty="0" err="1">
                <a:latin typeface="JetBrains Mono" panose="020B0509020102050004" pitchFamily="49" charset="0"/>
              </a:rPr>
              <a:t>argv</a:t>
            </a:r>
            <a:r>
              <a:rPr lang="en-US" sz="1400" dirty="0">
                <a:latin typeface="JetBrains Mono" panose="020B0509020102050004" pitchFamily="49" charset="0"/>
              </a:rPr>
              <a:t>[</a:t>
            </a:r>
            <a:r>
              <a:rPr lang="en-US" sz="1400" dirty="0">
                <a:solidFill>
                  <a:schemeClr val="accent5"/>
                </a:solidFill>
                <a:latin typeface="JetBrains Mono" panose="020B0509020102050004" pitchFamily="49" charset="0"/>
              </a:rPr>
              <a:t>1</a:t>
            </a:r>
            <a:r>
              <a:rPr lang="en-US" sz="1400" dirty="0">
                <a:latin typeface="JetBrains Mono" panose="020B0509020102050004" pitchFamily="49" charset="0"/>
              </a:rPr>
              <a:t>]);</a:t>
            </a:r>
          </a:p>
          <a:p>
            <a:endParaRPr lang="en-US" sz="1400" dirty="0">
              <a:latin typeface="JetBrains Mono" panose="020B0509020102050004" pitchFamily="49" charset="0"/>
            </a:endParaRPr>
          </a:p>
          <a:p>
            <a:r>
              <a:rPr lang="en-US" sz="1400" dirty="0">
                <a:latin typeface="JetBrains Mono" panose="020B0509020102050004" pitchFamily="49" charset="0"/>
              </a:rPr>
              <a:t>  </a:t>
            </a:r>
            <a:r>
              <a:rPr lang="en-US" sz="1400" dirty="0">
                <a:solidFill>
                  <a:schemeClr val="accent4"/>
                </a:solidFill>
                <a:latin typeface="JetBrains Mono" panose="020B0509020102050004" pitchFamily="49" charset="0"/>
              </a:rPr>
              <a:t>Var</a:t>
            </a:r>
            <a:r>
              <a:rPr lang="en-US" sz="1400" dirty="0">
                <a:latin typeface="JetBrains Mono" panose="020B0509020102050004" pitchFamily="49" charset="0"/>
              </a:rPr>
              <a:t> x, y;</a:t>
            </a:r>
          </a:p>
          <a:p>
            <a:r>
              <a:rPr lang="en-US" sz="1400" dirty="0">
                <a:latin typeface="JetBrains Mono" panose="020B0509020102050004" pitchFamily="49" charset="0"/>
              </a:rPr>
              <a:t>  </a:t>
            </a:r>
            <a:r>
              <a:rPr lang="en-US" sz="1400" dirty="0" err="1">
                <a:solidFill>
                  <a:schemeClr val="accent4"/>
                </a:solidFill>
                <a:latin typeface="JetBrains Mono" panose="020B0509020102050004" pitchFamily="49" charset="0"/>
              </a:rPr>
              <a:t>Func</a:t>
            </a:r>
            <a:r>
              <a:rPr lang="en-US" sz="1400" dirty="0">
                <a:latin typeface="JetBrains Mono" panose="020B0509020102050004" pitchFamily="49" charset="0"/>
              </a:rPr>
              <a:t> input_16, </a:t>
            </a:r>
            <a:r>
              <a:rPr lang="en-US" sz="1400" dirty="0" err="1">
                <a:latin typeface="JetBrains Mono" panose="020B0509020102050004" pitchFamily="49" charset="0"/>
              </a:rPr>
              <a:t>blur_x</a:t>
            </a:r>
            <a:r>
              <a:rPr lang="en-US" sz="1400" dirty="0">
                <a:latin typeface="JetBrains Mono" panose="020B0509020102050004" pitchFamily="49" charset="0"/>
              </a:rPr>
              <a:t>, </a:t>
            </a:r>
            <a:r>
              <a:rPr lang="en-US" sz="1400" dirty="0" err="1">
                <a:latin typeface="JetBrains Mono" panose="020B0509020102050004" pitchFamily="49" charset="0"/>
              </a:rPr>
              <a:t>blur_y</a:t>
            </a:r>
            <a:r>
              <a:rPr lang="en-US" sz="1400" dirty="0">
                <a:latin typeface="JetBrains Mono" panose="020B0509020102050004" pitchFamily="49" charset="0"/>
              </a:rPr>
              <a:t>, result;</a:t>
            </a:r>
          </a:p>
          <a:p>
            <a:endParaRPr lang="en-US" sz="1400" dirty="0">
              <a:latin typeface="JetBrains Mono" panose="020B0509020102050004" pitchFamily="49" charset="0"/>
            </a:endParaRPr>
          </a:p>
          <a:p>
            <a:r>
              <a:rPr lang="en-US" sz="1400" dirty="0">
                <a:latin typeface="JetBrains Mono" panose="020B0509020102050004" pitchFamily="49" charset="0"/>
              </a:rPr>
              <a:t>  </a:t>
            </a:r>
            <a:r>
              <a:rPr lang="en-US" sz="1400" dirty="0" err="1">
                <a:solidFill>
                  <a:schemeClr val="accent4"/>
                </a:solidFill>
                <a:latin typeface="JetBrains Mono" panose="020B0509020102050004" pitchFamily="49" charset="0"/>
              </a:rPr>
              <a:t>Func</a:t>
            </a:r>
            <a:r>
              <a:rPr lang="en-US" sz="1400" dirty="0">
                <a:latin typeface="JetBrains Mono" panose="020B0509020102050004" pitchFamily="49" charset="0"/>
              </a:rPr>
              <a:t> clamped = </a:t>
            </a:r>
            <a:r>
              <a:rPr lang="en-US" sz="1400" dirty="0" err="1">
                <a:solidFill>
                  <a:schemeClr val="accent4"/>
                </a:solidFill>
                <a:latin typeface="JetBrains Mono" panose="020B0509020102050004" pitchFamily="49" charset="0"/>
              </a:rPr>
              <a:t>BoundaryConditions</a:t>
            </a:r>
            <a:r>
              <a:rPr lang="en-US" sz="1400" dirty="0">
                <a:latin typeface="JetBrains Mono" panose="020B0509020102050004" pitchFamily="49" charset="0"/>
              </a:rPr>
              <a:t>::</a:t>
            </a:r>
            <a:r>
              <a:rPr lang="en-US" sz="1400" dirty="0" err="1">
                <a:latin typeface="JetBrains Mono" panose="020B0509020102050004" pitchFamily="49" charset="0"/>
              </a:rPr>
              <a:t>repeat_edge</a:t>
            </a:r>
            <a:r>
              <a:rPr lang="en-US" sz="1400" dirty="0">
                <a:latin typeface="JetBrains Mono" panose="020B0509020102050004" pitchFamily="49" charset="0"/>
              </a:rPr>
              <a:t>(input);</a:t>
            </a:r>
          </a:p>
          <a:p>
            <a:endParaRPr lang="en-US" sz="1400" dirty="0">
              <a:latin typeface="JetBrains Mono" panose="020B0509020102050004" pitchFamily="49" charset="0"/>
            </a:endParaRPr>
          </a:p>
          <a:p>
            <a:r>
              <a:rPr lang="en-US" sz="1400" dirty="0">
                <a:latin typeface="JetBrains Mono" panose="020B0509020102050004" pitchFamily="49" charset="0"/>
              </a:rPr>
              <a:t>  input_16(x, y) = cast&lt;</a:t>
            </a:r>
            <a:r>
              <a:rPr lang="en-US" sz="1400" dirty="0">
                <a:solidFill>
                  <a:schemeClr val="accent2"/>
                </a:solidFill>
                <a:latin typeface="JetBrains Mono" panose="020B0509020102050004" pitchFamily="49" charset="0"/>
              </a:rPr>
              <a:t>uint16_t</a:t>
            </a:r>
            <a:r>
              <a:rPr lang="en-US" sz="1400" dirty="0">
                <a:latin typeface="JetBrains Mono" panose="020B0509020102050004" pitchFamily="49" charset="0"/>
              </a:rPr>
              <a:t>&gt;(clamped(x, y));</a:t>
            </a:r>
          </a:p>
          <a:p>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 y) = (input_16(x - </a:t>
            </a:r>
            <a:r>
              <a:rPr lang="en-US" sz="1400" dirty="0">
                <a:solidFill>
                  <a:schemeClr val="accent5"/>
                </a:solidFill>
                <a:latin typeface="JetBrains Mono" panose="020B0509020102050004" pitchFamily="49" charset="0"/>
              </a:rPr>
              <a:t>1</a:t>
            </a:r>
            <a:r>
              <a:rPr lang="en-US" sz="1400" dirty="0">
                <a:latin typeface="JetBrains Mono" panose="020B0509020102050004" pitchFamily="49" charset="0"/>
              </a:rPr>
              <a:t>, y) + input_16(x, y) + input_16(x + </a:t>
            </a:r>
            <a:r>
              <a:rPr lang="en-US" sz="1400" dirty="0">
                <a:solidFill>
                  <a:schemeClr val="accent5"/>
                </a:solidFill>
                <a:latin typeface="JetBrains Mono" panose="020B0509020102050004" pitchFamily="49" charset="0"/>
              </a:rPr>
              <a:t>1</a:t>
            </a:r>
            <a:r>
              <a:rPr lang="en-US" sz="1400" dirty="0">
                <a:latin typeface="JetBrains Mono" panose="020B0509020102050004" pitchFamily="49" charset="0"/>
              </a:rPr>
              <a:t>, y)) / </a:t>
            </a:r>
            <a:r>
              <a:rPr lang="en-US" sz="1400" dirty="0">
                <a:solidFill>
                  <a:schemeClr val="accent5"/>
                </a:solidFill>
                <a:latin typeface="JetBrains Mono" panose="020B0509020102050004" pitchFamily="49" charset="0"/>
              </a:rPr>
              <a:t>3</a:t>
            </a:r>
            <a:r>
              <a:rPr lang="en-US" sz="1400" dirty="0">
                <a:latin typeface="JetBrains Mono" panose="020B0509020102050004" pitchFamily="49" charset="0"/>
              </a:rPr>
              <a:t>;</a:t>
            </a:r>
          </a:p>
          <a:p>
            <a:r>
              <a:rPr lang="en-US" sz="1400" dirty="0">
                <a:latin typeface="JetBrains Mono" panose="020B0509020102050004" pitchFamily="49" charset="0"/>
              </a:rPr>
              <a:t>  </a:t>
            </a:r>
            <a:r>
              <a:rPr lang="en-US" sz="1400" dirty="0" err="1">
                <a:latin typeface="JetBrains Mono" panose="020B0509020102050004" pitchFamily="49" charset="0"/>
              </a:rPr>
              <a:t>blur_y</a:t>
            </a:r>
            <a:r>
              <a:rPr lang="en-US" sz="1400" dirty="0">
                <a:latin typeface="JetBrains Mono" panose="020B0509020102050004" pitchFamily="49" charset="0"/>
              </a:rPr>
              <a:t>(x, y) =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a:solidFill>
                  <a:schemeClr val="accent5"/>
                </a:solidFill>
                <a:latin typeface="JetBrains Mono" panose="020B0509020102050004" pitchFamily="49" charset="0"/>
              </a:rPr>
              <a:t>1</a:t>
            </a:r>
            <a:r>
              <a:rPr lang="en-US" sz="1400" dirty="0">
                <a:latin typeface="JetBrains Mono" panose="020B0509020102050004" pitchFamily="49" charset="0"/>
              </a:rPr>
              <a:t>) +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a:solidFill>
                  <a:schemeClr val="accent5"/>
                </a:solidFill>
                <a:latin typeface="JetBrains Mono" panose="020B0509020102050004" pitchFamily="49" charset="0"/>
              </a:rPr>
              <a:t>1</a:t>
            </a:r>
            <a:r>
              <a:rPr lang="en-US" sz="1400" dirty="0">
                <a:latin typeface="JetBrains Mono" panose="020B0509020102050004" pitchFamily="49" charset="0"/>
              </a:rPr>
              <a:t>)) / </a:t>
            </a:r>
            <a:r>
              <a:rPr lang="en-US" sz="1400" dirty="0">
                <a:solidFill>
                  <a:schemeClr val="accent5"/>
                </a:solidFill>
                <a:latin typeface="JetBrains Mono" panose="020B0509020102050004" pitchFamily="49" charset="0"/>
              </a:rPr>
              <a:t>3</a:t>
            </a:r>
            <a:r>
              <a:rPr lang="en-US" sz="1400" dirty="0">
                <a:latin typeface="JetBrains Mono" panose="020B0509020102050004" pitchFamily="49" charset="0"/>
              </a:rPr>
              <a:t>;</a:t>
            </a:r>
          </a:p>
          <a:p>
            <a:endParaRPr lang="en-US" sz="1400" dirty="0">
              <a:latin typeface="JetBrains Mono" panose="020B0509020102050004" pitchFamily="49" charset="0"/>
            </a:endParaRPr>
          </a:p>
          <a:p>
            <a:r>
              <a:rPr lang="en-US" sz="1400" dirty="0">
                <a:latin typeface="JetBrains Mono" panose="020B0509020102050004" pitchFamily="49" charset="0"/>
              </a:rPr>
              <a:t>  result(x, y) = cast&lt;</a:t>
            </a:r>
            <a:r>
              <a:rPr lang="en-US" sz="1400" dirty="0">
                <a:solidFill>
                  <a:schemeClr val="accent2"/>
                </a:solidFill>
                <a:latin typeface="JetBrains Mono" panose="020B0509020102050004" pitchFamily="49" charset="0"/>
              </a:rPr>
              <a:t>uint8_t</a:t>
            </a:r>
            <a:r>
              <a:rPr lang="en-US" sz="1400" dirty="0">
                <a:latin typeface="JetBrains Mono" panose="020B0509020102050004" pitchFamily="49" charset="0"/>
              </a:rPr>
              <a:t>&gt;(</a:t>
            </a:r>
            <a:r>
              <a:rPr lang="en-US" sz="1400" dirty="0" err="1">
                <a:latin typeface="JetBrains Mono" panose="020B0509020102050004" pitchFamily="49" charset="0"/>
              </a:rPr>
              <a:t>blur_y</a:t>
            </a:r>
            <a:r>
              <a:rPr lang="en-US" sz="1400" dirty="0">
                <a:latin typeface="JetBrains Mono" panose="020B0509020102050004" pitchFamily="49" charset="0"/>
              </a:rPr>
              <a:t>(x, y));</a:t>
            </a:r>
          </a:p>
          <a:p>
            <a:br>
              <a:rPr lang="en-US" sz="1400" dirty="0">
                <a:latin typeface="JetBrains Mono" panose="020B0509020102050004" pitchFamily="49" charset="0"/>
              </a:rPr>
            </a:br>
            <a:r>
              <a:rPr lang="en-US" sz="1400" dirty="0">
                <a:latin typeface="JetBrains Mono" panose="020B0509020102050004" pitchFamily="49" charset="0"/>
              </a:rPr>
              <a:t>  </a:t>
            </a:r>
            <a:r>
              <a:rPr lang="en-US" sz="1400" dirty="0" err="1">
                <a:latin typeface="JetBrains Mono" panose="020B0509020102050004" pitchFamily="49" charset="0"/>
              </a:rPr>
              <a:t>result.compile_jit</a:t>
            </a:r>
            <a:r>
              <a:rPr lang="en-US" sz="1400" dirty="0">
                <a:latin typeface="JetBrains Mono" panose="020B0509020102050004" pitchFamily="49" charset="0"/>
              </a:rPr>
              <a:t>();</a:t>
            </a:r>
          </a:p>
          <a:p>
            <a:r>
              <a:rPr lang="en-US" sz="1400" dirty="0">
                <a:latin typeface="JetBrains Mono" panose="020B0509020102050004" pitchFamily="49" charset="0"/>
              </a:rPr>
              <a:t>  </a:t>
            </a:r>
            <a:r>
              <a:rPr lang="en-US" sz="1400" dirty="0">
                <a:solidFill>
                  <a:schemeClr val="accent4"/>
                </a:solidFill>
                <a:latin typeface="JetBrains Mono" panose="020B0509020102050004" pitchFamily="49" charset="0"/>
              </a:rPr>
              <a:t>Buffer</a:t>
            </a:r>
            <a:r>
              <a:rPr lang="en-US" sz="1400" dirty="0">
                <a:latin typeface="JetBrains Mono" panose="020B0509020102050004" pitchFamily="49" charset="0"/>
              </a:rPr>
              <a:t>&lt;</a:t>
            </a:r>
            <a:r>
              <a:rPr lang="en-US" sz="1400" dirty="0">
                <a:solidFill>
                  <a:schemeClr val="accent2"/>
                </a:solidFill>
                <a:latin typeface="JetBrains Mono" panose="020B0509020102050004" pitchFamily="49" charset="0"/>
              </a:rPr>
              <a:t>uint8_t</a:t>
            </a:r>
            <a:r>
              <a:rPr lang="en-US" sz="1400" dirty="0">
                <a:latin typeface="JetBrains Mono" panose="020B0509020102050004" pitchFamily="49" charset="0"/>
              </a:rPr>
              <a:t>&gt; output = </a:t>
            </a:r>
            <a:r>
              <a:rPr lang="en-US" sz="1400" dirty="0" err="1">
                <a:latin typeface="JetBrains Mono" panose="020B0509020102050004" pitchFamily="49" charset="0"/>
              </a:rPr>
              <a:t>result.realize</a:t>
            </a:r>
            <a:r>
              <a:rPr lang="en-US" sz="1400" dirty="0">
                <a:latin typeface="JetBrains Mono" panose="020B0509020102050004" pitchFamily="49" charset="0"/>
              </a:rPr>
              <a:t>(</a:t>
            </a:r>
            <a:r>
              <a:rPr lang="en-US" sz="1400" dirty="0" err="1">
                <a:latin typeface="JetBrains Mono" panose="020B0509020102050004" pitchFamily="49" charset="0"/>
              </a:rPr>
              <a:t>input.width</a:t>
            </a:r>
            <a:r>
              <a:rPr lang="en-US" sz="1400" dirty="0">
                <a:latin typeface="JetBrains Mono" panose="020B0509020102050004" pitchFamily="49" charset="0"/>
              </a:rPr>
              <a:t>(), </a:t>
            </a:r>
            <a:r>
              <a:rPr lang="en-US" sz="1400" dirty="0" err="1">
                <a:latin typeface="JetBrains Mono" panose="020B0509020102050004" pitchFamily="49" charset="0"/>
              </a:rPr>
              <a:t>input.height</a:t>
            </a:r>
            <a:r>
              <a:rPr lang="en-US" sz="1400" dirty="0">
                <a:latin typeface="JetBrains Mono" panose="020B0509020102050004" pitchFamily="49" charset="0"/>
              </a:rPr>
              <a:t>());</a:t>
            </a:r>
          </a:p>
          <a:p>
            <a:endParaRPr lang="en-US" sz="1400" dirty="0">
              <a:latin typeface="JetBrains Mono" panose="020B0509020102050004" pitchFamily="49" charset="0"/>
            </a:endParaRPr>
          </a:p>
          <a:p>
            <a:r>
              <a:rPr lang="en-US" sz="1400" dirty="0">
                <a:latin typeface="JetBrains Mono" panose="020B0509020102050004" pitchFamily="49" charset="0"/>
              </a:rPr>
              <a:t>  </a:t>
            </a:r>
            <a:r>
              <a:rPr lang="en-US" sz="1400" dirty="0" err="1">
                <a:latin typeface="JetBrains Mono" panose="020B0509020102050004" pitchFamily="49" charset="0"/>
              </a:rPr>
              <a:t>convert_and_save_image</a:t>
            </a:r>
            <a:r>
              <a:rPr lang="en-US" sz="1400" dirty="0">
                <a:latin typeface="JetBrains Mono" panose="020B0509020102050004" pitchFamily="49" charset="0"/>
              </a:rPr>
              <a:t>(output, </a:t>
            </a:r>
            <a:r>
              <a:rPr lang="en-US" sz="1400" dirty="0" err="1">
                <a:latin typeface="JetBrains Mono" panose="020B0509020102050004" pitchFamily="49" charset="0"/>
              </a:rPr>
              <a:t>argv</a:t>
            </a:r>
            <a:r>
              <a:rPr lang="en-US" sz="1400" dirty="0">
                <a:latin typeface="JetBrains Mono" panose="020B0509020102050004" pitchFamily="49" charset="0"/>
              </a:rPr>
              <a:t>[</a:t>
            </a:r>
            <a:r>
              <a:rPr lang="en-US" sz="1400" dirty="0">
                <a:solidFill>
                  <a:schemeClr val="accent5"/>
                </a:solidFill>
                <a:latin typeface="JetBrains Mono" panose="020B0509020102050004" pitchFamily="49" charset="0"/>
              </a:rPr>
              <a:t>2</a:t>
            </a:r>
            <a:r>
              <a:rPr lang="en-US" sz="1400" dirty="0">
                <a:latin typeface="JetBrains Mono" panose="020B0509020102050004" pitchFamily="49" charset="0"/>
              </a:rPr>
              <a:t>]);</a:t>
            </a:r>
          </a:p>
          <a:p>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return</a:t>
            </a:r>
            <a:r>
              <a:rPr lang="en-US" sz="1400" dirty="0">
                <a:latin typeface="JetBrains Mono" panose="020B0509020102050004" pitchFamily="49" charset="0"/>
              </a:rPr>
              <a:t> 0;</a:t>
            </a:r>
          </a:p>
          <a:p>
            <a:r>
              <a:rPr lang="en-US" sz="1400" dirty="0">
                <a:latin typeface="JetBrains Mono" panose="020B0509020102050004" pitchFamily="49" charset="0"/>
              </a:rPr>
              <a:t>}</a:t>
            </a:r>
          </a:p>
        </p:txBody>
      </p:sp>
    </p:spTree>
    <p:extLst>
      <p:ext uri="{BB962C8B-B14F-4D97-AF65-F5344CB8AC3E}">
        <p14:creationId xmlns:p14="http://schemas.microsoft.com/office/powerpoint/2010/main" val="1379980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BB6C3C-F5F7-44C8-889B-E240077C353D}"/>
              </a:ext>
            </a:extLst>
          </p:cNvPr>
          <p:cNvSpPr>
            <a:spLocks noGrp="1"/>
          </p:cNvSpPr>
          <p:nvPr>
            <p:ph type="sldNum" sz="quarter" idx="12"/>
          </p:nvPr>
        </p:nvSpPr>
        <p:spPr/>
        <p:txBody>
          <a:bodyPr/>
          <a:lstStyle/>
          <a:p>
            <a:fld id="{EE4B2865-9F4B-463A-924A-394C76877335}" type="slidenum">
              <a:rPr lang="en-US" smtClean="0"/>
              <a:t>63</a:t>
            </a:fld>
            <a:endParaRPr lang="en-US"/>
          </a:p>
        </p:txBody>
      </p:sp>
      <p:sp>
        <p:nvSpPr>
          <p:cNvPr id="6" name="TextBox 5">
            <a:extLst>
              <a:ext uri="{FF2B5EF4-FFF2-40B4-BE49-F238E27FC236}">
                <a16:creationId xmlns:a16="http://schemas.microsoft.com/office/drawing/2014/main" id="{1BF733C3-3119-406C-ABE2-AD7C1331AB0E}"/>
              </a:ext>
            </a:extLst>
          </p:cNvPr>
          <p:cNvSpPr txBox="1"/>
          <p:nvPr/>
        </p:nvSpPr>
        <p:spPr>
          <a:xfrm>
            <a:off x="2286000" y="3244334"/>
            <a:ext cx="4572000" cy="369332"/>
          </a:xfrm>
          <a:prstGeom prst="rect">
            <a:avLst/>
          </a:prstGeom>
          <a:noFill/>
        </p:spPr>
        <p:txBody>
          <a:bodyPr wrap="square">
            <a:spAutoFit/>
          </a:bodyPr>
          <a:lstStyle/>
          <a:p>
            <a:endParaRPr lang="en-US" dirty="0"/>
          </a:p>
        </p:txBody>
      </p:sp>
      <p:sp>
        <p:nvSpPr>
          <p:cNvPr id="8" name="TextBox 7">
            <a:extLst>
              <a:ext uri="{FF2B5EF4-FFF2-40B4-BE49-F238E27FC236}">
                <a16:creationId xmlns:a16="http://schemas.microsoft.com/office/drawing/2014/main" id="{8B41CB20-FAD0-482B-BD0D-6D97559E6C75}"/>
              </a:ext>
            </a:extLst>
          </p:cNvPr>
          <p:cNvSpPr txBox="1"/>
          <p:nvPr/>
        </p:nvSpPr>
        <p:spPr>
          <a:xfrm>
            <a:off x="2286000" y="3244334"/>
            <a:ext cx="4572000" cy="369332"/>
          </a:xfrm>
          <a:prstGeom prst="rect">
            <a:avLst/>
          </a:prstGeom>
          <a:noFill/>
        </p:spPr>
        <p:txBody>
          <a:bodyPr wrap="square">
            <a:spAutoFit/>
          </a:bodyPr>
          <a:lstStyle/>
          <a:p>
            <a:endParaRPr lang="en-US" dirty="0"/>
          </a:p>
        </p:txBody>
      </p:sp>
      <p:sp>
        <p:nvSpPr>
          <p:cNvPr id="10" name="TextBox 9">
            <a:extLst>
              <a:ext uri="{FF2B5EF4-FFF2-40B4-BE49-F238E27FC236}">
                <a16:creationId xmlns:a16="http://schemas.microsoft.com/office/drawing/2014/main" id="{36EE6FFB-D79D-47E6-AD9B-4F54ED1E69BA}"/>
              </a:ext>
            </a:extLst>
          </p:cNvPr>
          <p:cNvSpPr txBox="1"/>
          <p:nvPr/>
        </p:nvSpPr>
        <p:spPr>
          <a:xfrm>
            <a:off x="129540" y="43458"/>
            <a:ext cx="8884920" cy="6771084"/>
          </a:xfrm>
          <a:prstGeom prst="rect">
            <a:avLst/>
          </a:prstGeom>
          <a:noFill/>
        </p:spPr>
        <p:txBody>
          <a:bodyPr wrap="square">
            <a:spAutoFit/>
          </a:bodyPr>
          <a:lstStyle/>
          <a:p>
            <a:r>
              <a:rPr lang="en-US" sz="1400" dirty="0">
                <a:solidFill>
                  <a:srgbClr val="E41ACC">
                    <a:alpha val="25000"/>
                  </a:srgbClr>
                </a:solidFill>
                <a:latin typeface="JetBrains Mono" panose="020B0509020102050004" pitchFamily="49" charset="0"/>
              </a:rPr>
              <a:t>#include </a:t>
            </a:r>
            <a:r>
              <a:rPr lang="en-US" sz="1400" dirty="0">
                <a:solidFill>
                  <a:schemeClr val="accent6">
                    <a:alpha val="25000"/>
                  </a:schemeClr>
                </a:solidFill>
                <a:latin typeface="JetBrains Mono" panose="020B0509020102050004" pitchFamily="49" charset="0"/>
              </a:rPr>
              <a:t>&lt;</a:t>
            </a:r>
            <a:r>
              <a:rPr lang="en-US" sz="1400" dirty="0" err="1">
                <a:solidFill>
                  <a:schemeClr val="accent6">
                    <a:alpha val="25000"/>
                  </a:schemeClr>
                </a:solidFill>
                <a:latin typeface="JetBrains Mono" panose="020B0509020102050004" pitchFamily="49" charset="0"/>
              </a:rPr>
              <a:t>Halide.h</a:t>
            </a:r>
            <a:r>
              <a:rPr lang="en-US" sz="1400" dirty="0">
                <a:solidFill>
                  <a:schemeClr val="accent6">
                    <a:alpha val="25000"/>
                  </a:schemeClr>
                </a:solidFill>
                <a:latin typeface="JetBrains Mono" panose="020B0509020102050004" pitchFamily="49" charset="0"/>
              </a:rPr>
              <a:t>&gt;</a:t>
            </a:r>
          </a:p>
          <a:p>
            <a:r>
              <a:rPr lang="en-US" sz="1400" dirty="0">
                <a:solidFill>
                  <a:srgbClr val="E41ACC">
                    <a:alpha val="25000"/>
                  </a:srgbClr>
                </a:solidFill>
                <a:latin typeface="JetBrains Mono" panose="020B0509020102050004" pitchFamily="49" charset="0"/>
              </a:rPr>
              <a:t>#include </a:t>
            </a:r>
            <a:r>
              <a:rPr lang="en-US" sz="1400" dirty="0">
                <a:solidFill>
                  <a:schemeClr val="accent6">
                    <a:alpha val="25000"/>
                  </a:schemeClr>
                </a:solidFill>
                <a:latin typeface="JetBrains Mono" panose="020B0509020102050004" pitchFamily="49" charset="0"/>
              </a:rPr>
              <a:t>&lt;</a:t>
            </a:r>
            <a:r>
              <a:rPr lang="en-US" sz="1400" dirty="0" err="1">
                <a:solidFill>
                  <a:schemeClr val="accent6">
                    <a:alpha val="25000"/>
                  </a:schemeClr>
                </a:solidFill>
                <a:latin typeface="JetBrains Mono" panose="020B0509020102050004" pitchFamily="49" charset="0"/>
              </a:rPr>
              <a:t>halide_image_io.h</a:t>
            </a:r>
            <a:r>
              <a:rPr lang="en-US" sz="1400" dirty="0">
                <a:solidFill>
                  <a:schemeClr val="accent6">
                    <a:alpha val="25000"/>
                  </a:schemeClr>
                </a:solidFill>
                <a:latin typeface="JetBrains Mono" panose="020B0509020102050004" pitchFamily="49" charset="0"/>
              </a:rPr>
              <a:t>&gt;</a:t>
            </a:r>
          </a:p>
          <a:p>
            <a:r>
              <a:rPr lang="en-US" sz="1400" dirty="0">
                <a:solidFill>
                  <a:srgbClr val="E41ACC">
                    <a:alpha val="25000"/>
                  </a:srgbClr>
                </a:solidFill>
                <a:latin typeface="JetBrains Mono" panose="020B0509020102050004" pitchFamily="49" charset="0"/>
              </a:rPr>
              <a:t>#include </a:t>
            </a:r>
            <a:r>
              <a:rPr lang="en-US" sz="1400" dirty="0">
                <a:solidFill>
                  <a:schemeClr val="accent6">
                    <a:alpha val="25000"/>
                  </a:schemeClr>
                </a:solidFill>
                <a:latin typeface="JetBrains Mono" panose="020B0509020102050004" pitchFamily="49" charset="0"/>
              </a:rPr>
              <a:t>&lt;iostream&gt;</a:t>
            </a:r>
          </a:p>
          <a:p>
            <a:r>
              <a:rPr lang="en-US" sz="1400" dirty="0">
                <a:solidFill>
                  <a:schemeClr val="accent2">
                    <a:alpha val="25000"/>
                  </a:schemeClr>
                </a:solidFill>
                <a:latin typeface="JetBrains Mono" panose="020B0509020102050004" pitchFamily="49" charset="0"/>
              </a:rPr>
              <a:t>using namespace </a:t>
            </a:r>
            <a:r>
              <a:rPr lang="en-US" sz="1400" dirty="0">
                <a:solidFill>
                  <a:schemeClr val="tx1">
                    <a:alpha val="25000"/>
                  </a:schemeClr>
                </a:solidFill>
                <a:latin typeface="JetBrains Mono" panose="020B0509020102050004" pitchFamily="49" charset="0"/>
              </a:rPr>
              <a:t>Halide;</a:t>
            </a:r>
          </a:p>
          <a:p>
            <a:r>
              <a:rPr lang="en-US" sz="1400" dirty="0">
                <a:solidFill>
                  <a:schemeClr val="accent2">
                    <a:alpha val="25000"/>
                  </a:schemeClr>
                </a:solidFill>
                <a:latin typeface="JetBrains Mono" panose="020B0509020102050004" pitchFamily="49" charset="0"/>
              </a:rPr>
              <a:t>using namespace </a:t>
            </a:r>
            <a:r>
              <a:rPr lang="en-US" sz="1400" dirty="0">
                <a:solidFill>
                  <a:schemeClr val="tx1">
                    <a:alpha val="25000"/>
                  </a:schemeClr>
                </a:solidFill>
                <a:latin typeface="JetBrains Mono" panose="020B0509020102050004" pitchFamily="49" charset="0"/>
              </a:rPr>
              <a:t>Halide::Tools;</a:t>
            </a:r>
          </a:p>
          <a:p>
            <a:endParaRPr lang="en-US" sz="1400" dirty="0">
              <a:solidFill>
                <a:schemeClr val="tx1">
                  <a:alpha val="25000"/>
                </a:schemeClr>
              </a:solidFill>
              <a:latin typeface="JetBrains Mono" panose="020B0509020102050004" pitchFamily="49" charset="0"/>
            </a:endParaRPr>
          </a:p>
          <a:p>
            <a:r>
              <a:rPr lang="en-US" sz="1400" dirty="0">
                <a:solidFill>
                  <a:schemeClr val="accent2">
                    <a:alpha val="25000"/>
                  </a:schemeClr>
                </a:solidFill>
                <a:latin typeface="JetBrains Mono" panose="020B0509020102050004" pitchFamily="49" charset="0"/>
              </a:rPr>
              <a:t>int</a:t>
            </a:r>
            <a:r>
              <a:rPr lang="en-US" sz="1400" dirty="0">
                <a:solidFill>
                  <a:schemeClr val="tx1">
                    <a:alpha val="25000"/>
                  </a:schemeClr>
                </a:solidFill>
                <a:latin typeface="JetBrains Mono" panose="020B0509020102050004" pitchFamily="49" charset="0"/>
              </a:rPr>
              <a:t> main(</a:t>
            </a:r>
            <a:r>
              <a:rPr lang="en-US" sz="1400" dirty="0">
                <a:solidFill>
                  <a:schemeClr val="accent2">
                    <a:alpha val="25000"/>
                  </a:schemeClr>
                </a:solidFill>
                <a:latin typeface="JetBrains Mono" panose="020B0509020102050004" pitchFamily="49" charset="0"/>
              </a:rPr>
              <a:t>int</a:t>
            </a:r>
            <a:r>
              <a:rPr lang="en-US" sz="1400" dirty="0">
                <a:solidFill>
                  <a:schemeClr val="tx1">
                    <a:alpha val="25000"/>
                  </a:schemeClr>
                </a:solidFill>
                <a:latin typeface="JetBrains Mono" panose="020B0509020102050004" pitchFamily="49" charset="0"/>
              </a:rPr>
              <a:t> </a:t>
            </a:r>
            <a:r>
              <a:rPr lang="en-US" sz="1400" dirty="0" err="1">
                <a:solidFill>
                  <a:schemeClr val="tx1">
                    <a:alpha val="25000"/>
                  </a:schemeClr>
                </a:solidFill>
                <a:latin typeface="JetBrains Mono" panose="020B0509020102050004" pitchFamily="49" charset="0"/>
              </a:rPr>
              <a:t>argc</a:t>
            </a:r>
            <a:r>
              <a:rPr lang="en-US" sz="1400" dirty="0">
                <a:solidFill>
                  <a:schemeClr val="tx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char</a:t>
            </a:r>
            <a:r>
              <a:rPr lang="en-US" sz="1400" dirty="0">
                <a:solidFill>
                  <a:schemeClr val="tx1">
                    <a:alpha val="25000"/>
                  </a:schemeClr>
                </a:solidFill>
                <a:latin typeface="JetBrains Mono" panose="020B0509020102050004" pitchFamily="49" charset="0"/>
              </a:rPr>
              <a:t> *</a:t>
            </a:r>
            <a:r>
              <a:rPr lang="en-US" sz="1400" dirty="0" err="1">
                <a:solidFill>
                  <a:schemeClr val="tx1">
                    <a:alpha val="25000"/>
                  </a:schemeClr>
                </a:solidFill>
                <a:latin typeface="JetBrains Mono" panose="020B0509020102050004" pitchFamily="49" charset="0"/>
              </a:rPr>
              <a:t>argv</a:t>
            </a:r>
            <a:r>
              <a:rPr lang="en-US" sz="1400" dirty="0">
                <a:solidFill>
                  <a:schemeClr val="tx1">
                    <a:alpha val="25000"/>
                  </a:schemeClr>
                </a:solidFill>
                <a:latin typeface="JetBrains Mono" panose="020B0509020102050004" pitchFamily="49" charset="0"/>
              </a:rPr>
              <a:t>[]) {</a:t>
            </a:r>
          </a:p>
          <a:p>
            <a:r>
              <a:rPr lang="en-US" sz="1400" dirty="0">
                <a:solidFill>
                  <a:schemeClr val="tx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if</a:t>
            </a:r>
            <a:r>
              <a:rPr lang="en-US" sz="1400" dirty="0">
                <a:solidFill>
                  <a:schemeClr val="tx1">
                    <a:alpha val="25000"/>
                  </a:schemeClr>
                </a:solidFill>
                <a:latin typeface="JetBrains Mono" panose="020B0509020102050004" pitchFamily="49" charset="0"/>
              </a:rPr>
              <a:t> (</a:t>
            </a:r>
            <a:r>
              <a:rPr lang="en-US" sz="1400" dirty="0" err="1">
                <a:solidFill>
                  <a:schemeClr val="tx1">
                    <a:alpha val="25000"/>
                  </a:schemeClr>
                </a:solidFill>
                <a:latin typeface="JetBrains Mono" panose="020B0509020102050004" pitchFamily="49" charset="0"/>
              </a:rPr>
              <a:t>argc</a:t>
            </a:r>
            <a:r>
              <a:rPr lang="en-US" sz="1400" dirty="0">
                <a:solidFill>
                  <a:schemeClr val="tx1">
                    <a:alpha val="25000"/>
                  </a:schemeClr>
                </a:solidFill>
                <a:latin typeface="JetBrains Mono" panose="020B0509020102050004" pitchFamily="49" charset="0"/>
              </a:rPr>
              <a:t> != </a:t>
            </a:r>
            <a:r>
              <a:rPr lang="en-US" sz="1400" dirty="0">
                <a:solidFill>
                  <a:schemeClr val="accent5">
                    <a:alpha val="25000"/>
                  </a:schemeClr>
                </a:solidFill>
                <a:latin typeface="JetBrains Mono" panose="020B0509020102050004" pitchFamily="49" charset="0"/>
              </a:rPr>
              <a:t>3</a:t>
            </a:r>
            <a:r>
              <a:rPr lang="en-US" sz="1400" dirty="0">
                <a:solidFill>
                  <a:schemeClr val="tx1">
                    <a:alpha val="25000"/>
                  </a:schemeClr>
                </a:solidFill>
                <a:latin typeface="JetBrains Mono" panose="020B0509020102050004" pitchFamily="49" charset="0"/>
              </a:rPr>
              <a:t>) {</a:t>
            </a:r>
          </a:p>
          <a:p>
            <a:r>
              <a:rPr lang="en-US" sz="1400" dirty="0">
                <a:solidFill>
                  <a:schemeClr val="tx1">
                    <a:alpha val="25000"/>
                  </a:schemeClr>
                </a:solidFill>
                <a:latin typeface="JetBrains Mono" panose="020B0509020102050004" pitchFamily="49" charset="0"/>
              </a:rPr>
              <a:t>    std::</a:t>
            </a:r>
            <a:r>
              <a:rPr lang="en-US" sz="1400" dirty="0" err="1">
                <a:solidFill>
                  <a:schemeClr val="tx1">
                    <a:alpha val="25000"/>
                  </a:schemeClr>
                </a:solidFill>
                <a:latin typeface="JetBrains Mono" panose="020B0509020102050004" pitchFamily="49" charset="0"/>
              </a:rPr>
              <a:t>cerr</a:t>
            </a:r>
            <a:r>
              <a:rPr lang="en-US" sz="1400" dirty="0">
                <a:solidFill>
                  <a:schemeClr val="tx1">
                    <a:alpha val="25000"/>
                  </a:schemeClr>
                </a:solidFill>
                <a:latin typeface="JetBrains Mono" panose="020B0509020102050004" pitchFamily="49" charset="0"/>
              </a:rPr>
              <a:t> &lt;&lt; </a:t>
            </a:r>
            <a:r>
              <a:rPr lang="en-US" sz="1400" dirty="0">
                <a:solidFill>
                  <a:schemeClr val="accent6">
                    <a:alpha val="25000"/>
                  </a:schemeClr>
                </a:solidFill>
                <a:latin typeface="JetBrains Mono" panose="020B0509020102050004" pitchFamily="49" charset="0"/>
              </a:rPr>
              <a:t>"Usage: " </a:t>
            </a:r>
            <a:r>
              <a:rPr lang="en-US" sz="1400" dirty="0">
                <a:solidFill>
                  <a:schemeClr val="tx1">
                    <a:alpha val="25000"/>
                  </a:schemeClr>
                </a:solidFill>
                <a:latin typeface="JetBrains Mono" panose="020B0509020102050004" pitchFamily="49" charset="0"/>
              </a:rPr>
              <a:t>&lt;&lt; </a:t>
            </a:r>
            <a:r>
              <a:rPr lang="en-US" sz="1400" dirty="0" err="1">
                <a:solidFill>
                  <a:schemeClr val="tx1">
                    <a:alpha val="25000"/>
                  </a:schemeClr>
                </a:solidFill>
                <a:latin typeface="JetBrains Mono" panose="020B0509020102050004" pitchFamily="49" charset="0"/>
              </a:rPr>
              <a:t>argv</a:t>
            </a:r>
            <a:r>
              <a:rPr lang="en-US" sz="1400" dirty="0">
                <a:solidFill>
                  <a:schemeClr val="tx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rPr>
              <a:t>0</a:t>
            </a:r>
            <a:r>
              <a:rPr lang="en-US" sz="1400" dirty="0">
                <a:solidFill>
                  <a:schemeClr val="tx1">
                    <a:alpha val="25000"/>
                  </a:schemeClr>
                </a:solidFill>
                <a:latin typeface="JetBrains Mono" panose="020B0509020102050004" pitchFamily="49" charset="0"/>
              </a:rPr>
              <a:t>] &lt;&lt; </a:t>
            </a:r>
            <a:r>
              <a:rPr lang="en-US" sz="1400" dirty="0">
                <a:solidFill>
                  <a:schemeClr val="accent6">
                    <a:alpha val="25000"/>
                  </a:schemeClr>
                </a:solidFill>
                <a:latin typeface="JetBrains Mono" panose="020B0509020102050004" pitchFamily="49" charset="0"/>
              </a:rPr>
              <a:t>" &lt;input&gt; &lt;output&gt;\n"</a:t>
            </a:r>
            <a:r>
              <a:rPr lang="en-US" sz="1400" dirty="0">
                <a:solidFill>
                  <a:schemeClr val="tx1">
                    <a:alpha val="25000"/>
                  </a:schemeClr>
                </a:solidFill>
                <a:latin typeface="JetBrains Mono" panose="020B0509020102050004" pitchFamily="49" charset="0"/>
              </a:rPr>
              <a:t>;</a:t>
            </a:r>
          </a:p>
          <a:p>
            <a:r>
              <a:rPr lang="en-US" sz="1400" dirty="0">
                <a:solidFill>
                  <a:schemeClr val="tx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return</a:t>
            </a:r>
            <a:r>
              <a:rPr lang="en-US" sz="1400" dirty="0">
                <a:solidFill>
                  <a:schemeClr val="tx1">
                    <a:alpha val="25000"/>
                  </a:schemeClr>
                </a:solidFill>
                <a:latin typeface="JetBrains Mono" panose="020B0509020102050004" pitchFamily="49" charset="0"/>
              </a:rPr>
              <a:t> </a:t>
            </a:r>
            <a:r>
              <a:rPr lang="en-US" sz="1400" dirty="0">
                <a:solidFill>
                  <a:schemeClr val="accent5">
                    <a:alpha val="25000"/>
                  </a:schemeClr>
                </a:solidFill>
                <a:latin typeface="JetBrains Mono" panose="020B0509020102050004" pitchFamily="49" charset="0"/>
              </a:rPr>
              <a:t>1</a:t>
            </a:r>
            <a:r>
              <a:rPr lang="en-US" sz="1400" dirty="0">
                <a:solidFill>
                  <a:schemeClr val="tx1">
                    <a:alpha val="25000"/>
                  </a:schemeClr>
                </a:solidFill>
                <a:latin typeface="JetBrains Mono" panose="020B0509020102050004" pitchFamily="49" charset="0"/>
              </a:rPr>
              <a:t>;</a:t>
            </a:r>
          </a:p>
          <a:p>
            <a:r>
              <a:rPr lang="en-US" sz="1400" dirty="0">
                <a:solidFill>
                  <a:schemeClr val="tx1">
                    <a:alpha val="25000"/>
                  </a:schemeClr>
                </a:solidFill>
                <a:latin typeface="JetBrains Mono" panose="020B0509020102050004" pitchFamily="49" charset="0"/>
              </a:rPr>
              <a:t>  }</a:t>
            </a:r>
          </a:p>
          <a:p>
            <a:endParaRPr lang="en-US" sz="1400" dirty="0">
              <a:solidFill>
                <a:schemeClr val="tx1">
                  <a:alpha val="25000"/>
                </a:schemeClr>
              </a:solidFill>
              <a:latin typeface="JetBrains Mono" panose="020B0509020102050004" pitchFamily="49" charset="0"/>
            </a:endParaRPr>
          </a:p>
          <a:p>
            <a:r>
              <a:rPr lang="en-US" sz="1400" dirty="0">
                <a:solidFill>
                  <a:schemeClr val="tx1">
                    <a:alpha val="25000"/>
                  </a:schemeClr>
                </a:solidFill>
                <a:latin typeface="JetBrains Mono" panose="020B0509020102050004" pitchFamily="49" charset="0"/>
              </a:rPr>
              <a:t>  </a:t>
            </a:r>
            <a:r>
              <a:rPr lang="en-US" sz="1400" dirty="0">
                <a:solidFill>
                  <a:schemeClr val="accent4">
                    <a:alpha val="25000"/>
                  </a:schemeClr>
                </a:solidFill>
                <a:latin typeface="JetBrains Mono" panose="020B0509020102050004" pitchFamily="49" charset="0"/>
              </a:rPr>
              <a:t>Buffer</a:t>
            </a:r>
            <a:r>
              <a:rPr lang="en-US" sz="1400" dirty="0">
                <a:solidFill>
                  <a:schemeClr val="tx1">
                    <a:alpha val="25000"/>
                  </a:schemeClr>
                </a:solidFill>
                <a:latin typeface="JetBrains Mono" panose="020B0509020102050004" pitchFamily="49" charset="0"/>
              </a:rPr>
              <a:t>&lt;</a:t>
            </a:r>
            <a:r>
              <a:rPr lang="en-US" sz="1400" dirty="0">
                <a:solidFill>
                  <a:schemeClr val="accent2">
                    <a:alpha val="25000"/>
                  </a:schemeClr>
                </a:solidFill>
                <a:latin typeface="JetBrains Mono" panose="020B0509020102050004" pitchFamily="49" charset="0"/>
              </a:rPr>
              <a:t>uint8_t</a:t>
            </a:r>
            <a:r>
              <a:rPr lang="en-US" sz="1400" dirty="0">
                <a:solidFill>
                  <a:schemeClr val="tx1">
                    <a:alpha val="25000"/>
                  </a:schemeClr>
                </a:solidFill>
                <a:latin typeface="JetBrains Mono" panose="020B0509020102050004" pitchFamily="49" charset="0"/>
              </a:rPr>
              <a:t>&gt; input = </a:t>
            </a:r>
            <a:r>
              <a:rPr lang="en-US" sz="1400" dirty="0" err="1">
                <a:solidFill>
                  <a:schemeClr val="tx1">
                    <a:alpha val="25000"/>
                  </a:schemeClr>
                </a:solidFill>
                <a:latin typeface="JetBrains Mono" panose="020B0509020102050004" pitchFamily="49" charset="0"/>
              </a:rPr>
              <a:t>load_and_convert_image</a:t>
            </a:r>
            <a:r>
              <a:rPr lang="en-US" sz="1400" dirty="0">
                <a:solidFill>
                  <a:schemeClr val="tx1">
                    <a:alpha val="25000"/>
                  </a:schemeClr>
                </a:solidFill>
                <a:latin typeface="JetBrains Mono" panose="020B0509020102050004" pitchFamily="49" charset="0"/>
              </a:rPr>
              <a:t>(</a:t>
            </a:r>
            <a:r>
              <a:rPr lang="en-US" sz="1400" dirty="0" err="1">
                <a:solidFill>
                  <a:schemeClr val="tx1">
                    <a:alpha val="25000"/>
                  </a:schemeClr>
                </a:solidFill>
                <a:latin typeface="JetBrains Mono" panose="020B0509020102050004" pitchFamily="49" charset="0"/>
              </a:rPr>
              <a:t>argv</a:t>
            </a:r>
            <a:r>
              <a:rPr lang="en-US" sz="1400" dirty="0">
                <a:solidFill>
                  <a:schemeClr val="tx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rPr>
              <a:t>1</a:t>
            </a:r>
            <a:r>
              <a:rPr lang="en-US" sz="1400" dirty="0">
                <a:solidFill>
                  <a:schemeClr val="tx1">
                    <a:alpha val="25000"/>
                  </a:schemeClr>
                </a:solidFill>
                <a:latin typeface="JetBrains Mono" panose="020B0509020102050004" pitchFamily="49" charset="0"/>
              </a:rPr>
              <a:t>]);</a:t>
            </a:r>
          </a:p>
          <a:p>
            <a:endParaRPr lang="en-US" sz="1400" dirty="0">
              <a:solidFill>
                <a:schemeClr val="tx1">
                  <a:alpha val="25000"/>
                </a:schemeClr>
              </a:solidFill>
              <a:latin typeface="JetBrains Mono" panose="020B0509020102050004" pitchFamily="49" charset="0"/>
            </a:endParaRPr>
          </a:p>
          <a:p>
            <a:r>
              <a:rPr lang="en-US" sz="1400" dirty="0">
                <a:solidFill>
                  <a:schemeClr val="tx1">
                    <a:alpha val="25000"/>
                  </a:schemeClr>
                </a:solidFill>
                <a:latin typeface="JetBrains Mono" panose="020B0509020102050004" pitchFamily="49" charset="0"/>
              </a:rPr>
              <a:t>  </a:t>
            </a:r>
            <a:r>
              <a:rPr lang="en-US" sz="1400" dirty="0">
                <a:solidFill>
                  <a:schemeClr val="accent4">
                    <a:alpha val="25000"/>
                  </a:schemeClr>
                </a:solidFill>
                <a:latin typeface="JetBrains Mono" panose="020B0509020102050004" pitchFamily="49" charset="0"/>
              </a:rPr>
              <a:t>Var</a:t>
            </a:r>
            <a:r>
              <a:rPr lang="en-US" sz="1400" dirty="0">
                <a:solidFill>
                  <a:schemeClr val="tx1">
                    <a:alpha val="25000"/>
                  </a:schemeClr>
                </a:solidFill>
                <a:latin typeface="JetBrains Mono" panose="020B0509020102050004" pitchFamily="49" charset="0"/>
              </a:rPr>
              <a:t> x, y;</a:t>
            </a:r>
          </a:p>
          <a:p>
            <a:r>
              <a:rPr lang="en-US" sz="1400" dirty="0">
                <a:solidFill>
                  <a:schemeClr val="tx1">
                    <a:alpha val="25000"/>
                  </a:schemeClr>
                </a:solidFill>
                <a:latin typeface="JetBrains Mono" panose="020B0509020102050004" pitchFamily="49" charset="0"/>
              </a:rPr>
              <a:t>  </a:t>
            </a:r>
            <a:r>
              <a:rPr lang="en-US" sz="1400" dirty="0" err="1">
                <a:solidFill>
                  <a:schemeClr val="accent4">
                    <a:alpha val="25000"/>
                  </a:schemeClr>
                </a:solidFill>
                <a:latin typeface="JetBrains Mono" panose="020B0509020102050004" pitchFamily="49" charset="0"/>
              </a:rPr>
              <a:t>Func</a:t>
            </a:r>
            <a:r>
              <a:rPr lang="en-US" sz="1400" dirty="0">
                <a:solidFill>
                  <a:schemeClr val="tx1">
                    <a:alpha val="25000"/>
                  </a:schemeClr>
                </a:solidFill>
                <a:latin typeface="JetBrains Mono" panose="020B0509020102050004" pitchFamily="49" charset="0"/>
              </a:rPr>
              <a:t> input_16, </a:t>
            </a:r>
            <a:r>
              <a:rPr lang="en-US" sz="1400" dirty="0" err="1">
                <a:solidFill>
                  <a:schemeClr val="tx1">
                    <a:alpha val="25000"/>
                  </a:schemeClr>
                </a:solidFill>
                <a:latin typeface="JetBrains Mono" panose="020B0509020102050004" pitchFamily="49" charset="0"/>
              </a:rPr>
              <a:t>blur_x</a:t>
            </a:r>
            <a:r>
              <a:rPr lang="en-US" sz="1400" dirty="0">
                <a:solidFill>
                  <a:schemeClr val="tx1">
                    <a:alpha val="25000"/>
                  </a:schemeClr>
                </a:solidFill>
                <a:latin typeface="JetBrains Mono" panose="020B0509020102050004" pitchFamily="49" charset="0"/>
              </a:rPr>
              <a:t>, </a:t>
            </a:r>
            <a:r>
              <a:rPr lang="en-US" sz="1400" dirty="0" err="1">
                <a:solidFill>
                  <a:schemeClr val="tx1">
                    <a:alpha val="25000"/>
                  </a:schemeClr>
                </a:solidFill>
                <a:latin typeface="JetBrains Mono" panose="020B0509020102050004" pitchFamily="49" charset="0"/>
              </a:rPr>
              <a:t>blur_y</a:t>
            </a:r>
            <a:r>
              <a:rPr lang="en-US" sz="1400" dirty="0">
                <a:solidFill>
                  <a:schemeClr val="tx1">
                    <a:alpha val="25000"/>
                  </a:schemeClr>
                </a:solidFill>
                <a:latin typeface="JetBrains Mono" panose="020B0509020102050004" pitchFamily="49" charset="0"/>
              </a:rPr>
              <a:t>, result;</a:t>
            </a:r>
          </a:p>
          <a:p>
            <a:endParaRPr lang="en-US" sz="1400" dirty="0">
              <a:solidFill>
                <a:schemeClr val="tx1">
                  <a:alpha val="25000"/>
                </a:schemeClr>
              </a:solidFill>
              <a:latin typeface="JetBrains Mono" panose="020B0509020102050004" pitchFamily="49" charset="0"/>
            </a:endParaRPr>
          </a:p>
          <a:p>
            <a:r>
              <a:rPr lang="en-US" sz="1400" dirty="0">
                <a:solidFill>
                  <a:schemeClr val="tx1">
                    <a:alpha val="25000"/>
                  </a:schemeClr>
                </a:solidFill>
                <a:latin typeface="JetBrains Mono" panose="020B0509020102050004" pitchFamily="49" charset="0"/>
              </a:rPr>
              <a:t>  </a:t>
            </a:r>
            <a:r>
              <a:rPr lang="en-US" sz="1400" dirty="0" err="1">
                <a:solidFill>
                  <a:schemeClr val="accent4">
                    <a:alpha val="25000"/>
                  </a:schemeClr>
                </a:solidFill>
                <a:latin typeface="JetBrains Mono" panose="020B0509020102050004" pitchFamily="49" charset="0"/>
              </a:rPr>
              <a:t>Func</a:t>
            </a:r>
            <a:r>
              <a:rPr lang="en-US" sz="1400" dirty="0">
                <a:solidFill>
                  <a:schemeClr val="tx1">
                    <a:alpha val="25000"/>
                  </a:schemeClr>
                </a:solidFill>
                <a:latin typeface="JetBrains Mono" panose="020B0509020102050004" pitchFamily="49" charset="0"/>
              </a:rPr>
              <a:t> clamped = </a:t>
            </a:r>
            <a:r>
              <a:rPr lang="en-US" sz="1400" dirty="0" err="1">
                <a:solidFill>
                  <a:schemeClr val="accent4">
                    <a:alpha val="25000"/>
                  </a:schemeClr>
                </a:solidFill>
                <a:latin typeface="JetBrains Mono" panose="020B0509020102050004" pitchFamily="49" charset="0"/>
              </a:rPr>
              <a:t>BoundaryConditions</a:t>
            </a:r>
            <a:r>
              <a:rPr lang="en-US" sz="1400" dirty="0">
                <a:solidFill>
                  <a:schemeClr val="tx1">
                    <a:alpha val="25000"/>
                  </a:schemeClr>
                </a:solidFill>
                <a:latin typeface="JetBrains Mono" panose="020B0509020102050004" pitchFamily="49" charset="0"/>
              </a:rPr>
              <a:t>::</a:t>
            </a:r>
            <a:r>
              <a:rPr lang="en-US" sz="1400" dirty="0" err="1">
                <a:solidFill>
                  <a:schemeClr val="tx1">
                    <a:alpha val="25000"/>
                  </a:schemeClr>
                </a:solidFill>
                <a:latin typeface="JetBrains Mono" panose="020B0509020102050004" pitchFamily="49" charset="0"/>
              </a:rPr>
              <a:t>repeat_edge</a:t>
            </a:r>
            <a:r>
              <a:rPr lang="en-US" sz="1400" dirty="0">
                <a:solidFill>
                  <a:schemeClr val="tx1">
                    <a:alpha val="25000"/>
                  </a:schemeClr>
                </a:solidFill>
                <a:latin typeface="JetBrains Mono" panose="020B0509020102050004" pitchFamily="49" charset="0"/>
              </a:rPr>
              <a:t>(input);</a:t>
            </a:r>
          </a:p>
          <a:p>
            <a:endParaRPr lang="en-US" sz="1400" dirty="0">
              <a:solidFill>
                <a:schemeClr val="tx1">
                  <a:alpha val="25000"/>
                </a:schemeClr>
              </a:solidFill>
              <a:latin typeface="JetBrains Mono" panose="020B0509020102050004" pitchFamily="49" charset="0"/>
            </a:endParaRPr>
          </a:p>
          <a:p>
            <a:r>
              <a:rPr lang="en-US" sz="1400" dirty="0">
                <a:solidFill>
                  <a:schemeClr val="tx1">
                    <a:alpha val="25000"/>
                  </a:schemeClr>
                </a:solidFill>
                <a:latin typeface="JetBrains Mono" panose="020B0509020102050004" pitchFamily="49" charset="0"/>
              </a:rPr>
              <a:t>  input_16(x, y) = cast&lt;</a:t>
            </a:r>
            <a:r>
              <a:rPr lang="en-US" sz="1400" dirty="0">
                <a:solidFill>
                  <a:schemeClr val="accent2">
                    <a:alpha val="25000"/>
                  </a:schemeClr>
                </a:solidFill>
                <a:latin typeface="JetBrains Mono" panose="020B0509020102050004" pitchFamily="49" charset="0"/>
              </a:rPr>
              <a:t>uint16_t</a:t>
            </a:r>
            <a:r>
              <a:rPr lang="en-US" sz="1400" dirty="0">
                <a:solidFill>
                  <a:schemeClr val="tx1">
                    <a:alpha val="25000"/>
                  </a:schemeClr>
                </a:solidFill>
                <a:latin typeface="JetBrains Mono" panose="020B0509020102050004" pitchFamily="49" charset="0"/>
              </a:rPr>
              <a:t>&gt;(clamped(x, y));</a:t>
            </a:r>
          </a:p>
          <a:p>
            <a:r>
              <a:rPr lang="en-US" sz="1400" dirty="0">
                <a:solidFill>
                  <a:schemeClr val="tx1">
                    <a:alpha val="25000"/>
                  </a:schemeClr>
                </a:solidFill>
                <a:latin typeface="JetBrains Mono" panose="020B0509020102050004" pitchFamily="49" charset="0"/>
              </a:rPr>
              <a:t>  </a:t>
            </a:r>
            <a:r>
              <a:rPr lang="en-US" sz="1400" dirty="0" err="1">
                <a:solidFill>
                  <a:schemeClr val="tx1">
                    <a:alpha val="25000"/>
                  </a:schemeClr>
                </a:solidFill>
                <a:latin typeface="JetBrains Mono" panose="020B0509020102050004" pitchFamily="49" charset="0"/>
              </a:rPr>
              <a:t>blur_x</a:t>
            </a:r>
            <a:r>
              <a:rPr lang="en-US" sz="1400" dirty="0">
                <a:solidFill>
                  <a:schemeClr val="tx1">
                    <a:alpha val="25000"/>
                  </a:schemeClr>
                </a:solidFill>
                <a:latin typeface="JetBrains Mono" panose="020B0509020102050004" pitchFamily="49" charset="0"/>
              </a:rPr>
              <a:t>(x, y) = (input_16(x - </a:t>
            </a:r>
            <a:r>
              <a:rPr lang="en-US" sz="1400" dirty="0">
                <a:solidFill>
                  <a:schemeClr val="accent5">
                    <a:alpha val="25000"/>
                  </a:schemeClr>
                </a:solidFill>
                <a:latin typeface="JetBrains Mono" panose="020B0509020102050004" pitchFamily="49" charset="0"/>
              </a:rPr>
              <a:t>1</a:t>
            </a:r>
            <a:r>
              <a:rPr lang="en-US" sz="1400" dirty="0">
                <a:solidFill>
                  <a:schemeClr val="tx1">
                    <a:alpha val="25000"/>
                  </a:schemeClr>
                </a:solidFill>
                <a:latin typeface="JetBrains Mono" panose="020B0509020102050004" pitchFamily="49" charset="0"/>
              </a:rPr>
              <a:t>, y) + input_16(x, y) + input_16(x + </a:t>
            </a:r>
            <a:r>
              <a:rPr lang="en-US" sz="1400" dirty="0">
                <a:solidFill>
                  <a:schemeClr val="accent5">
                    <a:alpha val="25000"/>
                  </a:schemeClr>
                </a:solidFill>
                <a:latin typeface="JetBrains Mono" panose="020B0509020102050004" pitchFamily="49" charset="0"/>
              </a:rPr>
              <a:t>1</a:t>
            </a:r>
            <a:r>
              <a:rPr lang="en-US" sz="1400" dirty="0">
                <a:solidFill>
                  <a:schemeClr val="tx1">
                    <a:alpha val="25000"/>
                  </a:schemeClr>
                </a:solidFill>
                <a:latin typeface="JetBrains Mono" panose="020B0509020102050004" pitchFamily="49" charset="0"/>
              </a:rPr>
              <a:t>, y)) / </a:t>
            </a:r>
            <a:r>
              <a:rPr lang="en-US" sz="1400" dirty="0">
                <a:solidFill>
                  <a:schemeClr val="accent5">
                    <a:alpha val="25000"/>
                  </a:schemeClr>
                </a:solidFill>
                <a:latin typeface="JetBrains Mono" panose="020B0509020102050004" pitchFamily="49" charset="0"/>
              </a:rPr>
              <a:t>3</a:t>
            </a:r>
            <a:r>
              <a:rPr lang="en-US" sz="1400" dirty="0">
                <a:solidFill>
                  <a:schemeClr val="tx1">
                    <a:alpha val="25000"/>
                  </a:schemeClr>
                </a:solidFill>
                <a:latin typeface="JetBrains Mono" panose="020B0509020102050004" pitchFamily="49" charset="0"/>
              </a:rPr>
              <a:t>;</a:t>
            </a:r>
          </a:p>
          <a:p>
            <a:r>
              <a:rPr lang="en-US" sz="1400" dirty="0">
                <a:solidFill>
                  <a:schemeClr val="tx1">
                    <a:alpha val="25000"/>
                  </a:schemeClr>
                </a:solidFill>
                <a:latin typeface="JetBrains Mono" panose="020B0509020102050004" pitchFamily="49" charset="0"/>
              </a:rPr>
              <a:t>  </a:t>
            </a:r>
            <a:r>
              <a:rPr lang="en-US" sz="1400" dirty="0" err="1">
                <a:solidFill>
                  <a:schemeClr val="tx1">
                    <a:alpha val="25000"/>
                  </a:schemeClr>
                </a:solidFill>
                <a:latin typeface="JetBrains Mono" panose="020B0509020102050004" pitchFamily="49" charset="0"/>
              </a:rPr>
              <a:t>blur_y</a:t>
            </a:r>
            <a:r>
              <a:rPr lang="en-US" sz="1400" dirty="0">
                <a:solidFill>
                  <a:schemeClr val="tx1">
                    <a:alpha val="25000"/>
                  </a:schemeClr>
                </a:solidFill>
                <a:latin typeface="JetBrains Mono" panose="020B0509020102050004" pitchFamily="49" charset="0"/>
              </a:rPr>
              <a:t>(x, y) = (</a:t>
            </a:r>
            <a:r>
              <a:rPr lang="en-US" sz="1400" dirty="0" err="1">
                <a:solidFill>
                  <a:schemeClr val="tx1">
                    <a:alpha val="25000"/>
                  </a:schemeClr>
                </a:solidFill>
                <a:latin typeface="JetBrains Mono" panose="020B0509020102050004" pitchFamily="49" charset="0"/>
              </a:rPr>
              <a:t>blur_x</a:t>
            </a:r>
            <a:r>
              <a:rPr lang="en-US" sz="1400" dirty="0">
                <a:solidFill>
                  <a:schemeClr val="tx1">
                    <a:alpha val="25000"/>
                  </a:schemeClr>
                </a:solidFill>
                <a:latin typeface="JetBrains Mono" panose="020B0509020102050004" pitchFamily="49" charset="0"/>
              </a:rPr>
              <a:t>(x, y - </a:t>
            </a:r>
            <a:r>
              <a:rPr lang="en-US" sz="1400" dirty="0">
                <a:solidFill>
                  <a:schemeClr val="accent5">
                    <a:alpha val="25000"/>
                  </a:schemeClr>
                </a:solidFill>
                <a:latin typeface="JetBrains Mono" panose="020B0509020102050004" pitchFamily="49" charset="0"/>
              </a:rPr>
              <a:t>1</a:t>
            </a:r>
            <a:r>
              <a:rPr lang="en-US" sz="1400" dirty="0">
                <a:solidFill>
                  <a:schemeClr val="tx1">
                    <a:alpha val="25000"/>
                  </a:schemeClr>
                </a:solidFill>
                <a:latin typeface="JetBrains Mono" panose="020B0509020102050004" pitchFamily="49" charset="0"/>
              </a:rPr>
              <a:t>) + </a:t>
            </a:r>
            <a:r>
              <a:rPr lang="en-US" sz="1400" dirty="0" err="1">
                <a:solidFill>
                  <a:schemeClr val="tx1">
                    <a:alpha val="25000"/>
                  </a:schemeClr>
                </a:solidFill>
                <a:latin typeface="JetBrains Mono" panose="020B0509020102050004" pitchFamily="49" charset="0"/>
              </a:rPr>
              <a:t>blur_x</a:t>
            </a:r>
            <a:r>
              <a:rPr lang="en-US" sz="1400" dirty="0">
                <a:solidFill>
                  <a:schemeClr val="tx1">
                    <a:alpha val="25000"/>
                  </a:schemeClr>
                </a:solidFill>
                <a:latin typeface="JetBrains Mono" panose="020B0509020102050004" pitchFamily="49" charset="0"/>
              </a:rPr>
              <a:t>(x, y) + </a:t>
            </a:r>
            <a:r>
              <a:rPr lang="en-US" sz="1400" dirty="0" err="1">
                <a:solidFill>
                  <a:schemeClr val="tx1">
                    <a:alpha val="25000"/>
                  </a:schemeClr>
                </a:solidFill>
                <a:latin typeface="JetBrains Mono" panose="020B0509020102050004" pitchFamily="49" charset="0"/>
              </a:rPr>
              <a:t>blur_x</a:t>
            </a:r>
            <a:r>
              <a:rPr lang="en-US" sz="1400" dirty="0">
                <a:solidFill>
                  <a:schemeClr val="tx1">
                    <a:alpha val="25000"/>
                  </a:schemeClr>
                </a:solidFill>
                <a:latin typeface="JetBrains Mono" panose="020B0509020102050004" pitchFamily="49" charset="0"/>
              </a:rPr>
              <a:t>(x, y + </a:t>
            </a:r>
            <a:r>
              <a:rPr lang="en-US" sz="1400" dirty="0">
                <a:solidFill>
                  <a:schemeClr val="accent5">
                    <a:alpha val="25000"/>
                  </a:schemeClr>
                </a:solidFill>
                <a:latin typeface="JetBrains Mono" panose="020B0509020102050004" pitchFamily="49" charset="0"/>
              </a:rPr>
              <a:t>1</a:t>
            </a:r>
            <a:r>
              <a:rPr lang="en-US" sz="1400" dirty="0">
                <a:solidFill>
                  <a:schemeClr val="tx1">
                    <a:alpha val="25000"/>
                  </a:schemeClr>
                </a:solidFill>
                <a:latin typeface="JetBrains Mono" panose="020B0509020102050004" pitchFamily="49" charset="0"/>
              </a:rPr>
              <a:t>)) / </a:t>
            </a:r>
            <a:r>
              <a:rPr lang="en-US" sz="1400" dirty="0">
                <a:solidFill>
                  <a:schemeClr val="accent5">
                    <a:alpha val="25000"/>
                  </a:schemeClr>
                </a:solidFill>
                <a:latin typeface="JetBrains Mono" panose="020B0509020102050004" pitchFamily="49" charset="0"/>
              </a:rPr>
              <a:t>3</a:t>
            </a:r>
            <a:r>
              <a:rPr lang="en-US" sz="1400" dirty="0">
                <a:solidFill>
                  <a:schemeClr val="tx1">
                    <a:alpha val="25000"/>
                  </a:schemeClr>
                </a:solidFill>
                <a:latin typeface="JetBrains Mono" panose="020B0509020102050004" pitchFamily="49" charset="0"/>
              </a:rPr>
              <a:t>;</a:t>
            </a:r>
          </a:p>
          <a:p>
            <a:endParaRPr lang="en-US" sz="1400" dirty="0">
              <a:solidFill>
                <a:schemeClr val="tx1">
                  <a:alpha val="25000"/>
                </a:schemeClr>
              </a:solidFill>
              <a:latin typeface="JetBrains Mono" panose="020B0509020102050004" pitchFamily="49" charset="0"/>
            </a:endParaRPr>
          </a:p>
          <a:p>
            <a:r>
              <a:rPr lang="en-US" sz="1400" dirty="0">
                <a:solidFill>
                  <a:schemeClr val="tx1">
                    <a:alpha val="25000"/>
                  </a:schemeClr>
                </a:solidFill>
                <a:latin typeface="JetBrains Mono" panose="020B0509020102050004" pitchFamily="49" charset="0"/>
              </a:rPr>
              <a:t>  result(x, y) = cast&lt;</a:t>
            </a:r>
            <a:r>
              <a:rPr lang="en-US" sz="1400" dirty="0">
                <a:solidFill>
                  <a:schemeClr val="accent2">
                    <a:alpha val="25000"/>
                  </a:schemeClr>
                </a:solidFill>
                <a:latin typeface="JetBrains Mono" panose="020B0509020102050004" pitchFamily="49" charset="0"/>
              </a:rPr>
              <a:t>uint8_t</a:t>
            </a:r>
            <a:r>
              <a:rPr lang="en-US" sz="1400" dirty="0">
                <a:solidFill>
                  <a:schemeClr val="tx1">
                    <a:alpha val="25000"/>
                  </a:schemeClr>
                </a:solidFill>
                <a:latin typeface="JetBrains Mono" panose="020B0509020102050004" pitchFamily="49" charset="0"/>
              </a:rPr>
              <a:t>&gt;(</a:t>
            </a:r>
            <a:r>
              <a:rPr lang="en-US" sz="1400" dirty="0" err="1">
                <a:solidFill>
                  <a:schemeClr val="tx1">
                    <a:alpha val="25000"/>
                  </a:schemeClr>
                </a:solidFill>
                <a:latin typeface="JetBrains Mono" panose="020B0509020102050004" pitchFamily="49" charset="0"/>
              </a:rPr>
              <a:t>blur_y</a:t>
            </a:r>
            <a:r>
              <a:rPr lang="en-US" sz="1400" dirty="0">
                <a:solidFill>
                  <a:schemeClr val="tx1">
                    <a:alpha val="25000"/>
                  </a:schemeClr>
                </a:solidFill>
                <a:latin typeface="JetBrains Mono" panose="020B0509020102050004" pitchFamily="49" charset="0"/>
              </a:rPr>
              <a:t>(x, y));</a:t>
            </a:r>
          </a:p>
          <a:p>
            <a:br>
              <a:rPr lang="en-US" sz="1400" dirty="0">
                <a:solidFill>
                  <a:schemeClr val="tx1">
                    <a:alpha val="25000"/>
                  </a:schemeClr>
                </a:solidFill>
                <a:latin typeface="JetBrains Mono" panose="020B0509020102050004" pitchFamily="49" charset="0"/>
              </a:rPr>
            </a:br>
            <a:r>
              <a:rPr lang="en-US" sz="1400" dirty="0">
                <a:solidFill>
                  <a:schemeClr val="tx1">
                    <a:alpha val="25000"/>
                  </a:schemeClr>
                </a:solidFill>
                <a:latin typeface="JetBrains Mono" panose="020B0509020102050004" pitchFamily="49" charset="0"/>
              </a:rPr>
              <a:t>  </a:t>
            </a:r>
            <a:r>
              <a:rPr lang="en-US" sz="1400" dirty="0" err="1">
                <a:latin typeface="JetBrains Mono" panose="020B0509020102050004" pitchFamily="49" charset="0"/>
              </a:rPr>
              <a:t>result.compile_jit</a:t>
            </a:r>
            <a:r>
              <a:rPr lang="en-US" sz="1400" dirty="0">
                <a:latin typeface="JetBrains Mono" panose="020B0509020102050004" pitchFamily="49" charset="0"/>
              </a:rPr>
              <a:t>();</a:t>
            </a:r>
          </a:p>
          <a:p>
            <a:r>
              <a:rPr lang="en-US" sz="1400" dirty="0">
                <a:latin typeface="JetBrains Mono" panose="020B0509020102050004" pitchFamily="49" charset="0"/>
              </a:rPr>
              <a:t>  </a:t>
            </a:r>
            <a:r>
              <a:rPr lang="en-US" sz="1400" dirty="0">
                <a:solidFill>
                  <a:schemeClr val="accent4"/>
                </a:solidFill>
                <a:latin typeface="JetBrains Mono" panose="020B0509020102050004" pitchFamily="49" charset="0"/>
              </a:rPr>
              <a:t>Buffer</a:t>
            </a:r>
            <a:r>
              <a:rPr lang="en-US" sz="1400" dirty="0">
                <a:latin typeface="JetBrains Mono" panose="020B0509020102050004" pitchFamily="49" charset="0"/>
              </a:rPr>
              <a:t>&lt;</a:t>
            </a:r>
            <a:r>
              <a:rPr lang="en-US" sz="1400" dirty="0">
                <a:solidFill>
                  <a:schemeClr val="accent2"/>
                </a:solidFill>
                <a:latin typeface="JetBrains Mono" panose="020B0509020102050004" pitchFamily="49" charset="0"/>
              </a:rPr>
              <a:t>uint8_t</a:t>
            </a:r>
            <a:r>
              <a:rPr lang="en-US" sz="1400" dirty="0">
                <a:latin typeface="JetBrains Mono" panose="020B0509020102050004" pitchFamily="49" charset="0"/>
              </a:rPr>
              <a:t>&gt; output = </a:t>
            </a:r>
            <a:r>
              <a:rPr lang="en-US" sz="1400" dirty="0" err="1">
                <a:latin typeface="JetBrains Mono" panose="020B0509020102050004" pitchFamily="49" charset="0"/>
              </a:rPr>
              <a:t>result.realize</a:t>
            </a:r>
            <a:r>
              <a:rPr lang="en-US" sz="1400" dirty="0">
                <a:latin typeface="JetBrains Mono" panose="020B0509020102050004" pitchFamily="49" charset="0"/>
              </a:rPr>
              <a:t>(</a:t>
            </a:r>
            <a:r>
              <a:rPr lang="en-US" sz="1400" dirty="0" err="1">
                <a:latin typeface="JetBrains Mono" panose="020B0509020102050004" pitchFamily="49" charset="0"/>
              </a:rPr>
              <a:t>input.width</a:t>
            </a:r>
            <a:r>
              <a:rPr lang="en-US" sz="1400" dirty="0">
                <a:latin typeface="JetBrains Mono" panose="020B0509020102050004" pitchFamily="49" charset="0"/>
              </a:rPr>
              <a:t>(), </a:t>
            </a:r>
            <a:r>
              <a:rPr lang="en-US" sz="1400" dirty="0" err="1">
                <a:latin typeface="JetBrains Mono" panose="020B0509020102050004" pitchFamily="49" charset="0"/>
              </a:rPr>
              <a:t>input.height</a:t>
            </a:r>
            <a:r>
              <a:rPr lang="en-US" sz="1400" dirty="0">
                <a:latin typeface="JetBrains Mono" panose="020B0509020102050004" pitchFamily="49" charset="0"/>
              </a:rPr>
              <a:t>());</a:t>
            </a:r>
          </a:p>
          <a:p>
            <a:endParaRPr lang="en-US" sz="1400" dirty="0">
              <a:solidFill>
                <a:schemeClr val="tx1">
                  <a:alpha val="25000"/>
                </a:schemeClr>
              </a:solidFill>
              <a:latin typeface="JetBrains Mono" panose="020B0509020102050004" pitchFamily="49" charset="0"/>
            </a:endParaRPr>
          </a:p>
          <a:p>
            <a:r>
              <a:rPr lang="en-US" sz="1400" dirty="0">
                <a:solidFill>
                  <a:schemeClr val="tx1">
                    <a:alpha val="25000"/>
                  </a:schemeClr>
                </a:solidFill>
                <a:latin typeface="JetBrains Mono" panose="020B0509020102050004" pitchFamily="49" charset="0"/>
              </a:rPr>
              <a:t>  </a:t>
            </a:r>
            <a:r>
              <a:rPr lang="en-US" sz="1400" dirty="0" err="1">
                <a:solidFill>
                  <a:schemeClr val="tx1">
                    <a:alpha val="25000"/>
                  </a:schemeClr>
                </a:solidFill>
                <a:latin typeface="JetBrains Mono" panose="020B0509020102050004" pitchFamily="49" charset="0"/>
              </a:rPr>
              <a:t>convert_and_save_image</a:t>
            </a:r>
            <a:r>
              <a:rPr lang="en-US" sz="1400" dirty="0">
                <a:solidFill>
                  <a:schemeClr val="tx1">
                    <a:alpha val="25000"/>
                  </a:schemeClr>
                </a:solidFill>
                <a:latin typeface="JetBrains Mono" panose="020B0509020102050004" pitchFamily="49" charset="0"/>
              </a:rPr>
              <a:t>(output, </a:t>
            </a:r>
            <a:r>
              <a:rPr lang="en-US" sz="1400" dirty="0" err="1">
                <a:solidFill>
                  <a:schemeClr val="tx1">
                    <a:alpha val="25000"/>
                  </a:schemeClr>
                </a:solidFill>
                <a:latin typeface="JetBrains Mono" panose="020B0509020102050004" pitchFamily="49" charset="0"/>
              </a:rPr>
              <a:t>argv</a:t>
            </a:r>
            <a:r>
              <a:rPr lang="en-US" sz="1400" dirty="0">
                <a:solidFill>
                  <a:schemeClr val="tx1">
                    <a:alpha val="25000"/>
                  </a:schemeClr>
                </a:solidFill>
                <a:latin typeface="JetBrains Mono" panose="020B0509020102050004" pitchFamily="49" charset="0"/>
              </a:rPr>
              <a:t>[</a:t>
            </a:r>
            <a:r>
              <a:rPr lang="en-US" sz="1400" dirty="0">
                <a:solidFill>
                  <a:schemeClr val="accent5">
                    <a:alpha val="25000"/>
                  </a:schemeClr>
                </a:solidFill>
                <a:latin typeface="JetBrains Mono" panose="020B0509020102050004" pitchFamily="49" charset="0"/>
              </a:rPr>
              <a:t>2</a:t>
            </a:r>
            <a:r>
              <a:rPr lang="en-US" sz="1400" dirty="0">
                <a:solidFill>
                  <a:schemeClr val="tx1">
                    <a:alpha val="25000"/>
                  </a:schemeClr>
                </a:solidFill>
                <a:latin typeface="JetBrains Mono" panose="020B0509020102050004" pitchFamily="49" charset="0"/>
              </a:rPr>
              <a:t>]);</a:t>
            </a:r>
          </a:p>
          <a:p>
            <a:r>
              <a:rPr lang="en-US" sz="1400" dirty="0">
                <a:solidFill>
                  <a:schemeClr val="tx1">
                    <a:alpha val="25000"/>
                  </a:schemeClr>
                </a:solidFill>
                <a:latin typeface="JetBrains Mono" panose="020B0509020102050004" pitchFamily="49" charset="0"/>
              </a:rPr>
              <a:t>  </a:t>
            </a:r>
            <a:r>
              <a:rPr lang="en-US" sz="1400" dirty="0">
                <a:solidFill>
                  <a:schemeClr val="accent2">
                    <a:alpha val="25000"/>
                  </a:schemeClr>
                </a:solidFill>
                <a:latin typeface="JetBrains Mono" panose="020B0509020102050004" pitchFamily="49" charset="0"/>
              </a:rPr>
              <a:t>return</a:t>
            </a:r>
            <a:r>
              <a:rPr lang="en-US" sz="1400" dirty="0">
                <a:solidFill>
                  <a:schemeClr val="tx1">
                    <a:alpha val="25000"/>
                  </a:schemeClr>
                </a:solidFill>
                <a:latin typeface="JetBrains Mono" panose="020B0509020102050004" pitchFamily="49" charset="0"/>
              </a:rPr>
              <a:t> 0;</a:t>
            </a:r>
          </a:p>
          <a:p>
            <a:r>
              <a:rPr lang="en-US" sz="1400" dirty="0">
                <a:solidFill>
                  <a:schemeClr val="tx1">
                    <a:alpha val="25000"/>
                  </a:schemeClr>
                </a:solidFill>
                <a:latin typeface="JetBrains Mono" panose="020B0509020102050004" pitchFamily="49" charset="0"/>
              </a:rPr>
              <a:t>}</a:t>
            </a:r>
          </a:p>
        </p:txBody>
      </p:sp>
    </p:spTree>
    <p:extLst>
      <p:ext uri="{BB962C8B-B14F-4D97-AF65-F5344CB8AC3E}">
        <p14:creationId xmlns:p14="http://schemas.microsoft.com/office/powerpoint/2010/main" val="25927103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3649A-E5A0-46E6-8726-2C3B9F7E583D}"/>
              </a:ext>
            </a:extLst>
          </p:cNvPr>
          <p:cNvSpPr>
            <a:spLocks noGrp="1"/>
          </p:cNvSpPr>
          <p:nvPr>
            <p:ph type="title"/>
          </p:nvPr>
        </p:nvSpPr>
        <p:spPr/>
        <p:txBody>
          <a:bodyPr/>
          <a:lstStyle/>
          <a:p>
            <a:r>
              <a:rPr lang="en-US" dirty="0"/>
              <a:t>Ahead-of-Time mode</a:t>
            </a:r>
          </a:p>
        </p:txBody>
      </p:sp>
      <p:sp>
        <p:nvSpPr>
          <p:cNvPr id="3" name="Content Placeholder 2">
            <a:extLst>
              <a:ext uri="{FF2B5EF4-FFF2-40B4-BE49-F238E27FC236}">
                <a16:creationId xmlns:a16="http://schemas.microsoft.com/office/drawing/2014/main" id="{3CE58C22-79BB-401C-9712-2FE3803358FB}"/>
              </a:ext>
            </a:extLst>
          </p:cNvPr>
          <p:cNvSpPr>
            <a:spLocks noGrp="1"/>
          </p:cNvSpPr>
          <p:nvPr>
            <p:ph idx="1"/>
          </p:nvPr>
        </p:nvSpPr>
        <p:spPr/>
        <p:txBody>
          <a:bodyPr/>
          <a:lstStyle/>
          <a:p>
            <a:r>
              <a:rPr lang="en-US" dirty="0"/>
              <a:t>You write a </a:t>
            </a:r>
            <a:r>
              <a:rPr lang="en-US" b="1" dirty="0">
                <a:solidFill>
                  <a:schemeClr val="accent4"/>
                </a:solidFill>
              </a:rPr>
              <a:t>Generator</a:t>
            </a:r>
            <a:r>
              <a:rPr lang="en-US" dirty="0"/>
              <a:t> subclass</a:t>
            </a:r>
          </a:p>
          <a:p>
            <a:endParaRPr lang="en-US" dirty="0"/>
          </a:p>
          <a:p>
            <a:r>
              <a:rPr lang="en-US" dirty="0"/>
              <a:t>Compile and run with a </a:t>
            </a:r>
            <a:r>
              <a:rPr lang="en-US" b="1" dirty="0">
                <a:solidFill>
                  <a:schemeClr val="accent4"/>
                </a:solidFill>
              </a:rPr>
              <a:t>special main function</a:t>
            </a:r>
            <a:r>
              <a:rPr lang="en-US" dirty="0"/>
              <a:t> (like Google Test)</a:t>
            </a:r>
          </a:p>
          <a:p>
            <a:endParaRPr lang="en-US" dirty="0"/>
          </a:p>
          <a:p>
            <a:r>
              <a:rPr lang="en-US" dirty="0"/>
              <a:t>Link to the </a:t>
            </a:r>
            <a:r>
              <a:rPr lang="en-US" b="1" dirty="0">
                <a:solidFill>
                  <a:schemeClr val="accent4"/>
                </a:solidFill>
              </a:rPr>
              <a:t>generated object </a:t>
            </a:r>
            <a:r>
              <a:rPr lang="en-US" dirty="0"/>
              <a:t>and include the </a:t>
            </a:r>
            <a:r>
              <a:rPr lang="en-US" b="1" dirty="0">
                <a:solidFill>
                  <a:schemeClr val="accent4"/>
                </a:solidFill>
              </a:rPr>
              <a:t>generated header</a:t>
            </a:r>
            <a:r>
              <a:rPr lang="en-US" dirty="0"/>
              <a:t>.</a:t>
            </a:r>
          </a:p>
          <a:p>
            <a:endParaRPr lang="en-US" dirty="0"/>
          </a:p>
          <a:p>
            <a:r>
              <a:rPr lang="en-US" dirty="0"/>
              <a:t>Generic </a:t>
            </a:r>
            <a:r>
              <a:rPr lang="en-US" b="1" dirty="0">
                <a:solidFill>
                  <a:schemeClr val="accent4"/>
                </a:solidFill>
              </a:rPr>
              <a:t>runner</a:t>
            </a:r>
            <a:r>
              <a:rPr lang="en-US" dirty="0"/>
              <a:t> for benchmarking, tests.</a:t>
            </a:r>
          </a:p>
        </p:txBody>
      </p:sp>
      <p:sp>
        <p:nvSpPr>
          <p:cNvPr id="4" name="Slide Number Placeholder 3">
            <a:extLst>
              <a:ext uri="{FF2B5EF4-FFF2-40B4-BE49-F238E27FC236}">
                <a16:creationId xmlns:a16="http://schemas.microsoft.com/office/drawing/2014/main" id="{89CEA0E7-77A5-4B03-ADFB-CB30A11ED27C}"/>
              </a:ext>
            </a:extLst>
          </p:cNvPr>
          <p:cNvSpPr>
            <a:spLocks noGrp="1"/>
          </p:cNvSpPr>
          <p:nvPr>
            <p:ph type="sldNum" sz="quarter" idx="12"/>
          </p:nvPr>
        </p:nvSpPr>
        <p:spPr/>
        <p:txBody>
          <a:bodyPr/>
          <a:lstStyle/>
          <a:p>
            <a:fld id="{EE4B2865-9F4B-463A-924A-394C76877335}" type="slidenum">
              <a:rPr lang="en-US" smtClean="0"/>
              <a:t>64</a:t>
            </a:fld>
            <a:endParaRPr lang="en-US"/>
          </a:p>
        </p:txBody>
      </p:sp>
    </p:spTree>
    <p:extLst>
      <p:ext uri="{BB962C8B-B14F-4D97-AF65-F5344CB8AC3E}">
        <p14:creationId xmlns:p14="http://schemas.microsoft.com/office/powerpoint/2010/main" val="42882904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C180C5-6BE9-4BD1-B883-D0D136113F07}"/>
              </a:ext>
            </a:extLst>
          </p:cNvPr>
          <p:cNvSpPr>
            <a:spLocks noGrp="1"/>
          </p:cNvSpPr>
          <p:nvPr>
            <p:ph type="sldNum" sz="quarter" idx="12"/>
          </p:nvPr>
        </p:nvSpPr>
        <p:spPr/>
        <p:txBody>
          <a:bodyPr/>
          <a:lstStyle/>
          <a:p>
            <a:fld id="{EE4B2865-9F4B-463A-924A-394C76877335}" type="slidenum">
              <a:rPr lang="en-US" smtClean="0"/>
              <a:t>65</a:t>
            </a:fld>
            <a:endParaRPr lang="en-US"/>
          </a:p>
        </p:txBody>
      </p:sp>
      <p:sp>
        <p:nvSpPr>
          <p:cNvPr id="6" name="TextBox 5">
            <a:extLst>
              <a:ext uri="{FF2B5EF4-FFF2-40B4-BE49-F238E27FC236}">
                <a16:creationId xmlns:a16="http://schemas.microsoft.com/office/drawing/2014/main" id="{8C007EF7-8AC3-4F43-BA2C-CD64CC4C570E}"/>
              </a:ext>
            </a:extLst>
          </p:cNvPr>
          <p:cNvSpPr txBox="1"/>
          <p:nvPr/>
        </p:nvSpPr>
        <p:spPr>
          <a:xfrm>
            <a:off x="116840" y="1012954"/>
            <a:ext cx="8910320" cy="4832092"/>
          </a:xfrm>
          <a:prstGeom prst="rect">
            <a:avLst/>
          </a:prstGeom>
          <a:noFill/>
        </p:spPr>
        <p:txBody>
          <a:bodyPr wrap="square">
            <a:spAutoFit/>
          </a:bodyPr>
          <a:lstStyle/>
          <a:p>
            <a:r>
              <a:rPr lang="en-US" sz="1400" dirty="0">
                <a:solidFill>
                  <a:srgbClr val="E41ACC"/>
                </a:solidFill>
                <a:latin typeface="JetBrains Mono" panose="020B0509020102050004" pitchFamily="49" charset="0"/>
              </a:rPr>
              <a:t>#include</a:t>
            </a:r>
            <a:r>
              <a:rPr lang="en-US" sz="1400" dirty="0">
                <a:latin typeface="JetBrains Mono" panose="020B0509020102050004" pitchFamily="49" charset="0"/>
              </a:rPr>
              <a:t> </a:t>
            </a:r>
            <a:r>
              <a:rPr lang="en-US" sz="1400" dirty="0">
                <a:solidFill>
                  <a:schemeClr val="accent6"/>
                </a:solidFill>
                <a:latin typeface="JetBrains Mono" panose="020B0509020102050004" pitchFamily="49" charset="0"/>
              </a:rPr>
              <a:t>&lt;</a:t>
            </a:r>
            <a:r>
              <a:rPr lang="en-US" sz="1400" dirty="0" err="1">
                <a:solidFill>
                  <a:schemeClr val="accent6"/>
                </a:solidFill>
                <a:latin typeface="JetBrains Mono" panose="020B0509020102050004" pitchFamily="49" charset="0"/>
              </a:rPr>
              <a:t>Halide.h</a:t>
            </a:r>
            <a:r>
              <a:rPr lang="en-US" sz="1400" dirty="0">
                <a:solidFill>
                  <a:schemeClr val="accent6"/>
                </a:solidFill>
                <a:latin typeface="JetBrains Mono" panose="020B0509020102050004" pitchFamily="49" charset="0"/>
              </a:rPr>
              <a:t>&gt;</a:t>
            </a:r>
          </a:p>
          <a:p>
            <a:r>
              <a:rPr lang="en-US" sz="1400" dirty="0">
                <a:solidFill>
                  <a:schemeClr val="accent2"/>
                </a:solidFill>
                <a:latin typeface="JetBrains Mono" panose="020B0509020102050004" pitchFamily="49" charset="0"/>
              </a:rPr>
              <a:t>using namespace </a:t>
            </a:r>
            <a:r>
              <a:rPr lang="en-US" sz="1400" dirty="0">
                <a:latin typeface="JetBrains Mono" panose="020B0509020102050004" pitchFamily="49" charset="0"/>
              </a:rPr>
              <a:t>Halide;</a:t>
            </a:r>
          </a:p>
          <a:p>
            <a:endParaRPr lang="en-US" sz="1400" dirty="0">
              <a:latin typeface="JetBrains Mono" panose="020B0509020102050004" pitchFamily="49" charset="0"/>
            </a:endParaRPr>
          </a:p>
          <a:p>
            <a:r>
              <a:rPr lang="en-US" sz="1400" dirty="0">
                <a:solidFill>
                  <a:schemeClr val="accent2"/>
                </a:solidFill>
                <a:latin typeface="JetBrains Mono" panose="020B0509020102050004" pitchFamily="49" charset="0"/>
              </a:rPr>
              <a:t>struct</a:t>
            </a:r>
            <a:r>
              <a:rPr lang="en-US" sz="1400" dirty="0">
                <a:latin typeface="JetBrains Mono" panose="020B0509020102050004" pitchFamily="49" charset="0"/>
              </a:rPr>
              <a:t> Blur : </a:t>
            </a:r>
            <a:r>
              <a:rPr lang="en-US" sz="1400" dirty="0">
                <a:solidFill>
                  <a:schemeClr val="accent2"/>
                </a:solidFill>
                <a:latin typeface="JetBrains Mono" panose="020B0509020102050004" pitchFamily="49" charset="0"/>
              </a:rPr>
              <a:t>public</a:t>
            </a:r>
            <a:r>
              <a:rPr lang="en-US" sz="1400" dirty="0">
                <a:latin typeface="JetBrains Mono" panose="020B0509020102050004" pitchFamily="49" charset="0"/>
              </a:rPr>
              <a:t> </a:t>
            </a:r>
            <a:r>
              <a:rPr lang="en-US" sz="1400" dirty="0">
                <a:solidFill>
                  <a:schemeClr val="accent4"/>
                </a:solidFill>
                <a:latin typeface="JetBrains Mono" panose="020B0509020102050004" pitchFamily="49" charset="0"/>
              </a:rPr>
              <a:t>Generator</a:t>
            </a:r>
            <a:r>
              <a:rPr lang="en-US" sz="1400" dirty="0">
                <a:latin typeface="JetBrains Mono" panose="020B0509020102050004" pitchFamily="49" charset="0"/>
              </a:rPr>
              <a:t>&lt;Blur&gt; {</a:t>
            </a:r>
          </a:p>
          <a:p>
            <a:r>
              <a:rPr lang="en-US" sz="1400" dirty="0">
                <a:latin typeface="JetBrains Mono" panose="020B0509020102050004" pitchFamily="49" charset="0"/>
              </a:rPr>
              <a:t>  </a:t>
            </a:r>
            <a:r>
              <a:rPr lang="en-US" sz="1400" dirty="0">
                <a:solidFill>
                  <a:schemeClr val="accent4"/>
                </a:solidFill>
                <a:latin typeface="JetBrains Mono" panose="020B0509020102050004" pitchFamily="49" charset="0"/>
              </a:rPr>
              <a:t>Input</a:t>
            </a:r>
            <a:r>
              <a:rPr lang="en-US" sz="1400" dirty="0">
                <a:latin typeface="JetBrains Mono" panose="020B0509020102050004" pitchFamily="49" charset="0"/>
              </a:rPr>
              <a:t>&lt;</a:t>
            </a:r>
            <a:r>
              <a:rPr lang="en-US" sz="1400" dirty="0">
                <a:solidFill>
                  <a:schemeClr val="accent4"/>
                </a:solidFill>
                <a:latin typeface="JetBrains Mono" panose="020B0509020102050004" pitchFamily="49" charset="0"/>
              </a:rPr>
              <a:t>Buffer</a:t>
            </a:r>
            <a:r>
              <a:rPr lang="en-US" sz="1400" dirty="0">
                <a:latin typeface="JetBrains Mono" panose="020B0509020102050004" pitchFamily="49" charset="0"/>
              </a:rPr>
              <a:t>&lt;</a:t>
            </a:r>
            <a:r>
              <a:rPr lang="en-US" sz="1400" dirty="0">
                <a:solidFill>
                  <a:schemeClr val="accent2"/>
                </a:solidFill>
                <a:latin typeface="JetBrains Mono" panose="020B0509020102050004" pitchFamily="49" charset="0"/>
              </a:rPr>
              <a:t>uint8_t</a:t>
            </a:r>
            <a:r>
              <a:rPr lang="en-US" sz="1400" dirty="0">
                <a:latin typeface="JetBrains Mono" panose="020B0509020102050004" pitchFamily="49" charset="0"/>
              </a:rPr>
              <a:t>&gt;&gt; input{</a:t>
            </a:r>
            <a:r>
              <a:rPr lang="en-US" sz="1400" dirty="0">
                <a:solidFill>
                  <a:schemeClr val="accent6"/>
                </a:solidFill>
                <a:latin typeface="JetBrains Mono" panose="020B0509020102050004" pitchFamily="49" charset="0"/>
              </a:rPr>
              <a:t>"input"</a:t>
            </a:r>
            <a:r>
              <a:rPr lang="en-US" sz="1400" dirty="0">
                <a:latin typeface="JetBrains Mono" panose="020B0509020102050004" pitchFamily="49" charset="0"/>
              </a:rPr>
              <a:t>, </a:t>
            </a:r>
            <a:r>
              <a:rPr lang="en-US" sz="1400" dirty="0">
                <a:solidFill>
                  <a:schemeClr val="accent5"/>
                </a:solidFill>
                <a:latin typeface="JetBrains Mono" panose="020B0509020102050004" pitchFamily="49" charset="0"/>
              </a:rPr>
              <a:t>2</a:t>
            </a:r>
            <a:r>
              <a:rPr lang="en-US" sz="1400" dirty="0">
                <a:latin typeface="JetBrains Mono" panose="020B0509020102050004" pitchFamily="49" charset="0"/>
              </a:rPr>
              <a:t>};</a:t>
            </a:r>
          </a:p>
          <a:p>
            <a:r>
              <a:rPr lang="en-US" sz="1400" dirty="0">
                <a:latin typeface="JetBrains Mono" panose="020B0509020102050004" pitchFamily="49" charset="0"/>
              </a:rPr>
              <a:t>  </a:t>
            </a:r>
            <a:r>
              <a:rPr lang="en-US" sz="1400" dirty="0">
                <a:solidFill>
                  <a:schemeClr val="accent4"/>
                </a:solidFill>
                <a:latin typeface="JetBrains Mono" panose="020B0509020102050004" pitchFamily="49" charset="0"/>
              </a:rPr>
              <a:t>Output</a:t>
            </a:r>
            <a:r>
              <a:rPr lang="en-US" sz="1400" dirty="0">
                <a:latin typeface="JetBrains Mono" panose="020B0509020102050004" pitchFamily="49" charset="0"/>
              </a:rPr>
              <a:t>&lt;</a:t>
            </a:r>
            <a:r>
              <a:rPr lang="en-US" sz="1400" dirty="0">
                <a:solidFill>
                  <a:schemeClr val="accent4"/>
                </a:solidFill>
                <a:latin typeface="JetBrains Mono" panose="020B0509020102050004" pitchFamily="49" charset="0"/>
              </a:rPr>
              <a:t>Buffer</a:t>
            </a:r>
            <a:r>
              <a:rPr lang="en-US" sz="1400" dirty="0">
                <a:latin typeface="JetBrains Mono" panose="020B0509020102050004" pitchFamily="49" charset="0"/>
              </a:rPr>
              <a:t>&lt;</a:t>
            </a:r>
            <a:r>
              <a:rPr lang="en-US" sz="1400" dirty="0">
                <a:solidFill>
                  <a:schemeClr val="accent2"/>
                </a:solidFill>
                <a:latin typeface="JetBrains Mono" panose="020B0509020102050004" pitchFamily="49" charset="0"/>
              </a:rPr>
              <a:t>uint8_t</a:t>
            </a:r>
            <a:r>
              <a:rPr lang="en-US" sz="1400" dirty="0">
                <a:latin typeface="JetBrains Mono" panose="020B0509020102050004" pitchFamily="49" charset="0"/>
              </a:rPr>
              <a:t>&gt;&gt; result{</a:t>
            </a:r>
            <a:r>
              <a:rPr lang="en-US" sz="1400" dirty="0">
                <a:solidFill>
                  <a:schemeClr val="accent6"/>
                </a:solidFill>
                <a:latin typeface="JetBrains Mono" panose="020B0509020102050004" pitchFamily="49" charset="0"/>
              </a:rPr>
              <a:t>"result"</a:t>
            </a:r>
            <a:r>
              <a:rPr lang="en-US" sz="1400" dirty="0">
                <a:latin typeface="JetBrains Mono" panose="020B0509020102050004" pitchFamily="49" charset="0"/>
              </a:rPr>
              <a:t>, </a:t>
            </a:r>
            <a:r>
              <a:rPr lang="en-US" sz="1400" dirty="0">
                <a:solidFill>
                  <a:schemeClr val="accent5"/>
                </a:solidFill>
                <a:latin typeface="JetBrains Mono" panose="020B0509020102050004" pitchFamily="49" charset="0"/>
              </a:rPr>
              <a:t>2</a:t>
            </a:r>
            <a:r>
              <a:rPr lang="en-US" sz="1400" dirty="0">
                <a:latin typeface="JetBrains Mono" panose="020B0509020102050004" pitchFamily="49" charset="0"/>
              </a:rPr>
              <a:t>};</a:t>
            </a:r>
          </a:p>
          <a:p>
            <a:endParaRPr lang="en-US" sz="1400" dirty="0">
              <a:latin typeface="JetBrains Mono" panose="020B0509020102050004" pitchFamily="49" charset="0"/>
            </a:endParaRPr>
          </a:p>
          <a:p>
            <a:r>
              <a:rPr lang="en-US" sz="1400" dirty="0">
                <a:latin typeface="JetBrains Mono" panose="020B0509020102050004" pitchFamily="49" charset="0"/>
              </a:rPr>
              <a:t>  </a:t>
            </a:r>
            <a:r>
              <a:rPr lang="en-US" sz="1400" dirty="0">
                <a:solidFill>
                  <a:schemeClr val="accent4"/>
                </a:solidFill>
                <a:latin typeface="JetBrains Mono" panose="020B0509020102050004" pitchFamily="49" charset="0"/>
              </a:rPr>
              <a:t>Var</a:t>
            </a:r>
            <a:r>
              <a:rPr lang="en-US" sz="1400" dirty="0">
                <a:latin typeface="JetBrains Mono" panose="020B0509020102050004" pitchFamily="49" charset="0"/>
              </a:rPr>
              <a:t> x, y;</a:t>
            </a:r>
          </a:p>
          <a:p>
            <a:r>
              <a:rPr lang="en-US" sz="1400" dirty="0">
                <a:latin typeface="JetBrains Mono" panose="020B0509020102050004" pitchFamily="49" charset="0"/>
              </a:rPr>
              <a:t>  </a:t>
            </a:r>
            <a:r>
              <a:rPr lang="en-US" sz="1400" dirty="0" err="1">
                <a:solidFill>
                  <a:schemeClr val="accent4"/>
                </a:solidFill>
                <a:latin typeface="JetBrains Mono" panose="020B0509020102050004" pitchFamily="49" charset="0"/>
              </a:rPr>
              <a:t>Func</a:t>
            </a:r>
            <a:r>
              <a:rPr lang="en-US" sz="1400" dirty="0">
                <a:latin typeface="JetBrains Mono" panose="020B0509020102050004" pitchFamily="49" charset="0"/>
              </a:rPr>
              <a:t> input_16, </a:t>
            </a:r>
            <a:r>
              <a:rPr lang="en-US" sz="1400" dirty="0" err="1">
                <a:latin typeface="JetBrains Mono" panose="020B0509020102050004" pitchFamily="49" charset="0"/>
              </a:rPr>
              <a:t>blur_x</a:t>
            </a:r>
            <a:r>
              <a:rPr lang="en-US" sz="1400" dirty="0">
                <a:latin typeface="JetBrains Mono" panose="020B0509020102050004" pitchFamily="49" charset="0"/>
              </a:rPr>
              <a:t>, </a:t>
            </a:r>
            <a:r>
              <a:rPr lang="en-US" sz="1400" dirty="0" err="1">
                <a:latin typeface="JetBrains Mono" panose="020B0509020102050004" pitchFamily="49" charset="0"/>
              </a:rPr>
              <a:t>blur_y</a:t>
            </a:r>
            <a:r>
              <a:rPr lang="en-US" sz="1400" dirty="0">
                <a:latin typeface="JetBrains Mono" panose="020B0509020102050004" pitchFamily="49" charset="0"/>
              </a:rPr>
              <a:t>;</a:t>
            </a:r>
          </a:p>
          <a:p>
            <a:endParaRPr lang="en-US" sz="1400" dirty="0">
              <a:latin typeface="JetBrains Mono" panose="020B0509020102050004" pitchFamily="49" charset="0"/>
            </a:endParaRPr>
          </a:p>
          <a:p>
            <a:r>
              <a:rPr lang="en-US" sz="1400" dirty="0">
                <a:latin typeface="JetBrains Mono" panose="020B0509020102050004" pitchFamily="49" charset="0"/>
              </a:rPr>
              <a:t>  </a:t>
            </a:r>
            <a:r>
              <a:rPr lang="en-US" sz="1400" dirty="0">
                <a:solidFill>
                  <a:schemeClr val="accent2"/>
                </a:solidFill>
                <a:latin typeface="JetBrains Mono" panose="020B0509020102050004" pitchFamily="49" charset="0"/>
              </a:rPr>
              <a:t>void</a:t>
            </a:r>
            <a:r>
              <a:rPr lang="en-US" sz="1400" dirty="0">
                <a:latin typeface="JetBrains Mono" panose="020B0509020102050004" pitchFamily="49" charset="0"/>
              </a:rPr>
              <a:t> generate() {</a:t>
            </a:r>
          </a:p>
          <a:p>
            <a:r>
              <a:rPr lang="en-US" sz="1400" dirty="0">
                <a:latin typeface="JetBrains Mono" panose="020B0509020102050004" pitchFamily="49" charset="0"/>
              </a:rPr>
              <a:t>    </a:t>
            </a:r>
            <a:r>
              <a:rPr lang="en-US" sz="1400" dirty="0" err="1">
                <a:solidFill>
                  <a:schemeClr val="accent2"/>
                </a:solidFill>
                <a:latin typeface="JetBrains Mono" panose="020B0509020102050004" pitchFamily="49" charset="0"/>
              </a:rPr>
              <a:t>Func</a:t>
            </a:r>
            <a:r>
              <a:rPr lang="en-US" sz="1400" dirty="0">
                <a:latin typeface="JetBrains Mono" panose="020B0509020102050004" pitchFamily="49" charset="0"/>
              </a:rPr>
              <a:t> clamped = </a:t>
            </a:r>
            <a:r>
              <a:rPr lang="en-US" sz="1400" dirty="0" err="1">
                <a:solidFill>
                  <a:schemeClr val="accent4"/>
                </a:solidFill>
                <a:latin typeface="JetBrains Mono" panose="020B0509020102050004" pitchFamily="49" charset="0"/>
              </a:rPr>
              <a:t>BoundaryConditions</a:t>
            </a:r>
            <a:r>
              <a:rPr lang="en-US" sz="1400" dirty="0">
                <a:latin typeface="JetBrains Mono" panose="020B0509020102050004" pitchFamily="49" charset="0"/>
              </a:rPr>
              <a:t>::</a:t>
            </a:r>
            <a:r>
              <a:rPr lang="en-US" sz="1400" dirty="0" err="1">
                <a:latin typeface="JetBrains Mono" panose="020B0509020102050004" pitchFamily="49" charset="0"/>
              </a:rPr>
              <a:t>repeat_edge</a:t>
            </a:r>
            <a:r>
              <a:rPr lang="en-US" sz="1400" dirty="0">
                <a:latin typeface="JetBrains Mono" panose="020B0509020102050004" pitchFamily="49" charset="0"/>
              </a:rPr>
              <a:t>(input);</a:t>
            </a:r>
          </a:p>
          <a:p>
            <a:endParaRPr lang="en-US" sz="1400" dirty="0">
              <a:latin typeface="JetBrains Mono" panose="020B0509020102050004" pitchFamily="49" charset="0"/>
            </a:endParaRPr>
          </a:p>
          <a:p>
            <a:r>
              <a:rPr lang="en-US" sz="1400" dirty="0">
                <a:latin typeface="JetBrains Mono" panose="020B0509020102050004" pitchFamily="49" charset="0"/>
              </a:rPr>
              <a:t>    input_16(x, y) = cast&lt;</a:t>
            </a:r>
            <a:r>
              <a:rPr lang="en-US" sz="1400" dirty="0">
                <a:solidFill>
                  <a:schemeClr val="accent2"/>
                </a:solidFill>
                <a:latin typeface="JetBrains Mono" panose="020B0509020102050004" pitchFamily="49" charset="0"/>
              </a:rPr>
              <a:t>uint16_t</a:t>
            </a:r>
            <a:r>
              <a:rPr lang="en-US" sz="1400" dirty="0">
                <a:latin typeface="JetBrains Mono" panose="020B0509020102050004" pitchFamily="49" charset="0"/>
              </a:rPr>
              <a:t>&gt;(clamped(x, y));</a:t>
            </a:r>
          </a:p>
          <a:p>
            <a:r>
              <a:rPr lang="en-US" sz="1400" dirty="0">
                <a:latin typeface="JetBrains Mono" panose="020B0509020102050004" pitchFamily="49" charset="0"/>
              </a:rPr>
              <a:t>    </a:t>
            </a:r>
            <a:r>
              <a:rPr lang="en-US" sz="1400" dirty="0" err="1">
                <a:latin typeface="JetBrains Mono" panose="020B0509020102050004" pitchFamily="49" charset="0"/>
              </a:rPr>
              <a:t>blur_x</a:t>
            </a:r>
            <a:r>
              <a:rPr lang="en-US" sz="1400" dirty="0">
                <a:latin typeface="JetBrains Mono" panose="020B0509020102050004" pitchFamily="49" charset="0"/>
              </a:rPr>
              <a:t>(x, y) = (input_16(x - </a:t>
            </a:r>
            <a:r>
              <a:rPr lang="en-US" sz="1400" dirty="0">
                <a:solidFill>
                  <a:schemeClr val="accent5"/>
                </a:solidFill>
                <a:latin typeface="JetBrains Mono" panose="020B0509020102050004" pitchFamily="49" charset="0"/>
              </a:rPr>
              <a:t>1</a:t>
            </a:r>
            <a:r>
              <a:rPr lang="en-US" sz="1400" dirty="0">
                <a:latin typeface="JetBrains Mono" panose="020B0509020102050004" pitchFamily="49" charset="0"/>
              </a:rPr>
              <a:t>, y) + input_16(x, y) + input_16(x + </a:t>
            </a:r>
            <a:r>
              <a:rPr lang="en-US" sz="1400" dirty="0">
                <a:solidFill>
                  <a:schemeClr val="accent5"/>
                </a:solidFill>
                <a:latin typeface="JetBrains Mono" panose="020B0509020102050004" pitchFamily="49" charset="0"/>
              </a:rPr>
              <a:t>1</a:t>
            </a:r>
            <a:r>
              <a:rPr lang="en-US" sz="1400" dirty="0">
                <a:latin typeface="JetBrains Mono" panose="020B0509020102050004" pitchFamily="49" charset="0"/>
              </a:rPr>
              <a:t>, y)) / </a:t>
            </a:r>
            <a:r>
              <a:rPr lang="en-US" sz="1400" dirty="0">
                <a:solidFill>
                  <a:schemeClr val="accent5"/>
                </a:solidFill>
                <a:latin typeface="JetBrains Mono" panose="020B0509020102050004" pitchFamily="49" charset="0"/>
              </a:rPr>
              <a:t>3</a:t>
            </a:r>
            <a:r>
              <a:rPr lang="en-US" sz="1400" dirty="0">
                <a:latin typeface="JetBrains Mono" panose="020B0509020102050004" pitchFamily="49" charset="0"/>
              </a:rPr>
              <a:t>;</a:t>
            </a:r>
          </a:p>
          <a:p>
            <a:r>
              <a:rPr lang="en-US" sz="1400" dirty="0">
                <a:latin typeface="JetBrains Mono" panose="020B0509020102050004" pitchFamily="49" charset="0"/>
              </a:rPr>
              <a:t>    </a:t>
            </a:r>
            <a:r>
              <a:rPr lang="en-US" sz="1400" dirty="0" err="1">
                <a:latin typeface="JetBrains Mono" panose="020B0509020102050004" pitchFamily="49" charset="0"/>
              </a:rPr>
              <a:t>blur_y</a:t>
            </a:r>
            <a:r>
              <a:rPr lang="en-US" sz="1400" dirty="0">
                <a:latin typeface="JetBrains Mono" panose="020B0509020102050004" pitchFamily="49" charset="0"/>
              </a:rPr>
              <a:t>(x, y) =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a:solidFill>
                  <a:schemeClr val="accent5"/>
                </a:solidFill>
                <a:latin typeface="JetBrains Mono" panose="020B0509020102050004" pitchFamily="49" charset="0"/>
              </a:rPr>
              <a:t>1</a:t>
            </a:r>
            <a:r>
              <a:rPr lang="en-US" sz="1400" dirty="0">
                <a:latin typeface="JetBrains Mono" panose="020B0509020102050004" pitchFamily="49" charset="0"/>
              </a:rPr>
              <a:t>) +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err="1">
                <a:latin typeface="JetBrains Mono" panose="020B0509020102050004" pitchFamily="49" charset="0"/>
              </a:rPr>
              <a:t>blur_x</a:t>
            </a:r>
            <a:r>
              <a:rPr lang="en-US" sz="1400" dirty="0">
                <a:latin typeface="JetBrains Mono" panose="020B0509020102050004" pitchFamily="49" charset="0"/>
              </a:rPr>
              <a:t>(x, y + </a:t>
            </a:r>
            <a:r>
              <a:rPr lang="en-US" sz="1400" dirty="0">
                <a:solidFill>
                  <a:schemeClr val="accent5"/>
                </a:solidFill>
                <a:latin typeface="JetBrains Mono" panose="020B0509020102050004" pitchFamily="49" charset="0"/>
              </a:rPr>
              <a:t>1</a:t>
            </a:r>
            <a:r>
              <a:rPr lang="en-US" sz="1400" dirty="0">
                <a:latin typeface="JetBrains Mono" panose="020B0509020102050004" pitchFamily="49" charset="0"/>
              </a:rPr>
              <a:t>)) / </a:t>
            </a:r>
            <a:r>
              <a:rPr lang="en-US" sz="1400" dirty="0">
                <a:solidFill>
                  <a:schemeClr val="accent5"/>
                </a:solidFill>
                <a:latin typeface="JetBrains Mono" panose="020B0509020102050004" pitchFamily="49" charset="0"/>
              </a:rPr>
              <a:t>3</a:t>
            </a:r>
            <a:r>
              <a:rPr lang="en-US" sz="1400" dirty="0">
                <a:latin typeface="JetBrains Mono" panose="020B0509020102050004" pitchFamily="49" charset="0"/>
              </a:rPr>
              <a:t>;</a:t>
            </a:r>
          </a:p>
          <a:p>
            <a:endParaRPr lang="en-US" sz="1400" dirty="0">
              <a:latin typeface="JetBrains Mono" panose="020B0509020102050004" pitchFamily="49" charset="0"/>
            </a:endParaRPr>
          </a:p>
          <a:p>
            <a:r>
              <a:rPr lang="en-US" sz="1400" dirty="0">
                <a:latin typeface="JetBrains Mono" panose="020B0509020102050004" pitchFamily="49" charset="0"/>
              </a:rPr>
              <a:t>    result(x, y) = cast&lt;</a:t>
            </a:r>
            <a:r>
              <a:rPr lang="en-US" sz="1400" dirty="0">
                <a:solidFill>
                  <a:schemeClr val="accent2"/>
                </a:solidFill>
                <a:latin typeface="JetBrains Mono" panose="020B0509020102050004" pitchFamily="49" charset="0"/>
              </a:rPr>
              <a:t>uint8_t</a:t>
            </a:r>
            <a:r>
              <a:rPr lang="en-US" sz="1400" dirty="0">
                <a:latin typeface="JetBrains Mono" panose="020B0509020102050004" pitchFamily="49" charset="0"/>
              </a:rPr>
              <a:t>&gt;(</a:t>
            </a:r>
            <a:r>
              <a:rPr lang="en-US" sz="1400" dirty="0" err="1">
                <a:latin typeface="JetBrains Mono" panose="020B0509020102050004" pitchFamily="49" charset="0"/>
              </a:rPr>
              <a:t>blur_y</a:t>
            </a:r>
            <a:r>
              <a:rPr lang="en-US" sz="1400" dirty="0">
                <a:latin typeface="JetBrains Mono" panose="020B0509020102050004" pitchFamily="49" charset="0"/>
              </a:rPr>
              <a:t>(x, y));</a:t>
            </a:r>
          </a:p>
          <a:p>
            <a:r>
              <a:rPr lang="en-US" sz="1400" dirty="0">
                <a:latin typeface="JetBrains Mono" panose="020B0509020102050004" pitchFamily="49" charset="0"/>
              </a:rPr>
              <a:t>  }</a:t>
            </a:r>
          </a:p>
          <a:p>
            <a:r>
              <a:rPr lang="en-US" sz="1400" dirty="0">
                <a:latin typeface="JetBrains Mono" panose="020B0509020102050004" pitchFamily="49" charset="0"/>
              </a:rPr>
              <a:t>};</a:t>
            </a:r>
          </a:p>
          <a:p>
            <a:endParaRPr lang="en-US" sz="1400" dirty="0">
              <a:latin typeface="JetBrains Mono" panose="020B0509020102050004" pitchFamily="49" charset="0"/>
            </a:endParaRPr>
          </a:p>
          <a:p>
            <a:r>
              <a:rPr lang="en-US" sz="1400" dirty="0">
                <a:solidFill>
                  <a:srgbClr val="E41ACC"/>
                </a:solidFill>
                <a:latin typeface="JetBrains Mono" panose="020B0509020102050004" pitchFamily="49" charset="0"/>
              </a:rPr>
              <a:t>HALIDE_REGISTER_GENERATOR</a:t>
            </a:r>
            <a:r>
              <a:rPr lang="en-US" sz="1400" dirty="0">
                <a:latin typeface="JetBrains Mono" panose="020B0509020102050004" pitchFamily="49" charset="0"/>
              </a:rPr>
              <a:t>(</a:t>
            </a:r>
            <a:r>
              <a:rPr lang="en-US" sz="1400" dirty="0">
                <a:solidFill>
                  <a:schemeClr val="accent4"/>
                </a:solidFill>
                <a:latin typeface="JetBrains Mono" panose="020B0509020102050004" pitchFamily="49" charset="0"/>
              </a:rPr>
              <a:t>Blur</a:t>
            </a:r>
            <a:r>
              <a:rPr lang="en-US" sz="1400" dirty="0">
                <a:latin typeface="JetBrains Mono" panose="020B0509020102050004" pitchFamily="49" charset="0"/>
              </a:rPr>
              <a:t>, blur)</a:t>
            </a:r>
          </a:p>
        </p:txBody>
      </p:sp>
    </p:spTree>
    <p:extLst>
      <p:ext uri="{BB962C8B-B14F-4D97-AF65-F5344CB8AC3E}">
        <p14:creationId xmlns:p14="http://schemas.microsoft.com/office/powerpoint/2010/main" val="33416938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C01AE-B928-490F-871C-94FA5693F3B6}"/>
              </a:ext>
            </a:extLst>
          </p:cNvPr>
          <p:cNvSpPr>
            <a:spLocks noGrp="1"/>
          </p:cNvSpPr>
          <p:nvPr>
            <p:ph type="title"/>
          </p:nvPr>
        </p:nvSpPr>
        <p:spPr/>
        <p:txBody>
          <a:bodyPr/>
          <a:lstStyle/>
          <a:p>
            <a:r>
              <a:rPr lang="en-US" dirty="0"/>
              <a:t>Build commands</a:t>
            </a:r>
          </a:p>
        </p:txBody>
      </p:sp>
      <p:sp>
        <p:nvSpPr>
          <p:cNvPr id="4" name="Content Placeholder 3">
            <a:extLst>
              <a:ext uri="{FF2B5EF4-FFF2-40B4-BE49-F238E27FC236}">
                <a16:creationId xmlns:a16="http://schemas.microsoft.com/office/drawing/2014/main" id="{94859509-712A-4AE5-87EA-037AB7C81233}"/>
              </a:ext>
            </a:extLst>
          </p:cNvPr>
          <p:cNvSpPr>
            <a:spLocks noGrp="1"/>
          </p:cNvSpPr>
          <p:nvPr>
            <p:ph idx="1"/>
          </p:nvPr>
        </p:nvSpPr>
        <p:spPr/>
        <p:txBody>
          <a:bodyPr>
            <a:noAutofit/>
          </a:bodyPr>
          <a:lstStyle/>
          <a:p>
            <a:pPr marL="0" indent="0">
              <a:lnSpc>
                <a:spcPct val="100000"/>
              </a:lnSpc>
              <a:buNone/>
            </a:pPr>
            <a:r>
              <a:rPr lang="en-US" sz="1600" dirty="0">
                <a:solidFill>
                  <a:schemeClr val="accent2"/>
                </a:solidFill>
                <a:latin typeface="JetBrains Mono" panose="020B0509020102050004" pitchFamily="49" charset="0"/>
              </a:rPr>
              <a:t>export</a:t>
            </a:r>
            <a:r>
              <a:rPr lang="en-US" sz="1600" dirty="0">
                <a:latin typeface="JetBrains Mono" panose="020B0509020102050004" pitchFamily="49" charset="0"/>
              </a:rPr>
              <a:t> </a:t>
            </a:r>
            <a:r>
              <a:rPr lang="en-US" sz="1600" dirty="0">
                <a:solidFill>
                  <a:schemeClr val="accent4"/>
                </a:solidFill>
                <a:latin typeface="JetBrains Mono" panose="020B0509020102050004" pitchFamily="49" charset="0"/>
              </a:rPr>
              <a:t>HL_TOOLS</a:t>
            </a:r>
            <a:r>
              <a:rPr lang="en-US" sz="1600" dirty="0">
                <a:latin typeface="JetBrains Mono" panose="020B0509020102050004" pitchFamily="49" charset="0"/>
              </a:rPr>
              <a:t>=</a:t>
            </a:r>
            <a:r>
              <a:rPr lang="en-US" sz="1600" dirty="0">
                <a:solidFill>
                  <a:schemeClr val="accent6"/>
                </a:solidFill>
                <a:latin typeface="JetBrains Mono" panose="020B0509020102050004" pitchFamily="49" charset="0"/>
              </a:rPr>
              <a:t>$HL_ROOT</a:t>
            </a:r>
            <a:r>
              <a:rPr lang="en-US" sz="1600" dirty="0">
                <a:latin typeface="JetBrains Mono" panose="020B0509020102050004" pitchFamily="49" charset="0"/>
              </a:rPr>
              <a:t>/share/Halide/tools</a:t>
            </a:r>
          </a:p>
          <a:p>
            <a:pPr marL="0" indent="0">
              <a:lnSpc>
                <a:spcPct val="100000"/>
              </a:lnSpc>
              <a:buNone/>
            </a:pPr>
            <a:r>
              <a:rPr lang="en-US" sz="1600" dirty="0">
                <a:solidFill>
                  <a:schemeClr val="accent6"/>
                </a:solidFill>
                <a:latin typeface="JetBrains Mono" panose="020B0509020102050004" pitchFamily="49" charset="0"/>
              </a:rPr>
              <a:t>$CXX </a:t>
            </a:r>
            <a:r>
              <a:rPr lang="en-US" sz="1600" dirty="0">
                <a:latin typeface="JetBrains Mono" panose="020B0509020102050004" pitchFamily="49" charset="0"/>
              </a:rPr>
              <a:t>-o </a:t>
            </a:r>
            <a:r>
              <a:rPr lang="en-US" sz="1600" dirty="0" err="1">
                <a:latin typeface="JetBrains Mono" panose="020B0509020102050004" pitchFamily="49" charset="0"/>
              </a:rPr>
              <a:t>GenGen.o</a:t>
            </a:r>
            <a:r>
              <a:rPr lang="en-US" sz="1600" dirty="0">
                <a:latin typeface="JetBrains Mono" panose="020B0509020102050004" pitchFamily="49" charset="0"/>
              </a:rPr>
              <a:t> -I </a:t>
            </a:r>
            <a:r>
              <a:rPr lang="en-US" sz="1600" dirty="0">
                <a:solidFill>
                  <a:schemeClr val="accent6"/>
                </a:solidFill>
                <a:latin typeface="JetBrains Mono" panose="020B0509020102050004" pitchFamily="49" charset="0"/>
              </a:rPr>
              <a:t>$HL_ROOT</a:t>
            </a:r>
            <a:r>
              <a:rPr lang="en-US" sz="1600" dirty="0">
                <a:latin typeface="JetBrains Mono" panose="020B0509020102050004" pitchFamily="49" charset="0"/>
              </a:rPr>
              <a:t>/include -I $HL_TOOLS \</a:t>
            </a:r>
            <a:br>
              <a:rPr lang="en-US" sz="1600" dirty="0">
                <a:latin typeface="JetBrains Mono" panose="020B0509020102050004" pitchFamily="49" charset="0"/>
              </a:rPr>
            </a:br>
            <a:r>
              <a:rPr lang="en-US" sz="1600" dirty="0">
                <a:latin typeface="JetBrains Mono" panose="020B0509020102050004" pitchFamily="49" charset="0"/>
              </a:rPr>
              <a:t>     -c </a:t>
            </a:r>
            <a:r>
              <a:rPr lang="en-US" sz="1600" dirty="0">
                <a:solidFill>
                  <a:schemeClr val="accent6"/>
                </a:solidFill>
                <a:latin typeface="JetBrains Mono" panose="020B0509020102050004" pitchFamily="49" charset="0"/>
              </a:rPr>
              <a:t>$HL_TOOLS</a:t>
            </a:r>
            <a:r>
              <a:rPr lang="en-US" sz="1600" dirty="0">
                <a:latin typeface="JetBrains Mono" panose="020B0509020102050004" pitchFamily="49" charset="0"/>
              </a:rPr>
              <a:t>/GenGen.cpp</a:t>
            </a:r>
          </a:p>
          <a:p>
            <a:pPr marL="0" indent="0">
              <a:lnSpc>
                <a:spcPct val="100000"/>
              </a:lnSpc>
              <a:buNone/>
            </a:pPr>
            <a:r>
              <a:rPr lang="en-US" sz="1600" dirty="0">
                <a:solidFill>
                  <a:schemeClr val="accent6"/>
                </a:solidFill>
                <a:latin typeface="JetBrains Mono" panose="020B0509020102050004" pitchFamily="49" charset="0"/>
              </a:rPr>
              <a:t>$CXX </a:t>
            </a:r>
            <a:r>
              <a:rPr lang="en-US" sz="1600" dirty="0">
                <a:latin typeface="JetBrains Mono" panose="020B0509020102050004" pitchFamily="49" charset="0"/>
              </a:rPr>
              <a:t>-o </a:t>
            </a:r>
            <a:r>
              <a:rPr lang="en-US" sz="1600" dirty="0" err="1">
                <a:latin typeface="JetBrains Mono" panose="020B0509020102050004" pitchFamily="49" charset="0"/>
              </a:rPr>
              <a:t>blur.o</a:t>
            </a:r>
            <a:r>
              <a:rPr lang="en-US" sz="1600" dirty="0">
                <a:latin typeface="JetBrains Mono" panose="020B0509020102050004" pitchFamily="49" charset="0"/>
              </a:rPr>
              <a:t> -I </a:t>
            </a:r>
            <a:r>
              <a:rPr lang="en-US" sz="1600" dirty="0">
                <a:solidFill>
                  <a:schemeClr val="accent6"/>
                </a:solidFill>
                <a:latin typeface="JetBrains Mono" panose="020B0509020102050004" pitchFamily="49" charset="0"/>
              </a:rPr>
              <a:t>$HL_ROOT</a:t>
            </a:r>
            <a:r>
              <a:rPr lang="en-US" sz="1600" dirty="0">
                <a:latin typeface="JetBrains Mono" panose="020B0509020102050004" pitchFamily="49" charset="0"/>
              </a:rPr>
              <a:t>/include -I </a:t>
            </a:r>
            <a:r>
              <a:rPr lang="en-US" sz="1600" dirty="0">
                <a:solidFill>
                  <a:schemeClr val="accent6"/>
                </a:solidFill>
                <a:latin typeface="JetBrains Mono" panose="020B0509020102050004" pitchFamily="49" charset="0"/>
              </a:rPr>
              <a:t>$HL_TOOLS </a:t>
            </a:r>
            <a:r>
              <a:rPr lang="en-US" sz="1600" dirty="0">
                <a:latin typeface="JetBrains Mono" panose="020B0509020102050004" pitchFamily="49" charset="0"/>
              </a:rPr>
              <a:t>-c blur.cpp</a:t>
            </a:r>
          </a:p>
          <a:p>
            <a:pPr marL="0" indent="0">
              <a:lnSpc>
                <a:spcPct val="100000"/>
              </a:lnSpc>
              <a:buNone/>
            </a:pPr>
            <a:r>
              <a:rPr lang="en-US" sz="1600" dirty="0">
                <a:solidFill>
                  <a:schemeClr val="accent6"/>
                </a:solidFill>
                <a:latin typeface="JetBrains Mono" panose="020B0509020102050004" pitchFamily="49" charset="0"/>
              </a:rPr>
              <a:t>$CXX </a:t>
            </a:r>
            <a:r>
              <a:rPr lang="en-US" sz="1600" dirty="0">
                <a:latin typeface="JetBrains Mono" panose="020B0509020102050004" pitchFamily="49" charset="0"/>
              </a:rPr>
              <a:t>-o </a:t>
            </a:r>
            <a:r>
              <a:rPr lang="en-US" sz="1600" dirty="0" err="1">
                <a:latin typeface="JetBrains Mono" panose="020B0509020102050004" pitchFamily="49" charset="0"/>
              </a:rPr>
              <a:t>blur_gen</a:t>
            </a:r>
            <a:r>
              <a:rPr lang="en-US" sz="1600" dirty="0">
                <a:latin typeface="JetBrains Mono" panose="020B0509020102050004" pitchFamily="49" charset="0"/>
              </a:rPr>
              <a:t> </a:t>
            </a:r>
            <a:r>
              <a:rPr lang="en-US" sz="1600" dirty="0" err="1">
                <a:latin typeface="JetBrains Mono" panose="020B0509020102050004" pitchFamily="49" charset="0"/>
              </a:rPr>
              <a:t>blur.o</a:t>
            </a:r>
            <a:r>
              <a:rPr lang="en-US" sz="1600" dirty="0">
                <a:latin typeface="JetBrains Mono" panose="020B0509020102050004" pitchFamily="49" charset="0"/>
              </a:rPr>
              <a:t> </a:t>
            </a:r>
            <a:r>
              <a:rPr lang="en-US" sz="1600" dirty="0" err="1">
                <a:latin typeface="JetBrains Mono" panose="020B0509020102050004" pitchFamily="49" charset="0"/>
              </a:rPr>
              <a:t>GenGen.o</a:t>
            </a:r>
            <a:r>
              <a:rPr lang="en-US" sz="1600" dirty="0">
                <a:latin typeface="JetBrains Mono" panose="020B0509020102050004" pitchFamily="49" charset="0"/>
              </a:rPr>
              <a:t> -L </a:t>
            </a:r>
            <a:r>
              <a:rPr lang="en-US" sz="1600" dirty="0">
                <a:solidFill>
                  <a:schemeClr val="accent6"/>
                </a:solidFill>
                <a:latin typeface="JetBrains Mono" panose="020B0509020102050004" pitchFamily="49" charset="0"/>
              </a:rPr>
              <a:t>$HL_ROOT</a:t>
            </a:r>
            <a:r>
              <a:rPr lang="en-US" sz="1600" dirty="0">
                <a:latin typeface="JetBrains Mono" panose="020B0509020102050004" pitchFamily="49" charset="0"/>
              </a:rPr>
              <a:t>/lib \</a:t>
            </a:r>
            <a:br>
              <a:rPr lang="en-US" sz="1600" dirty="0">
                <a:latin typeface="JetBrains Mono" panose="020B0509020102050004" pitchFamily="49" charset="0"/>
              </a:rPr>
            </a:br>
            <a:r>
              <a:rPr lang="en-US" sz="1600" dirty="0">
                <a:latin typeface="JetBrains Mono" panose="020B0509020102050004" pitchFamily="49" charset="0"/>
              </a:rPr>
              <a:t>     -</a:t>
            </a:r>
            <a:r>
              <a:rPr lang="en-US" sz="1600" dirty="0" err="1">
                <a:latin typeface="JetBrains Mono" panose="020B0509020102050004" pitchFamily="49" charset="0"/>
              </a:rPr>
              <a:t>lHalide</a:t>
            </a:r>
            <a:r>
              <a:rPr lang="en-US" sz="1600" dirty="0">
                <a:latin typeface="JetBrains Mono" panose="020B0509020102050004" pitchFamily="49" charset="0"/>
              </a:rPr>
              <a:t> -</a:t>
            </a:r>
            <a:r>
              <a:rPr lang="en-US" sz="1600" dirty="0" err="1">
                <a:latin typeface="JetBrains Mono" panose="020B0509020102050004" pitchFamily="49" charset="0"/>
              </a:rPr>
              <a:t>lpthread</a:t>
            </a:r>
            <a:r>
              <a:rPr lang="en-US" sz="1600" dirty="0">
                <a:latin typeface="JetBrains Mono" panose="020B0509020102050004" pitchFamily="49" charset="0"/>
              </a:rPr>
              <a:t>  -</a:t>
            </a:r>
            <a:r>
              <a:rPr lang="en-US" sz="1600" dirty="0" err="1">
                <a:latin typeface="JetBrains Mono" panose="020B0509020102050004" pitchFamily="49" charset="0"/>
              </a:rPr>
              <a:t>ldl</a:t>
            </a:r>
            <a:endParaRPr lang="en-US" sz="1600" dirty="0">
              <a:latin typeface="JetBrains Mono" panose="020B0509020102050004" pitchFamily="49" charset="0"/>
            </a:endParaRPr>
          </a:p>
          <a:p>
            <a:pPr marL="0" indent="0">
              <a:lnSpc>
                <a:spcPct val="100000"/>
              </a:lnSpc>
              <a:buNone/>
            </a:pPr>
            <a:r>
              <a:rPr lang="en-US" sz="1600" dirty="0">
                <a:solidFill>
                  <a:schemeClr val="accent4"/>
                </a:solidFill>
                <a:latin typeface="JetBrains Mono" panose="020B0509020102050004" pitchFamily="49" charset="0"/>
              </a:rPr>
              <a:t>LD_LIBRARY_PATH</a:t>
            </a:r>
            <a:r>
              <a:rPr lang="en-US" sz="1600" dirty="0">
                <a:latin typeface="JetBrains Mono" panose="020B0509020102050004" pitchFamily="49" charset="0"/>
              </a:rPr>
              <a:t>=</a:t>
            </a:r>
            <a:r>
              <a:rPr lang="en-US" sz="1600" dirty="0">
                <a:solidFill>
                  <a:schemeClr val="accent6"/>
                </a:solidFill>
                <a:latin typeface="JetBrains Mono" panose="020B0509020102050004" pitchFamily="49" charset="0"/>
              </a:rPr>
              <a:t>$HL_ROOT</a:t>
            </a:r>
            <a:r>
              <a:rPr lang="en-US" sz="1600" dirty="0">
                <a:latin typeface="JetBrains Mono" panose="020B0509020102050004" pitchFamily="49" charset="0"/>
              </a:rPr>
              <a:t>/lib \</a:t>
            </a:r>
            <a:br>
              <a:rPr lang="en-US" sz="1600" dirty="0">
                <a:latin typeface="JetBrains Mono" panose="020B0509020102050004" pitchFamily="49" charset="0"/>
              </a:rPr>
            </a:br>
            <a:r>
              <a:rPr lang="en-US" sz="1600" dirty="0">
                <a:latin typeface="JetBrains Mono" panose="020B0509020102050004" pitchFamily="49" charset="0"/>
              </a:rPr>
              <a:t>    ./</a:t>
            </a:r>
            <a:r>
              <a:rPr lang="en-US" sz="1600" dirty="0" err="1">
                <a:latin typeface="JetBrains Mono" panose="020B0509020102050004" pitchFamily="49" charset="0"/>
              </a:rPr>
              <a:t>blur_gen</a:t>
            </a:r>
            <a:r>
              <a:rPr lang="en-US" sz="1600" dirty="0">
                <a:latin typeface="JetBrains Mono" panose="020B0509020102050004" pitchFamily="49" charset="0"/>
              </a:rPr>
              <a:t> -g blur -e </a:t>
            </a:r>
            <a:r>
              <a:rPr lang="en-US" sz="1600" dirty="0" err="1">
                <a:latin typeface="JetBrains Mono" panose="020B0509020102050004" pitchFamily="49" charset="0"/>
              </a:rPr>
              <a:t>c_header,object,registration</a:t>
            </a:r>
            <a:r>
              <a:rPr lang="en-US" sz="1600" dirty="0">
                <a:latin typeface="JetBrains Mono" panose="020B0509020102050004" pitchFamily="49" charset="0"/>
              </a:rPr>
              <a:t> \</a:t>
            </a:r>
            <a:br>
              <a:rPr lang="en-US" sz="1600" dirty="0">
                <a:latin typeface="JetBrains Mono" panose="020B0509020102050004" pitchFamily="49" charset="0"/>
              </a:rPr>
            </a:br>
            <a:r>
              <a:rPr lang="en-US" sz="1600" dirty="0">
                <a:latin typeface="JetBrains Mono" panose="020B0509020102050004" pitchFamily="49" charset="0"/>
              </a:rPr>
              <a:t>               -o . target=host</a:t>
            </a:r>
          </a:p>
          <a:p>
            <a:pPr marL="0" indent="0">
              <a:lnSpc>
                <a:spcPct val="100000"/>
              </a:lnSpc>
              <a:buNone/>
            </a:pPr>
            <a:r>
              <a:rPr lang="en-US" sz="1600" dirty="0">
                <a:solidFill>
                  <a:schemeClr val="accent6"/>
                </a:solidFill>
                <a:latin typeface="JetBrains Mono" panose="020B0509020102050004" pitchFamily="49" charset="0"/>
              </a:rPr>
              <a:t>$CXX </a:t>
            </a:r>
            <a:r>
              <a:rPr lang="en-US" sz="1600" dirty="0">
                <a:latin typeface="JetBrains Mono" panose="020B0509020102050004" pitchFamily="49" charset="0"/>
              </a:rPr>
              <a:t>-o </a:t>
            </a:r>
            <a:r>
              <a:rPr lang="en-US" sz="1600" dirty="0" err="1">
                <a:latin typeface="JetBrains Mono" panose="020B0509020102050004" pitchFamily="49" charset="0"/>
              </a:rPr>
              <a:t>blur.registration.o</a:t>
            </a:r>
            <a:r>
              <a:rPr lang="en-US" sz="1600" dirty="0">
                <a:latin typeface="JetBrains Mono" panose="020B0509020102050004" pitchFamily="49" charset="0"/>
              </a:rPr>
              <a:t> -I </a:t>
            </a:r>
            <a:r>
              <a:rPr lang="en-US" sz="1600" dirty="0">
                <a:solidFill>
                  <a:schemeClr val="accent6"/>
                </a:solidFill>
                <a:latin typeface="JetBrains Mono" panose="020B0509020102050004" pitchFamily="49" charset="0"/>
              </a:rPr>
              <a:t>$HL_ROOT</a:t>
            </a:r>
            <a:r>
              <a:rPr lang="en-US" sz="1600" dirty="0">
                <a:latin typeface="JetBrains Mono" panose="020B0509020102050004" pitchFamily="49" charset="0"/>
              </a:rPr>
              <a:t>/include -I </a:t>
            </a:r>
            <a:r>
              <a:rPr lang="en-US" sz="1600" dirty="0">
                <a:solidFill>
                  <a:schemeClr val="accent6"/>
                </a:solidFill>
                <a:latin typeface="JetBrains Mono" panose="020B0509020102050004" pitchFamily="49" charset="0"/>
              </a:rPr>
              <a:t>$HL_TOOLS </a:t>
            </a:r>
            <a:r>
              <a:rPr lang="en-US" sz="1600" dirty="0">
                <a:latin typeface="JetBrains Mono" panose="020B0509020102050004" pitchFamily="49" charset="0"/>
              </a:rPr>
              <a:t>\</a:t>
            </a:r>
            <a:br>
              <a:rPr lang="en-US" sz="1600" dirty="0">
                <a:latin typeface="JetBrains Mono" panose="020B0509020102050004" pitchFamily="49" charset="0"/>
              </a:rPr>
            </a:br>
            <a:r>
              <a:rPr lang="en-US" sz="1600" dirty="0">
                <a:latin typeface="JetBrains Mono" panose="020B0509020102050004" pitchFamily="49" charset="0"/>
              </a:rPr>
              <a:t>     -c blur.registration.cpp</a:t>
            </a:r>
          </a:p>
          <a:p>
            <a:pPr marL="0" indent="0">
              <a:lnSpc>
                <a:spcPct val="100000"/>
              </a:lnSpc>
              <a:buNone/>
            </a:pPr>
            <a:r>
              <a:rPr lang="en-US" sz="1600" dirty="0">
                <a:solidFill>
                  <a:schemeClr val="accent6"/>
                </a:solidFill>
                <a:latin typeface="JetBrains Mono" panose="020B0509020102050004" pitchFamily="49" charset="0"/>
              </a:rPr>
              <a:t>$CXX </a:t>
            </a:r>
            <a:r>
              <a:rPr lang="en-US" sz="1600" dirty="0">
                <a:latin typeface="JetBrains Mono" panose="020B0509020102050004" pitchFamily="49" charset="0"/>
              </a:rPr>
              <a:t>-o </a:t>
            </a:r>
            <a:r>
              <a:rPr lang="en-US" sz="1600" dirty="0" err="1">
                <a:latin typeface="JetBrains Mono" panose="020B0509020102050004" pitchFamily="49" charset="0"/>
              </a:rPr>
              <a:t>RunGenMain.o</a:t>
            </a:r>
            <a:r>
              <a:rPr lang="en-US" sz="1600" dirty="0">
                <a:latin typeface="JetBrains Mono" panose="020B0509020102050004" pitchFamily="49" charset="0"/>
              </a:rPr>
              <a:t> -I </a:t>
            </a:r>
            <a:r>
              <a:rPr lang="en-US" sz="1600" dirty="0">
                <a:solidFill>
                  <a:schemeClr val="accent6"/>
                </a:solidFill>
                <a:latin typeface="JetBrains Mono" panose="020B0509020102050004" pitchFamily="49" charset="0"/>
              </a:rPr>
              <a:t>$HL_ROOT</a:t>
            </a:r>
            <a:r>
              <a:rPr lang="en-US" sz="1600" dirty="0">
                <a:latin typeface="JetBrains Mono" panose="020B0509020102050004" pitchFamily="49" charset="0"/>
              </a:rPr>
              <a:t>/include -I </a:t>
            </a:r>
            <a:r>
              <a:rPr lang="en-US" sz="1600" dirty="0">
                <a:solidFill>
                  <a:schemeClr val="accent6"/>
                </a:solidFill>
                <a:latin typeface="JetBrains Mono" panose="020B0509020102050004" pitchFamily="49" charset="0"/>
              </a:rPr>
              <a:t>$HL_TOOLS </a:t>
            </a:r>
            <a:r>
              <a:rPr lang="en-US" sz="1600" dirty="0">
                <a:latin typeface="JetBrains Mono" panose="020B0509020102050004" pitchFamily="49" charset="0"/>
              </a:rPr>
              <a:t>\</a:t>
            </a:r>
            <a:br>
              <a:rPr lang="en-US" sz="1600" dirty="0">
                <a:latin typeface="JetBrains Mono" panose="020B0509020102050004" pitchFamily="49" charset="0"/>
              </a:rPr>
            </a:br>
            <a:r>
              <a:rPr lang="en-US" sz="1600" dirty="0">
                <a:latin typeface="JetBrains Mono" panose="020B0509020102050004" pitchFamily="49" charset="0"/>
              </a:rPr>
              <a:t>     -c </a:t>
            </a:r>
            <a:r>
              <a:rPr lang="en-US" sz="1600" dirty="0">
                <a:solidFill>
                  <a:schemeClr val="accent6"/>
                </a:solidFill>
                <a:latin typeface="JetBrains Mono" panose="020B0509020102050004" pitchFamily="49" charset="0"/>
              </a:rPr>
              <a:t>$HL_TOOLS</a:t>
            </a:r>
            <a:r>
              <a:rPr lang="en-US" sz="1600" dirty="0">
                <a:latin typeface="JetBrains Mono" panose="020B0509020102050004" pitchFamily="49" charset="0"/>
              </a:rPr>
              <a:t>/RunGenMain.cpp</a:t>
            </a:r>
          </a:p>
          <a:p>
            <a:pPr marL="0" indent="0">
              <a:lnSpc>
                <a:spcPct val="100000"/>
              </a:lnSpc>
              <a:buNone/>
            </a:pPr>
            <a:r>
              <a:rPr lang="en-US" sz="1600" dirty="0">
                <a:solidFill>
                  <a:schemeClr val="accent6"/>
                </a:solidFill>
                <a:latin typeface="JetBrains Mono" panose="020B0509020102050004" pitchFamily="49" charset="0"/>
              </a:rPr>
              <a:t>$CXX </a:t>
            </a:r>
            <a:r>
              <a:rPr lang="en-US" sz="1600" dirty="0">
                <a:latin typeface="JetBrains Mono" panose="020B0509020102050004" pitchFamily="49" charset="0"/>
              </a:rPr>
              <a:t>-o </a:t>
            </a:r>
            <a:r>
              <a:rPr lang="en-US" sz="1600" dirty="0" err="1">
                <a:latin typeface="JetBrains Mono" panose="020B0509020102050004" pitchFamily="49" charset="0"/>
              </a:rPr>
              <a:t>run_blur</a:t>
            </a:r>
            <a:r>
              <a:rPr lang="en-US" sz="1600" dirty="0">
                <a:latin typeface="JetBrains Mono" panose="020B0509020102050004" pitchFamily="49" charset="0"/>
              </a:rPr>
              <a:t> </a:t>
            </a:r>
            <a:r>
              <a:rPr lang="en-US" sz="1600" dirty="0" err="1">
                <a:latin typeface="JetBrains Mono" panose="020B0509020102050004" pitchFamily="49" charset="0"/>
              </a:rPr>
              <a:t>blur.registration.o</a:t>
            </a:r>
            <a:r>
              <a:rPr lang="en-US" sz="1600" dirty="0">
                <a:latin typeface="JetBrains Mono" panose="020B0509020102050004" pitchFamily="49" charset="0"/>
              </a:rPr>
              <a:t> </a:t>
            </a:r>
            <a:r>
              <a:rPr lang="en-US" sz="1600" dirty="0" err="1">
                <a:latin typeface="JetBrains Mono" panose="020B0509020102050004" pitchFamily="49" charset="0"/>
              </a:rPr>
              <a:t>RunGenMain.o</a:t>
            </a:r>
            <a:r>
              <a:rPr lang="en-US" sz="1600" dirty="0">
                <a:latin typeface="JetBrains Mono" panose="020B0509020102050004" pitchFamily="49" charset="0"/>
              </a:rPr>
              <a:t> </a:t>
            </a:r>
            <a:r>
              <a:rPr lang="en-US" sz="1600" dirty="0" err="1">
                <a:latin typeface="JetBrains Mono" panose="020B0509020102050004" pitchFamily="49" charset="0"/>
              </a:rPr>
              <a:t>blur.o</a:t>
            </a:r>
            <a:r>
              <a:rPr lang="en-US" sz="1600" dirty="0">
                <a:latin typeface="JetBrains Mono" panose="020B0509020102050004" pitchFamily="49" charset="0"/>
              </a:rPr>
              <a:t> \</a:t>
            </a:r>
            <a:br>
              <a:rPr lang="en-US" sz="1600" dirty="0">
                <a:latin typeface="JetBrains Mono" panose="020B0509020102050004" pitchFamily="49" charset="0"/>
              </a:rPr>
            </a:br>
            <a:r>
              <a:rPr lang="en-US" sz="1600" dirty="0">
                <a:latin typeface="JetBrains Mono" panose="020B0509020102050004" pitchFamily="49" charset="0"/>
              </a:rPr>
              <a:t>     </a:t>
            </a:r>
            <a:r>
              <a:rPr lang="en-US" sz="1600" dirty="0">
                <a:solidFill>
                  <a:schemeClr val="accent6"/>
                </a:solidFill>
                <a:latin typeface="JetBrains Mono" panose="020B0509020102050004" pitchFamily="49" charset="0"/>
              </a:rPr>
              <a:t>$HL_ROOT</a:t>
            </a:r>
            <a:r>
              <a:rPr lang="en-US" sz="1600" dirty="0">
                <a:latin typeface="JetBrains Mono" panose="020B0509020102050004" pitchFamily="49" charset="0"/>
              </a:rPr>
              <a:t>/lib/libHalide.so -</a:t>
            </a:r>
            <a:r>
              <a:rPr lang="en-US" sz="1600" dirty="0" err="1">
                <a:latin typeface="JetBrains Mono" panose="020B0509020102050004" pitchFamily="49" charset="0"/>
              </a:rPr>
              <a:t>lpng</a:t>
            </a:r>
            <a:r>
              <a:rPr lang="en-US" sz="1600" dirty="0">
                <a:latin typeface="JetBrains Mono" panose="020B0509020102050004" pitchFamily="49" charset="0"/>
              </a:rPr>
              <a:t> -</a:t>
            </a:r>
            <a:r>
              <a:rPr lang="en-US" sz="1600" dirty="0" err="1">
                <a:latin typeface="JetBrains Mono" panose="020B0509020102050004" pitchFamily="49" charset="0"/>
              </a:rPr>
              <a:t>lz</a:t>
            </a:r>
            <a:r>
              <a:rPr lang="en-US" sz="1600" dirty="0">
                <a:latin typeface="JetBrains Mono" panose="020B0509020102050004" pitchFamily="49" charset="0"/>
              </a:rPr>
              <a:t> -</a:t>
            </a:r>
            <a:r>
              <a:rPr lang="en-US" sz="1600" dirty="0" err="1">
                <a:latin typeface="JetBrains Mono" panose="020B0509020102050004" pitchFamily="49" charset="0"/>
              </a:rPr>
              <a:t>ljpeg</a:t>
            </a:r>
            <a:r>
              <a:rPr lang="en-US" sz="1600" dirty="0">
                <a:latin typeface="JetBrains Mono" panose="020B0509020102050004" pitchFamily="49" charset="0"/>
              </a:rPr>
              <a:t> -</a:t>
            </a:r>
            <a:r>
              <a:rPr lang="en-US" sz="1600" dirty="0" err="1">
                <a:latin typeface="JetBrains Mono" panose="020B0509020102050004" pitchFamily="49" charset="0"/>
              </a:rPr>
              <a:t>lpthread</a:t>
            </a:r>
            <a:r>
              <a:rPr lang="en-US" sz="1600" dirty="0">
                <a:latin typeface="JetBrains Mono" panose="020B0509020102050004" pitchFamily="49" charset="0"/>
              </a:rPr>
              <a:t> -</a:t>
            </a:r>
            <a:r>
              <a:rPr lang="en-US" sz="1600" dirty="0" err="1">
                <a:latin typeface="JetBrains Mono" panose="020B0509020102050004" pitchFamily="49" charset="0"/>
              </a:rPr>
              <a:t>ldl</a:t>
            </a:r>
            <a:endParaRPr lang="en-US" sz="1600" dirty="0">
              <a:latin typeface="JetBrains Mono" panose="020B0509020102050004" pitchFamily="49" charset="0"/>
            </a:endParaRPr>
          </a:p>
          <a:p>
            <a:pPr marL="0" indent="0">
              <a:lnSpc>
                <a:spcPct val="100000"/>
              </a:lnSpc>
              <a:buNone/>
            </a:pPr>
            <a:endParaRPr lang="en-US" sz="1600" dirty="0"/>
          </a:p>
        </p:txBody>
      </p:sp>
      <p:sp>
        <p:nvSpPr>
          <p:cNvPr id="2" name="Slide Number Placeholder 1">
            <a:extLst>
              <a:ext uri="{FF2B5EF4-FFF2-40B4-BE49-F238E27FC236}">
                <a16:creationId xmlns:a16="http://schemas.microsoft.com/office/drawing/2014/main" id="{A5BF7903-BAD9-42E2-8FBC-36FF95A0D8BE}"/>
              </a:ext>
            </a:extLst>
          </p:cNvPr>
          <p:cNvSpPr>
            <a:spLocks noGrp="1"/>
          </p:cNvSpPr>
          <p:nvPr>
            <p:ph type="sldNum" sz="quarter" idx="12"/>
          </p:nvPr>
        </p:nvSpPr>
        <p:spPr/>
        <p:txBody>
          <a:bodyPr/>
          <a:lstStyle/>
          <a:p>
            <a:fld id="{EE4B2865-9F4B-463A-924A-394C76877335}" type="slidenum">
              <a:rPr lang="en-US" smtClean="0"/>
              <a:t>66</a:t>
            </a:fld>
            <a:endParaRPr lang="en-US"/>
          </a:p>
        </p:txBody>
      </p:sp>
    </p:spTree>
    <p:extLst>
      <p:ext uri="{BB962C8B-B14F-4D97-AF65-F5344CB8AC3E}">
        <p14:creationId xmlns:p14="http://schemas.microsoft.com/office/powerpoint/2010/main" val="24178947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C01AE-B928-490F-871C-94FA5693F3B6}"/>
              </a:ext>
            </a:extLst>
          </p:cNvPr>
          <p:cNvSpPr>
            <a:spLocks noGrp="1"/>
          </p:cNvSpPr>
          <p:nvPr>
            <p:ph type="title"/>
          </p:nvPr>
        </p:nvSpPr>
        <p:spPr/>
        <p:txBody>
          <a:bodyPr/>
          <a:lstStyle/>
          <a:p>
            <a:r>
              <a:rPr lang="en-US" dirty="0"/>
              <a:t>Build commands</a:t>
            </a:r>
          </a:p>
        </p:txBody>
      </p:sp>
      <p:sp>
        <p:nvSpPr>
          <p:cNvPr id="4" name="Content Placeholder 3">
            <a:extLst>
              <a:ext uri="{FF2B5EF4-FFF2-40B4-BE49-F238E27FC236}">
                <a16:creationId xmlns:a16="http://schemas.microsoft.com/office/drawing/2014/main" id="{94859509-712A-4AE5-87EA-037AB7C81233}"/>
              </a:ext>
            </a:extLst>
          </p:cNvPr>
          <p:cNvSpPr>
            <a:spLocks noGrp="1"/>
          </p:cNvSpPr>
          <p:nvPr>
            <p:ph idx="1"/>
          </p:nvPr>
        </p:nvSpPr>
        <p:spPr/>
        <p:txBody>
          <a:bodyPr>
            <a:noAutofit/>
          </a:bodyPr>
          <a:lstStyle/>
          <a:p>
            <a:pPr marL="0" indent="0">
              <a:lnSpc>
                <a:spcPct val="100000"/>
              </a:lnSpc>
              <a:buNone/>
            </a:pPr>
            <a:r>
              <a:rPr lang="en-US" sz="1600" dirty="0">
                <a:solidFill>
                  <a:schemeClr val="accent2">
                    <a:alpha val="25000"/>
                  </a:schemeClr>
                </a:solidFill>
                <a:latin typeface="JetBrains Mono" panose="020B0509020102050004" pitchFamily="49" charset="0"/>
              </a:rPr>
              <a:t>export</a:t>
            </a:r>
            <a:r>
              <a:rPr lang="en-US" sz="1600" dirty="0">
                <a:solidFill>
                  <a:schemeClr val="tx1">
                    <a:alpha val="25000"/>
                  </a:schemeClr>
                </a:solidFill>
                <a:latin typeface="JetBrains Mono" panose="020B0509020102050004" pitchFamily="49" charset="0"/>
              </a:rPr>
              <a:t> </a:t>
            </a:r>
            <a:r>
              <a:rPr lang="en-US" sz="1600" dirty="0">
                <a:solidFill>
                  <a:schemeClr val="accent4">
                    <a:alpha val="25000"/>
                  </a:schemeClr>
                </a:solidFill>
                <a:latin typeface="JetBrains Mono" panose="020B0509020102050004" pitchFamily="49" charset="0"/>
              </a:rPr>
              <a:t>HL_TOOLS</a:t>
            </a:r>
            <a:r>
              <a:rPr lang="en-US" sz="1600" dirty="0">
                <a:solidFill>
                  <a:schemeClr val="tx1">
                    <a:alpha val="25000"/>
                  </a:schemeClr>
                </a:solidFill>
                <a:latin typeface="JetBrains Mono" panose="020B0509020102050004" pitchFamily="49" charset="0"/>
              </a:rPr>
              <a:t>=</a:t>
            </a:r>
            <a:r>
              <a:rPr lang="en-US" sz="1600" dirty="0">
                <a:solidFill>
                  <a:schemeClr val="accent6">
                    <a:alpha val="25000"/>
                  </a:schemeClr>
                </a:solidFill>
                <a:latin typeface="JetBrains Mono" panose="020B0509020102050004" pitchFamily="49" charset="0"/>
              </a:rPr>
              <a:t>$HL_ROOT</a:t>
            </a:r>
            <a:r>
              <a:rPr lang="en-US" sz="1600" dirty="0">
                <a:solidFill>
                  <a:schemeClr val="tx1">
                    <a:alpha val="25000"/>
                  </a:schemeClr>
                </a:solidFill>
                <a:latin typeface="JetBrains Mono" panose="020B0509020102050004" pitchFamily="49" charset="0"/>
              </a:rPr>
              <a:t>/share/Halide/tools</a:t>
            </a:r>
          </a:p>
          <a:p>
            <a:pPr marL="0" indent="0">
              <a:lnSpc>
                <a:spcPct val="100000"/>
              </a:lnSpc>
              <a:buNone/>
            </a:pPr>
            <a:r>
              <a:rPr lang="en-US" sz="1600" dirty="0">
                <a:solidFill>
                  <a:schemeClr val="accent6">
                    <a:alpha val="25000"/>
                  </a:schemeClr>
                </a:solidFill>
                <a:latin typeface="JetBrains Mono" panose="020B0509020102050004" pitchFamily="49" charset="0"/>
              </a:rPr>
              <a:t>$CXX </a:t>
            </a:r>
            <a:r>
              <a:rPr lang="en-US" sz="1600" dirty="0">
                <a:solidFill>
                  <a:schemeClr val="tx1">
                    <a:alpha val="25000"/>
                  </a:schemeClr>
                </a:solidFill>
                <a:latin typeface="JetBrains Mono" panose="020B0509020102050004" pitchFamily="49" charset="0"/>
              </a:rPr>
              <a:t>-o </a:t>
            </a:r>
            <a:r>
              <a:rPr lang="en-US" sz="1600" dirty="0" err="1">
                <a:solidFill>
                  <a:schemeClr val="tx1">
                    <a:alpha val="25000"/>
                  </a:schemeClr>
                </a:solidFill>
                <a:latin typeface="JetBrains Mono" panose="020B0509020102050004" pitchFamily="49" charset="0"/>
              </a:rPr>
              <a:t>GenGen.o</a:t>
            </a:r>
            <a:r>
              <a:rPr lang="en-US" sz="1600" dirty="0">
                <a:solidFill>
                  <a:schemeClr val="tx1">
                    <a:alpha val="25000"/>
                  </a:schemeClr>
                </a:solidFill>
                <a:latin typeface="JetBrains Mono" panose="020B0509020102050004" pitchFamily="49" charset="0"/>
              </a:rPr>
              <a:t> -I </a:t>
            </a:r>
            <a:r>
              <a:rPr lang="en-US" sz="1600" dirty="0">
                <a:solidFill>
                  <a:schemeClr val="accent6">
                    <a:alpha val="25000"/>
                  </a:schemeClr>
                </a:solidFill>
                <a:latin typeface="JetBrains Mono" panose="020B0509020102050004" pitchFamily="49" charset="0"/>
              </a:rPr>
              <a:t>$HL_ROOT</a:t>
            </a:r>
            <a:r>
              <a:rPr lang="en-US" sz="1600" dirty="0">
                <a:solidFill>
                  <a:schemeClr val="tx1">
                    <a:alpha val="25000"/>
                  </a:schemeClr>
                </a:solidFill>
                <a:latin typeface="JetBrains Mono" panose="020B0509020102050004" pitchFamily="49" charset="0"/>
              </a:rPr>
              <a:t>/include -I $HL_TOOLS \</a:t>
            </a:r>
            <a:br>
              <a:rPr lang="en-US" sz="1600" dirty="0">
                <a:solidFill>
                  <a:schemeClr val="tx1">
                    <a:alpha val="25000"/>
                  </a:schemeClr>
                </a:solidFill>
                <a:latin typeface="JetBrains Mono" panose="020B0509020102050004" pitchFamily="49" charset="0"/>
              </a:rPr>
            </a:br>
            <a:r>
              <a:rPr lang="en-US" sz="1600" dirty="0">
                <a:solidFill>
                  <a:schemeClr val="tx1">
                    <a:alpha val="25000"/>
                  </a:schemeClr>
                </a:solidFill>
                <a:latin typeface="JetBrains Mono" panose="020B0509020102050004" pitchFamily="49" charset="0"/>
              </a:rPr>
              <a:t>     -c </a:t>
            </a:r>
            <a:r>
              <a:rPr lang="en-US" sz="1600" dirty="0">
                <a:solidFill>
                  <a:schemeClr val="accent6">
                    <a:alpha val="25000"/>
                  </a:schemeClr>
                </a:solidFill>
                <a:latin typeface="JetBrains Mono" panose="020B0509020102050004" pitchFamily="49" charset="0"/>
              </a:rPr>
              <a:t>$HL_TOOLS</a:t>
            </a:r>
            <a:r>
              <a:rPr lang="en-US" sz="1600" dirty="0">
                <a:solidFill>
                  <a:schemeClr val="tx1">
                    <a:alpha val="25000"/>
                  </a:schemeClr>
                </a:solidFill>
                <a:latin typeface="JetBrains Mono" panose="020B0509020102050004" pitchFamily="49" charset="0"/>
              </a:rPr>
              <a:t>/GenGen.cpp</a:t>
            </a:r>
          </a:p>
          <a:p>
            <a:pPr marL="0" indent="0">
              <a:lnSpc>
                <a:spcPct val="100000"/>
              </a:lnSpc>
              <a:buNone/>
            </a:pPr>
            <a:r>
              <a:rPr lang="en-US" sz="1600" dirty="0">
                <a:solidFill>
                  <a:schemeClr val="accent6">
                    <a:alpha val="25000"/>
                  </a:schemeClr>
                </a:solidFill>
                <a:latin typeface="JetBrains Mono" panose="020B0509020102050004" pitchFamily="49" charset="0"/>
              </a:rPr>
              <a:t>$CXX </a:t>
            </a:r>
            <a:r>
              <a:rPr lang="en-US" sz="1600" dirty="0">
                <a:solidFill>
                  <a:schemeClr val="tx1">
                    <a:alpha val="25000"/>
                  </a:schemeClr>
                </a:solidFill>
                <a:latin typeface="JetBrains Mono" panose="020B0509020102050004" pitchFamily="49" charset="0"/>
              </a:rPr>
              <a:t>-o </a:t>
            </a:r>
            <a:r>
              <a:rPr lang="en-US" sz="1600" dirty="0" err="1">
                <a:solidFill>
                  <a:schemeClr val="tx1">
                    <a:alpha val="25000"/>
                  </a:schemeClr>
                </a:solidFill>
                <a:latin typeface="JetBrains Mono" panose="020B0509020102050004" pitchFamily="49" charset="0"/>
              </a:rPr>
              <a:t>blur.o</a:t>
            </a:r>
            <a:r>
              <a:rPr lang="en-US" sz="1600" dirty="0">
                <a:solidFill>
                  <a:schemeClr val="tx1">
                    <a:alpha val="25000"/>
                  </a:schemeClr>
                </a:solidFill>
                <a:latin typeface="JetBrains Mono" panose="020B0509020102050004" pitchFamily="49" charset="0"/>
              </a:rPr>
              <a:t> -I </a:t>
            </a:r>
            <a:r>
              <a:rPr lang="en-US" sz="1600" dirty="0">
                <a:solidFill>
                  <a:schemeClr val="accent6">
                    <a:alpha val="25000"/>
                  </a:schemeClr>
                </a:solidFill>
                <a:latin typeface="JetBrains Mono" panose="020B0509020102050004" pitchFamily="49" charset="0"/>
              </a:rPr>
              <a:t>$HL_ROOT</a:t>
            </a:r>
            <a:r>
              <a:rPr lang="en-US" sz="1600" dirty="0">
                <a:solidFill>
                  <a:schemeClr val="tx1">
                    <a:alpha val="25000"/>
                  </a:schemeClr>
                </a:solidFill>
                <a:latin typeface="JetBrains Mono" panose="020B0509020102050004" pitchFamily="49" charset="0"/>
              </a:rPr>
              <a:t>/include -I </a:t>
            </a:r>
            <a:r>
              <a:rPr lang="en-US" sz="1600" dirty="0">
                <a:solidFill>
                  <a:schemeClr val="accent6">
                    <a:alpha val="25000"/>
                  </a:schemeClr>
                </a:solidFill>
                <a:latin typeface="JetBrains Mono" panose="020B0509020102050004" pitchFamily="49" charset="0"/>
              </a:rPr>
              <a:t>$HL_TOOLS </a:t>
            </a:r>
            <a:r>
              <a:rPr lang="en-US" sz="1600" dirty="0">
                <a:solidFill>
                  <a:schemeClr val="tx1">
                    <a:alpha val="25000"/>
                  </a:schemeClr>
                </a:solidFill>
                <a:latin typeface="JetBrains Mono" panose="020B0509020102050004" pitchFamily="49" charset="0"/>
              </a:rPr>
              <a:t>-c blur.cpp</a:t>
            </a:r>
          </a:p>
          <a:p>
            <a:pPr marL="0" indent="0">
              <a:lnSpc>
                <a:spcPct val="100000"/>
              </a:lnSpc>
              <a:buNone/>
            </a:pPr>
            <a:r>
              <a:rPr lang="en-US" sz="1600" dirty="0">
                <a:solidFill>
                  <a:schemeClr val="accent6">
                    <a:alpha val="25000"/>
                  </a:schemeClr>
                </a:solidFill>
                <a:latin typeface="JetBrains Mono" panose="020B0509020102050004" pitchFamily="49" charset="0"/>
              </a:rPr>
              <a:t>$CXX </a:t>
            </a:r>
            <a:r>
              <a:rPr lang="en-US" sz="1600" dirty="0">
                <a:solidFill>
                  <a:schemeClr val="tx1">
                    <a:alpha val="25000"/>
                  </a:schemeClr>
                </a:solidFill>
                <a:latin typeface="JetBrains Mono" panose="020B0509020102050004" pitchFamily="49" charset="0"/>
              </a:rPr>
              <a:t>-o </a:t>
            </a:r>
            <a:r>
              <a:rPr lang="en-US" sz="1600" dirty="0" err="1">
                <a:solidFill>
                  <a:schemeClr val="tx1">
                    <a:alpha val="25000"/>
                  </a:schemeClr>
                </a:solidFill>
                <a:latin typeface="JetBrains Mono" panose="020B0509020102050004" pitchFamily="49" charset="0"/>
              </a:rPr>
              <a:t>blur_gen</a:t>
            </a: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blur.o</a:t>
            </a: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GenGen.o</a:t>
            </a:r>
            <a:r>
              <a:rPr lang="en-US" sz="1600" dirty="0">
                <a:solidFill>
                  <a:schemeClr val="tx1">
                    <a:alpha val="25000"/>
                  </a:schemeClr>
                </a:solidFill>
                <a:latin typeface="JetBrains Mono" panose="020B0509020102050004" pitchFamily="49" charset="0"/>
              </a:rPr>
              <a:t> -L </a:t>
            </a:r>
            <a:r>
              <a:rPr lang="en-US" sz="1600" dirty="0">
                <a:solidFill>
                  <a:schemeClr val="accent6">
                    <a:alpha val="25000"/>
                  </a:schemeClr>
                </a:solidFill>
                <a:latin typeface="JetBrains Mono" panose="020B0509020102050004" pitchFamily="49" charset="0"/>
              </a:rPr>
              <a:t>$HL_ROOT</a:t>
            </a:r>
            <a:r>
              <a:rPr lang="en-US" sz="1600" dirty="0">
                <a:solidFill>
                  <a:schemeClr val="tx1">
                    <a:alpha val="25000"/>
                  </a:schemeClr>
                </a:solidFill>
                <a:latin typeface="JetBrains Mono" panose="020B0509020102050004" pitchFamily="49" charset="0"/>
              </a:rPr>
              <a:t>/lib \</a:t>
            </a:r>
            <a:br>
              <a:rPr lang="en-US" sz="1600" dirty="0">
                <a:solidFill>
                  <a:schemeClr val="tx1">
                    <a:alpha val="25000"/>
                  </a:schemeClr>
                </a:solidFill>
                <a:latin typeface="JetBrains Mono" panose="020B0509020102050004" pitchFamily="49" charset="0"/>
              </a:rPr>
            </a:b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lHalide</a:t>
            </a: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lpthread</a:t>
            </a: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ldl</a:t>
            </a:r>
            <a:endParaRPr lang="en-US" sz="1600" dirty="0">
              <a:solidFill>
                <a:schemeClr val="tx1">
                  <a:alpha val="25000"/>
                </a:schemeClr>
              </a:solidFill>
              <a:latin typeface="JetBrains Mono" panose="020B0509020102050004" pitchFamily="49" charset="0"/>
            </a:endParaRPr>
          </a:p>
          <a:p>
            <a:pPr marL="0" indent="0">
              <a:lnSpc>
                <a:spcPct val="100000"/>
              </a:lnSpc>
              <a:buNone/>
            </a:pPr>
            <a:r>
              <a:rPr lang="en-US" sz="1600" dirty="0">
                <a:solidFill>
                  <a:schemeClr val="accent4"/>
                </a:solidFill>
                <a:latin typeface="JetBrains Mono" panose="020B0509020102050004" pitchFamily="49" charset="0"/>
              </a:rPr>
              <a:t>LD_LIBRARY_PATH</a:t>
            </a:r>
            <a:r>
              <a:rPr lang="en-US" sz="1600" dirty="0">
                <a:latin typeface="JetBrains Mono" panose="020B0509020102050004" pitchFamily="49" charset="0"/>
              </a:rPr>
              <a:t>=</a:t>
            </a:r>
            <a:r>
              <a:rPr lang="en-US" sz="1600" dirty="0">
                <a:solidFill>
                  <a:schemeClr val="accent6"/>
                </a:solidFill>
                <a:latin typeface="JetBrains Mono" panose="020B0509020102050004" pitchFamily="49" charset="0"/>
              </a:rPr>
              <a:t>$HL_ROOT</a:t>
            </a:r>
            <a:r>
              <a:rPr lang="en-US" sz="1600" dirty="0">
                <a:latin typeface="JetBrains Mono" panose="020B0509020102050004" pitchFamily="49" charset="0"/>
              </a:rPr>
              <a:t>/lib \</a:t>
            </a:r>
            <a:br>
              <a:rPr lang="en-US" sz="1600" dirty="0">
                <a:latin typeface="JetBrains Mono" panose="020B0509020102050004" pitchFamily="49" charset="0"/>
              </a:rPr>
            </a:br>
            <a:r>
              <a:rPr lang="en-US" sz="1600" dirty="0">
                <a:latin typeface="JetBrains Mono" panose="020B0509020102050004" pitchFamily="49" charset="0"/>
              </a:rPr>
              <a:t>    ./</a:t>
            </a:r>
            <a:r>
              <a:rPr lang="en-US" sz="1600" dirty="0" err="1">
                <a:latin typeface="JetBrains Mono" panose="020B0509020102050004" pitchFamily="49" charset="0"/>
              </a:rPr>
              <a:t>blur_gen</a:t>
            </a:r>
            <a:r>
              <a:rPr lang="en-US" sz="1600" dirty="0">
                <a:latin typeface="JetBrains Mono" panose="020B0509020102050004" pitchFamily="49" charset="0"/>
              </a:rPr>
              <a:t> -g blur -e </a:t>
            </a:r>
            <a:r>
              <a:rPr lang="en-US" sz="1600" dirty="0" err="1">
                <a:latin typeface="JetBrains Mono" panose="020B0509020102050004" pitchFamily="49" charset="0"/>
              </a:rPr>
              <a:t>c_header,object,registration</a:t>
            </a:r>
            <a:r>
              <a:rPr lang="en-US" sz="1600" dirty="0">
                <a:latin typeface="JetBrains Mono" panose="020B0509020102050004" pitchFamily="49" charset="0"/>
              </a:rPr>
              <a:t> \</a:t>
            </a:r>
            <a:br>
              <a:rPr lang="en-US" sz="1600" dirty="0">
                <a:latin typeface="JetBrains Mono" panose="020B0509020102050004" pitchFamily="49" charset="0"/>
              </a:rPr>
            </a:br>
            <a:r>
              <a:rPr lang="en-US" sz="1600" dirty="0">
                <a:latin typeface="JetBrains Mono" panose="020B0509020102050004" pitchFamily="49" charset="0"/>
              </a:rPr>
              <a:t>               -o . target=host</a:t>
            </a:r>
          </a:p>
          <a:p>
            <a:pPr marL="0" indent="0">
              <a:lnSpc>
                <a:spcPct val="100000"/>
              </a:lnSpc>
              <a:buNone/>
            </a:pPr>
            <a:r>
              <a:rPr lang="en-US" sz="1600" dirty="0">
                <a:solidFill>
                  <a:schemeClr val="accent6">
                    <a:alpha val="25000"/>
                  </a:schemeClr>
                </a:solidFill>
                <a:latin typeface="JetBrains Mono" panose="020B0509020102050004" pitchFamily="49" charset="0"/>
              </a:rPr>
              <a:t>$CXX </a:t>
            </a:r>
            <a:r>
              <a:rPr lang="en-US" sz="1600" dirty="0">
                <a:solidFill>
                  <a:schemeClr val="tx1">
                    <a:alpha val="25000"/>
                  </a:schemeClr>
                </a:solidFill>
                <a:latin typeface="JetBrains Mono" panose="020B0509020102050004" pitchFamily="49" charset="0"/>
              </a:rPr>
              <a:t>-o </a:t>
            </a:r>
            <a:r>
              <a:rPr lang="en-US" sz="1600" dirty="0" err="1">
                <a:solidFill>
                  <a:schemeClr val="tx1">
                    <a:alpha val="25000"/>
                  </a:schemeClr>
                </a:solidFill>
                <a:latin typeface="JetBrains Mono" panose="020B0509020102050004" pitchFamily="49" charset="0"/>
              </a:rPr>
              <a:t>blur.registration.o</a:t>
            </a:r>
            <a:r>
              <a:rPr lang="en-US" sz="1600" dirty="0">
                <a:solidFill>
                  <a:schemeClr val="tx1">
                    <a:alpha val="25000"/>
                  </a:schemeClr>
                </a:solidFill>
                <a:latin typeface="JetBrains Mono" panose="020B0509020102050004" pitchFamily="49" charset="0"/>
              </a:rPr>
              <a:t> -I </a:t>
            </a:r>
            <a:r>
              <a:rPr lang="en-US" sz="1600" dirty="0">
                <a:solidFill>
                  <a:schemeClr val="accent6">
                    <a:alpha val="25000"/>
                  </a:schemeClr>
                </a:solidFill>
                <a:latin typeface="JetBrains Mono" panose="020B0509020102050004" pitchFamily="49" charset="0"/>
              </a:rPr>
              <a:t>$HL_ROOT</a:t>
            </a:r>
            <a:r>
              <a:rPr lang="en-US" sz="1600" dirty="0">
                <a:solidFill>
                  <a:schemeClr val="tx1">
                    <a:alpha val="25000"/>
                  </a:schemeClr>
                </a:solidFill>
                <a:latin typeface="JetBrains Mono" panose="020B0509020102050004" pitchFamily="49" charset="0"/>
              </a:rPr>
              <a:t>/include -I </a:t>
            </a:r>
            <a:r>
              <a:rPr lang="en-US" sz="1600" dirty="0">
                <a:solidFill>
                  <a:schemeClr val="accent6">
                    <a:alpha val="25000"/>
                  </a:schemeClr>
                </a:solidFill>
                <a:latin typeface="JetBrains Mono" panose="020B0509020102050004" pitchFamily="49" charset="0"/>
              </a:rPr>
              <a:t>$HL_TOOLS </a:t>
            </a:r>
            <a:r>
              <a:rPr lang="en-US" sz="1600" dirty="0">
                <a:solidFill>
                  <a:schemeClr val="tx1">
                    <a:alpha val="25000"/>
                  </a:schemeClr>
                </a:solidFill>
                <a:latin typeface="JetBrains Mono" panose="020B0509020102050004" pitchFamily="49" charset="0"/>
              </a:rPr>
              <a:t>\</a:t>
            </a:r>
            <a:br>
              <a:rPr lang="en-US" sz="1600" dirty="0">
                <a:solidFill>
                  <a:schemeClr val="tx1">
                    <a:alpha val="25000"/>
                  </a:schemeClr>
                </a:solidFill>
                <a:latin typeface="JetBrains Mono" panose="020B0509020102050004" pitchFamily="49" charset="0"/>
              </a:rPr>
            </a:br>
            <a:r>
              <a:rPr lang="en-US" sz="1600" dirty="0">
                <a:solidFill>
                  <a:schemeClr val="tx1">
                    <a:alpha val="25000"/>
                  </a:schemeClr>
                </a:solidFill>
                <a:latin typeface="JetBrains Mono" panose="020B0509020102050004" pitchFamily="49" charset="0"/>
              </a:rPr>
              <a:t>     -c blur.registration.cpp</a:t>
            </a:r>
          </a:p>
          <a:p>
            <a:pPr marL="0" indent="0">
              <a:lnSpc>
                <a:spcPct val="100000"/>
              </a:lnSpc>
              <a:buNone/>
            </a:pPr>
            <a:r>
              <a:rPr lang="en-US" sz="1600" dirty="0">
                <a:solidFill>
                  <a:schemeClr val="accent6">
                    <a:alpha val="25000"/>
                  </a:schemeClr>
                </a:solidFill>
                <a:latin typeface="JetBrains Mono" panose="020B0509020102050004" pitchFamily="49" charset="0"/>
              </a:rPr>
              <a:t>$CXX </a:t>
            </a:r>
            <a:r>
              <a:rPr lang="en-US" sz="1600" dirty="0">
                <a:solidFill>
                  <a:schemeClr val="tx1">
                    <a:alpha val="25000"/>
                  </a:schemeClr>
                </a:solidFill>
                <a:latin typeface="JetBrains Mono" panose="020B0509020102050004" pitchFamily="49" charset="0"/>
              </a:rPr>
              <a:t>-o </a:t>
            </a:r>
            <a:r>
              <a:rPr lang="en-US" sz="1600" dirty="0" err="1">
                <a:solidFill>
                  <a:schemeClr val="tx1">
                    <a:alpha val="25000"/>
                  </a:schemeClr>
                </a:solidFill>
                <a:latin typeface="JetBrains Mono" panose="020B0509020102050004" pitchFamily="49" charset="0"/>
              </a:rPr>
              <a:t>RunGenMain.o</a:t>
            </a:r>
            <a:r>
              <a:rPr lang="en-US" sz="1600" dirty="0">
                <a:solidFill>
                  <a:schemeClr val="tx1">
                    <a:alpha val="25000"/>
                  </a:schemeClr>
                </a:solidFill>
                <a:latin typeface="JetBrains Mono" panose="020B0509020102050004" pitchFamily="49" charset="0"/>
              </a:rPr>
              <a:t> -I </a:t>
            </a:r>
            <a:r>
              <a:rPr lang="en-US" sz="1600" dirty="0">
                <a:solidFill>
                  <a:schemeClr val="accent6">
                    <a:alpha val="25000"/>
                  </a:schemeClr>
                </a:solidFill>
                <a:latin typeface="JetBrains Mono" panose="020B0509020102050004" pitchFamily="49" charset="0"/>
              </a:rPr>
              <a:t>$HL_ROOT</a:t>
            </a:r>
            <a:r>
              <a:rPr lang="en-US" sz="1600" dirty="0">
                <a:solidFill>
                  <a:schemeClr val="tx1">
                    <a:alpha val="25000"/>
                  </a:schemeClr>
                </a:solidFill>
                <a:latin typeface="JetBrains Mono" panose="020B0509020102050004" pitchFamily="49" charset="0"/>
              </a:rPr>
              <a:t>/include -I </a:t>
            </a:r>
            <a:r>
              <a:rPr lang="en-US" sz="1600" dirty="0">
                <a:solidFill>
                  <a:schemeClr val="accent6">
                    <a:alpha val="25000"/>
                  </a:schemeClr>
                </a:solidFill>
                <a:latin typeface="JetBrains Mono" panose="020B0509020102050004" pitchFamily="49" charset="0"/>
              </a:rPr>
              <a:t>$HL_TOOLS </a:t>
            </a:r>
            <a:r>
              <a:rPr lang="en-US" sz="1600" dirty="0">
                <a:solidFill>
                  <a:schemeClr val="tx1">
                    <a:alpha val="25000"/>
                  </a:schemeClr>
                </a:solidFill>
                <a:latin typeface="JetBrains Mono" panose="020B0509020102050004" pitchFamily="49" charset="0"/>
              </a:rPr>
              <a:t>\</a:t>
            </a:r>
            <a:br>
              <a:rPr lang="en-US" sz="1600" dirty="0">
                <a:solidFill>
                  <a:schemeClr val="tx1">
                    <a:alpha val="25000"/>
                  </a:schemeClr>
                </a:solidFill>
                <a:latin typeface="JetBrains Mono" panose="020B0509020102050004" pitchFamily="49" charset="0"/>
              </a:rPr>
            </a:br>
            <a:r>
              <a:rPr lang="en-US" sz="1600" dirty="0">
                <a:solidFill>
                  <a:schemeClr val="tx1">
                    <a:alpha val="25000"/>
                  </a:schemeClr>
                </a:solidFill>
                <a:latin typeface="JetBrains Mono" panose="020B0509020102050004" pitchFamily="49" charset="0"/>
              </a:rPr>
              <a:t>     -c </a:t>
            </a:r>
            <a:r>
              <a:rPr lang="en-US" sz="1600" dirty="0">
                <a:solidFill>
                  <a:schemeClr val="accent6">
                    <a:alpha val="25000"/>
                  </a:schemeClr>
                </a:solidFill>
                <a:latin typeface="JetBrains Mono" panose="020B0509020102050004" pitchFamily="49" charset="0"/>
              </a:rPr>
              <a:t>$HL_TOOLS</a:t>
            </a:r>
            <a:r>
              <a:rPr lang="en-US" sz="1600" dirty="0">
                <a:solidFill>
                  <a:schemeClr val="tx1">
                    <a:alpha val="25000"/>
                  </a:schemeClr>
                </a:solidFill>
                <a:latin typeface="JetBrains Mono" panose="020B0509020102050004" pitchFamily="49" charset="0"/>
              </a:rPr>
              <a:t>/RunGenMain.cpp</a:t>
            </a:r>
          </a:p>
          <a:p>
            <a:pPr marL="0" indent="0">
              <a:lnSpc>
                <a:spcPct val="100000"/>
              </a:lnSpc>
              <a:buNone/>
            </a:pPr>
            <a:r>
              <a:rPr lang="en-US" sz="1600" dirty="0">
                <a:solidFill>
                  <a:schemeClr val="accent6">
                    <a:alpha val="25000"/>
                  </a:schemeClr>
                </a:solidFill>
                <a:latin typeface="JetBrains Mono" panose="020B0509020102050004" pitchFamily="49" charset="0"/>
              </a:rPr>
              <a:t>$CXX </a:t>
            </a:r>
            <a:r>
              <a:rPr lang="en-US" sz="1600" dirty="0">
                <a:solidFill>
                  <a:schemeClr val="tx1">
                    <a:alpha val="25000"/>
                  </a:schemeClr>
                </a:solidFill>
                <a:latin typeface="JetBrains Mono" panose="020B0509020102050004" pitchFamily="49" charset="0"/>
              </a:rPr>
              <a:t>-o </a:t>
            </a:r>
            <a:r>
              <a:rPr lang="en-US" sz="1600" dirty="0" err="1">
                <a:solidFill>
                  <a:schemeClr val="tx1">
                    <a:alpha val="25000"/>
                  </a:schemeClr>
                </a:solidFill>
                <a:latin typeface="JetBrains Mono" panose="020B0509020102050004" pitchFamily="49" charset="0"/>
              </a:rPr>
              <a:t>run_blur</a:t>
            </a: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blur.registration.o</a:t>
            </a: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RunGenMain.o</a:t>
            </a: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blur.o</a:t>
            </a:r>
            <a:r>
              <a:rPr lang="en-US" sz="1600" dirty="0">
                <a:solidFill>
                  <a:schemeClr val="tx1">
                    <a:alpha val="25000"/>
                  </a:schemeClr>
                </a:solidFill>
                <a:latin typeface="JetBrains Mono" panose="020B0509020102050004" pitchFamily="49" charset="0"/>
              </a:rPr>
              <a:t> \</a:t>
            </a:r>
            <a:br>
              <a:rPr lang="en-US" sz="1600" dirty="0">
                <a:solidFill>
                  <a:schemeClr val="tx1">
                    <a:alpha val="25000"/>
                  </a:schemeClr>
                </a:solidFill>
                <a:latin typeface="JetBrains Mono" panose="020B0509020102050004" pitchFamily="49" charset="0"/>
              </a:rPr>
            </a:br>
            <a:r>
              <a:rPr lang="en-US" sz="1600" dirty="0">
                <a:solidFill>
                  <a:schemeClr val="tx1">
                    <a:alpha val="25000"/>
                  </a:schemeClr>
                </a:solidFill>
                <a:latin typeface="JetBrains Mono" panose="020B0509020102050004" pitchFamily="49" charset="0"/>
              </a:rPr>
              <a:t>     </a:t>
            </a:r>
            <a:r>
              <a:rPr lang="en-US" sz="1600" dirty="0">
                <a:solidFill>
                  <a:schemeClr val="accent6">
                    <a:alpha val="25000"/>
                  </a:schemeClr>
                </a:solidFill>
                <a:latin typeface="JetBrains Mono" panose="020B0509020102050004" pitchFamily="49" charset="0"/>
              </a:rPr>
              <a:t>$HL_ROOT</a:t>
            </a:r>
            <a:r>
              <a:rPr lang="en-US" sz="1600" dirty="0">
                <a:solidFill>
                  <a:schemeClr val="tx1">
                    <a:alpha val="25000"/>
                  </a:schemeClr>
                </a:solidFill>
                <a:latin typeface="JetBrains Mono" panose="020B0509020102050004" pitchFamily="49" charset="0"/>
              </a:rPr>
              <a:t>/lib/libHalide.so -</a:t>
            </a:r>
            <a:r>
              <a:rPr lang="en-US" sz="1600" dirty="0" err="1">
                <a:solidFill>
                  <a:schemeClr val="tx1">
                    <a:alpha val="25000"/>
                  </a:schemeClr>
                </a:solidFill>
                <a:latin typeface="JetBrains Mono" panose="020B0509020102050004" pitchFamily="49" charset="0"/>
              </a:rPr>
              <a:t>lpng</a:t>
            </a: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lz</a:t>
            </a: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ljpeg</a:t>
            </a: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lpthread</a:t>
            </a:r>
            <a:r>
              <a:rPr lang="en-US" sz="1600" dirty="0">
                <a:solidFill>
                  <a:schemeClr val="tx1">
                    <a:alpha val="25000"/>
                  </a:schemeClr>
                </a:solidFill>
                <a:latin typeface="JetBrains Mono" panose="020B0509020102050004" pitchFamily="49" charset="0"/>
              </a:rPr>
              <a:t> -</a:t>
            </a:r>
            <a:r>
              <a:rPr lang="en-US" sz="1600" dirty="0" err="1">
                <a:solidFill>
                  <a:schemeClr val="tx1">
                    <a:alpha val="25000"/>
                  </a:schemeClr>
                </a:solidFill>
                <a:latin typeface="JetBrains Mono" panose="020B0509020102050004" pitchFamily="49" charset="0"/>
              </a:rPr>
              <a:t>ldl</a:t>
            </a:r>
            <a:endParaRPr lang="en-US" sz="1600" dirty="0">
              <a:solidFill>
                <a:schemeClr val="tx1">
                  <a:alpha val="25000"/>
                </a:schemeClr>
              </a:solidFill>
              <a:latin typeface="JetBrains Mono" panose="020B0509020102050004" pitchFamily="49" charset="0"/>
            </a:endParaRPr>
          </a:p>
          <a:p>
            <a:pPr marL="0" indent="0">
              <a:lnSpc>
                <a:spcPct val="100000"/>
              </a:lnSpc>
              <a:buNone/>
            </a:pPr>
            <a:endParaRPr lang="en-US" sz="1600" dirty="0">
              <a:solidFill>
                <a:schemeClr val="tx1">
                  <a:alpha val="25000"/>
                </a:schemeClr>
              </a:solidFill>
            </a:endParaRPr>
          </a:p>
        </p:txBody>
      </p:sp>
      <p:sp>
        <p:nvSpPr>
          <p:cNvPr id="2" name="Slide Number Placeholder 1">
            <a:extLst>
              <a:ext uri="{FF2B5EF4-FFF2-40B4-BE49-F238E27FC236}">
                <a16:creationId xmlns:a16="http://schemas.microsoft.com/office/drawing/2014/main" id="{A5BF7903-BAD9-42E2-8FBC-36FF95A0D8BE}"/>
              </a:ext>
            </a:extLst>
          </p:cNvPr>
          <p:cNvSpPr>
            <a:spLocks noGrp="1"/>
          </p:cNvSpPr>
          <p:nvPr>
            <p:ph type="sldNum" sz="quarter" idx="12"/>
          </p:nvPr>
        </p:nvSpPr>
        <p:spPr/>
        <p:txBody>
          <a:bodyPr/>
          <a:lstStyle/>
          <a:p>
            <a:fld id="{EE4B2865-9F4B-463A-924A-394C76877335}" type="slidenum">
              <a:rPr lang="en-US" smtClean="0"/>
              <a:t>67</a:t>
            </a:fld>
            <a:endParaRPr lang="en-US"/>
          </a:p>
        </p:txBody>
      </p:sp>
    </p:spTree>
    <p:extLst>
      <p:ext uri="{BB962C8B-B14F-4D97-AF65-F5344CB8AC3E}">
        <p14:creationId xmlns:p14="http://schemas.microsoft.com/office/powerpoint/2010/main" val="26193828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8DEA-3350-4CF0-B9E2-7CD4619D4A66}"/>
              </a:ext>
            </a:extLst>
          </p:cNvPr>
          <p:cNvSpPr>
            <a:spLocks noGrp="1"/>
          </p:cNvSpPr>
          <p:nvPr>
            <p:ph type="title"/>
          </p:nvPr>
        </p:nvSpPr>
        <p:spPr/>
        <p:txBody>
          <a:bodyPr/>
          <a:lstStyle/>
          <a:p>
            <a:r>
              <a:rPr lang="en-US" dirty="0"/>
              <a:t>Not a </a:t>
            </a:r>
            <a:r>
              <a:rPr lang="en-US" dirty="0" err="1"/>
              <a:t>Cmake</a:t>
            </a:r>
            <a:r>
              <a:rPr lang="en-US" dirty="0"/>
              <a:t> talk, but…</a:t>
            </a:r>
          </a:p>
        </p:txBody>
      </p:sp>
      <p:sp>
        <p:nvSpPr>
          <p:cNvPr id="3" name="Content Placeholder 2">
            <a:extLst>
              <a:ext uri="{FF2B5EF4-FFF2-40B4-BE49-F238E27FC236}">
                <a16:creationId xmlns:a16="http://schemas.microsoft.com/office/drawing/2014/main" id="{D34BB927-0748-43DA-A1F1-9BF037108381}"/>
              </a:ext>
            </a:extLst>
          </p:cNvPr>
          <p:cNvSpPr>
            <a:spLocks noGrp="1"/>
          </p:cNvSpPr>
          <p:nvPr>
            <p:ph idx="1"/>
          </p:nvPr>
        </p:nvSpPr>
        <p:spPr/>
        <p:txBody>
          <a:bodyPr>
            <a:noAutofit/>
          </a:bodyPr>
          <a:lstStyle/>
          <a:p>
            <a:pPr marL="0" indent="0">
              <a:lnSpc>
                <a:spcPct val="120000"/>
              </a:lnSpc>
              <a:buNone/>
            </a:pPr>
            <a:r>
              <a:rPr lang="en-US" sz="1700" dirty="0" err="1">
                <a:solidFill>
                  <a:schemeClr val="accent4"/>
                </a:solidFill>
                <a:latin typeface="JetBrains Mono" panose="020B0509020102050004" pitchFamily="49" charset="0"/>
              </a:rPr>
              <a:t>cmake_minimum_required</a:t>
            </a:r>
            <a:r>
              <a:rPr lang="en-US" sz="1700" dirty="0">
                <a:latin typeface="JetBrains Mono" panose="020B0509020102050004" pitchFamily="49" charset="0"/>
              </a:rPr>
              <a:t>(</a:t>
            </a:r>
            <a:r>
              <a:rPr lang="en-US" sz="1700" dirty="0">
                <a:solidFill>
                  <a:schemeClr val="accent2"/>
                </a:solidFill>
                <a:latin typeface="JetBrains Mono" panose="020B0509020102050004" pitchFamily="49" charset="0"/>
              </a:rPr>
              <a:t>VERSION</a:t>
            </a:r>
            <a:r>
              <a:rPr lang="en-US" sz="1700" dirty="0">
                <a:latin typeface="JetBrains Mono" panose="020B0509020102050004" pitchFamily="49" charset="0"/>
              </a:rPr>
              <a:t> </a:t>
            </a:r>
            <a:r>
              <a:rPr lang="en-US" sz="1700" dirty="0">
                <a:solidFill>
                  <a:schemeClr val="accent5"/>
                </a:solidFill>
                <a:latin typeface="JetBrains Mono" panose="020B0509020102050004" pitchFamily="49" charset="0"/>
              </a:rPr>
              <a:t>3.16</a:t>
            </a:r>
            <a:r>
              <a:rPr lang="en-US" sz="1700" dirty="0">
                <a:latin typeface="JetBrains Mono" panose="020B0509020102050004" pitchFamily="49" charset="0"/>
              </a:rPr>
              <a:t>)</a:t>
            </a:r>
            <a:br>
              <a:rPr lang="en-US" sz="1700" dirty="0">
                <a:latin typeface="JetBrains Mono" panose="020B0509020102050004" pitchFamily="49" charset="0"/>
              </a:rPr>
            </a:br>
            <a:r>
              <a:rPr lang="en-US" sz="1700" dirty="0">
                <a:solidFill>
                  <a:schemeClr val="accent4"/>
                </a:solidFill>
                <a:latin typeface="JetBrains Mono" panose="020B0509020102050004" pitchFamily="49" charset="0"/>
              </a:rPr>
              <a:t>project</a:t>
            </a:r>
            <a:r>
              <a:rPr lang="en-US" sz="1700" dirty="0">
                <a:latin typeface="JetBrains Mono" panose="020B0509020102050004" pitchFamily="49" charset="0"/>
              </a:rPr>
              <a:t>(</a:t>
            </a:r>
            <a:r>
              <a:rPr lang="en-US" sz="1700" dirty="0" err="1">
                <a:latin typeface="JetBrains Mono" panose="020B0509020102050004" pitchFamily="49" charset="0"/>
              </a:rPr>
              <a:t>aot_example</a:t>
            </a:r>
            <a:r>
              <a:rPr lang="en-US" sz="1700" dirty="0">
                <a:latin typeface="JetBrains Mono" panose="020B0509020102050004" pitchFamily="49" charset="0"/>
              </a:rPr>
              <a:t>)</a:t>
            </a:r>
            <a:br>
              <a:rPr lang="en-US" sz="1700" dirty="0">
                <a:latin typeface="JetBrains Mono" panose="020B0509020102050004" pitchFamily="49" charset="0"/>
              </a:rPr>
            </a:br>
            <a:br>
              <a:rPr lang="en-US" sz="1700" dirty="0">
                <a:latin typeface="JetBrains Mono" panose="020B0509020102050004" pitchFamily="49" charset="0"/>
              </a:rPr>
            </a:br>
            <a:r>
              <a:rPr lang="en-US" sz="1700" dirty="0" err="1">
                <a:solidFill>
                  <a:schemeClr val="accent4"/>
                </a:solidFill>
                <a:latin typeface="JetBrains Mono" panose="020B0509020102050004" pitchFamily="49" charset="0"/>
              </a:rPr>
              <a:t>find_package</a:t>
            </a:r>
            <a:r>
              <a:rPr lang="en-US" sz="1700" dirty="0">
                <a:latin typeface="JetBrains Mono" panose="020B0509020102050004" pitchFamily="49" charset="0"/>
              </a:rPr>
              <a:t>(Halide </a:t>
            </a:r>
            <a:r>
              <a:rPr lang="en-US" sz="1700" dirty="0">
                <a:solidFill>
                  <a:schemeClr val="accent2"/>
                </a:solidFill>
                <a:latin typeface="JetBrains Mono" panose="020B0509020102050004" pitchFamily="49" charset="0"/>
              </a:rPr>
              <a:t>REQUIRED</a:t>
            </a:r>
            <a:r>
              <a:rPr lang="en-US" sz="1700" dirty="0">
                <a:latin typeface="JetBrains Mono" panose="020B0509020102050004" pitchFamily="49" charset="0"/>
              </a:rPr>
              <a:t>)</a:t>
            </a:r>
            <a:br>
              <a:rPr lang="en-US" sz="1700" dirty="0">
                <a:latin typeface="JetBrains Mono" panose="020B0509020102050004" pitchFamily="49" charset="0"/>
              </a:rPr>
            </a:br>
            <a:br>
              <a:rPr lang="en-US" sz="1700" dirty="0">
                <a:latin typeface="JetBrains Mono" panose="020B0509020102050004" pitchFamily="49" charset="0"/>
              </a:rPr>
            </a:br>
            <a:r>
              <a:rPr lang="en-US" sz="1700" dirty="0" err="1">
                <a:solidFill>
                  <a:schemeClr val="accent4"/>
                </a:solidFill>
                <a:latin typeface="JetBrains Mono" panose="020B0509020102050004" pitchFamily="49" charset="0"/>
              </a:rPr>
              <a:t>add_executable</a:t>
            </a:r>
            <a:r>
              <a:rPr lang="en-US" sz="1700" dirty="0">
                <a:latin typeface="JetBrains Mono" panose="020B0509020102050004" pitchFamily="49" charset="0"/>
              </a:rPr>
              <a:t>(</a:t>
            </a:r>
            <a:r>
              <a:rPr lang="en-US" sz="1700" dirty="0" err="1">
                <a:latin typeface="JetBrains Mono" panose="020B0509020102050004" pitchFamily="49" charset="0"/>
              </a:rPr>
              <a:t>blur_gen</a:t>
            </a:r>
            <a:r>
              <a:rPr lang="en-US" sz="1700" dirty="0">
                <a:latin typeface="JetBrains Mono" panose="020B0509020102050004" pitchFamily="49" charset="0"/>
              </a:rPr>
              <a:t> blur.cpp)</a:t>
            </a:r>
            <a:br>
              <a:rPr lang="en-US" sz="1700" dirty="0">
                <a:latin typeface="JetBrains Mono" panose="020B0509020102050004" pitchFamily="49" charset="0"/>
              </a:rPr>
            </a:br>
            <a:r>
              <a:rPr lang="en-US" sz="1700" dirty="0" err="1">
                <a:solidFill>
                  <a:schemeClr val="accent4"/>
                </a:solidFill>
                <a:latin typeface="JetBrains Mono" panose="020B0509020102050004" pitchFamily="49" charset="0"/>
              </a:rPr>
              <a:t>target_link_libraries</a:t>
            </a:r>
            <a:r>
              <a:rPr lang="en-US" sz="1700" dirty="0">
                <a:latin typeface="JetBrains Mono" panose="020B0509020102050004" pitchFamily="49" charset="0"/>
              </a:rPr>
              <a:t>(</a:t>
            </a:r>
            <a:r>
              <a:rPr lang="en-US" sz="1700" dirty="0" err="1">
                <a:latin typeface="JetBrains Mono" panose="020B0509020102050004" pitchFamily="49" charset="0"/>
              </a:rPr>
              <a:t>blur_gen</a:t>
            </a:r>
            <a:r>
              <a:rPr lang="en-US" sz="1700" dirty="0">
                <a:latin typeface="JetBrains Mono" panose="020B0509020102050004" pitchFamily="49" charset="0"/>
              </a:rPr>
              <a:t> </a:t>
            </a:r>
            <a:r>
              <a:rPr lang="en-US" sz="1700" dirty="0">
                <a:solidFill>
                  <a:schemeClr val="accent2"/>
                </a:solidFill>
                <a:latin typeface="JetBrains Mono" panose="020B0509020102050004" pitchFamily="49" charset="0"/>
              </a:rPr>
              <a:t>PRIVATE</a:t>
            </a:r>
            <a:r>
              <a:rPr lang="en-US" sz="1700" dirty="0">
                <a:latin typeface="JetBrains Mono" panose="020B0509020102050004" pitchFamily="49" charset="0"/>
              </a:rPr>
              <a:t> Halide::Generator)</a:t>
            </a:r>
            <a:br>
              <a:rPr lang="en-US" sz="1700" dirty="0">
                <a:latin typeface="JetBrains Mono" panose="020B0509020102050004" pitchFamily="49" charset="0"/>
              </a:rPr>
            </a:br>
            <a:br>
              <a:rPr lang="en-US" sz="1700" dirty="0">
                <a:latin typeface="JetBrains Mono" panose="020B0509020102050004" pitchFamily="49" charset="0"/>
              </a:rPr>
            </a:br>
            <a:r>
              <a:rPr lang="en-US" sz="1700" dirty="0" err="1">
                <a:solidFill>
                  <a:schemeClr val="accent4"/>
                </a:solidFill>
                <a:latin typeface="JetBrains Mono" panose="020B0509020102050004" pitchFamily="49" charset="0"/>
              </a:rPr>
              <a:t>add_halide_library</a:t>
            </a:r>
            <a:r>
              <a:rPr lang="en-US" sz="1700" dirty="0">
                <a:latin typeface="JetBrains Mono" panose="020B0509020102050004" pitchFamily="49" charset="0"/>
              </a:rPr>
              <a:t>(blur </a:t>
            </a:r>
            <a:r>
              <a:rPr lang="en-US" sz="1700" dirty="0">
                <a:solidFill>
                  <a:schemeClr val="accent2"/>
                </a:solidFill>
                <a:latin typeface="JetBrains Mono" panose="020B0509020102050004" pitchFamily="49" charset="0"/>
              </a:rPr>
              <a:t>FROM</a:t>
            </a:r>
            <a:r>
              <a:rPr lang="en-US" sz="1700" dirty="0">
                <a:latin typeface="JetBrains Mono" panose="020B0509020102050004" pitchFamily="49" charset="0"/>
              </a:rPr>
              <a:t> </a:t>
            </a:r>
            <a:r>
              <a:rPr lang="en-US" sz="1700" dirty="0" err="1">
                <a:latin typeface="JetBrains Mono" panose="020B0509020102050004" pitchFamily="49" charset="0"/>
              </a:rPr>
              <a:t>blur_gen</a:t>
            </a:r>
            <a:br>
              <a:rPr lang="en-US" sz="1700" dirty="0">
                <a:latin typeface="JetBrains Mono" panose="020B0509020102050004" pitchFamily="49" charset="0"/>
              </a:rPr>
            </a:br>
            <a:r>
              <a:rPr lang="en-US" sz="1700" dirty="0">
                <a:latin typeface="JetBrains Mono" panose="020B0509020102050004" pitchFamily="49" charset="0"/>
              </a:rPr>
              <a:t>                   </a:t>
            </a:r>
            <a:r>
              <a:rPr lang="en-US" sz="1700" dirty="0">
                <a:solidFill>
                  <a:schemeClr val="accent2"/>
                </a:solidFill>
                <a:latin typeface="JetBrains Mono" panose="020B0509020102050004" pitchFamily="49" charset="0"/>
              </a:rPr>
              <a:t>REGISTRATION</a:t>
            </a:r>
            <a:r>
              <a:rPr lang="en-US" sz="1700" dirty="0">
                <a:latin typeface="JetBrains Mono" panose="020B0509020102050004" pitchFamily="49" charset="0"/>
              </a:rPr>
              <a:t> </a:t>
            </a:r>
            <a:r>
              <a:rPr lang="en-US" sz="1700" dirty="0" err="1">
                <a:latin typeface="JetBrains Mono" panose="020B0509020102050004" pitchFamily="49" charset="0"/>
              </a:rPr>
              <a:t>blur_reg</a:t>
            </a:r>
            <a:r>
              <a:rPr lang="en-US" sz="1700" dirty="0">
                <a:latin typeface="JetBrains Mono" panose="020B0509020102050004" pitchFamily="49" charset="0"/>
              </a:rPr>
              <a:t>)</a:t>
            </a:r>
            <a:br>
              <a:rPr lang="en-US" sz="1700" dirty="0">
                <a:latin typeface="JetBrains Mono" panose="020B0509020102050004" pitchFamily="49" charset="0"/>
              </a:rPr>
            </a:br>
            <a:br>
              <a:rPr lang="en-US" sz="1700" dirty="0">
                <a:latin typeface="JetBrains Mono" panose="020B0509020102050004" pitchFamily="49" charset="0"/>
              </a:rPr>
            </a:br>
            <a:r>
              <a:rPr lang="en-US" sz="1700" dirty="0" err="1">
                <a:solidFill>
                  <a:schemeClr val="accent4"/>
                </a:solidFill>
                <a:latin typeface="JetBrains Mono" panose="020B0509020102050004" pitchFamily="49" charset="0"/>
              </a:rPr>
              <a:t>add_executable</a:t>
            </a:r>
            <a:r>
              <a:rPr lang="en-US" sz="1700" dirty="0">
                <a:latin typeface="JetBrains Mono" panose="020B0509020102050004" pitchFamily="49" charset="0"/>
              </a:rPr>
              <a:t>(</a:t>
            </a:r>
            <a:r>
              <a:rPr lang="en-US" sz="1700" dirty="0" err="1">
                <a:latin typeface="JetBrains Mono" panose="020B0509020102050004" pitchFamily="49" charset="0"/>
              </a:rPr>
              <a:t>run_blur</a:t>
            </a:r>
            <a:r>
              <a:rPr lang="en-US" sz="1700" dirty="0">
                <a:latin typeface="JetBrains Mono" panose="020B0509020102050004" pitchFamily="49" charset="0"/>
              </a:rPr>
              <a:t> </a:t>
            </a:r>
            <a:r>
              <a:rPr lang="en-US" sz="1700" dirty="0">
                <a:solidFill>
                  <a:schemeClr val="accent6"/>
                </a:solidFill>
                <a:latin typeface="JetBrains Mono" panose="020B0509020102050004" pitchFamily="49" charset="0"/>
              </a:rPr>
              <a:t>${</a:t>
            </a:r>
            <a:r>
              <a:rPr lang="en-US" sz="1700" dirty="0" err="1">
                <a:solidFill>
                  <a:schemeClr val="accent6"/>
                </a:solidFill>
                <a:latin typeface="JetBrains Mono" panose="020B0509020102050004" pitchFamily="49" charset="0"/>
              </a:rPr>
              <a:t>blur_reg</a:t>
            </a:r>
            <a:r>
              <a:rPr lang="en-US" sz="1700" dirty="0">
                <a:solidFill>
                  <a:schemeClr val="accent6"/>
                </a:solidFill>
                <a:latin typeface="JetBrains Mono" panose="020B0509020102050004" pitchFamily="49" charset="0"/>
              </a:rPr>
              <a:t>}</a:t>
            </a:r>
            <a:r>
              <a:rPr lang="en-US" sz="1700" dirty="0">
                <a:solidFill>
                  <a:schemeClr val="bg1"/>
                </a:solidFill>
                <a:latin typeface="JetBrains Mono" panose="020B0509020102050004" pitchFamily="49" charset="0"/>
              </a:rPr>
              <a:t>)</a:t>
            </a:r>
            <a:br>
              <a:rPr lang="en-US" sz="1700" dirty="0">
                <a:solidFill>
                  <a:schemeClr val="accent6"/>
                </a:solidFill>
                <a:latin typeface="JetBrains Mono" panose="020B0509020102050004" pitchFamily="49" charset="0"/>
              </a:rPr>
            </a:br>
            <a:r>
              <a:rPr lang="en-US" sz="1700" dirty="0" err="1">
                <a:solidFill>
                  <a:schemeClr val="accent4"/>
                </a:solidFill>
                <a:latin typeface="JetBrains Mono" panose="020B0509020102050004" pitchFamily="49" charset="0"/>
              </a:rPr>
              <a:t>target_link_libraries</a:t>
            </a:r>
            <a:r>
              <a:rPr lang="en-US" sz="1700" dirty="0">
                <a:latin typeface="JetBrains Mono" panose="020B0509020102050004" pitchFamily="49" charset="0"/>
              </a:rPr>
              <a:t>(</a:t>
            </a:r>
            <a:br>
              <a:rPr lang="en-US" sz="1700" dirty="0">
                <a:latin typeface="JetBrains Mono" panose="020B0509020102050004" pitchFamily="49" charset="0"/>
              </a:rPr>
            </a:br>
            <a:r>
              <a:rPr lang="en-US" sz="1700" dirty="0">
                <a:latin typeface="JetBrains Mono" panose="020B0509020102050004" pitchFamily="49" charset="0"/>
              </a:rPr>
              <a:t>  </a:t>
            </a:r>
            <a:r>
              <a:rPr lang="en-US" sz="1700" dirty="0" err="1">
                <a:latin typeface="JetBrains Mono" panose="020B0509020102050004" pitchFamily="49" charset="0"/>
              </a:rPr>
              <a:t>run_blur</a:t>
            </a:r>
            <a:r>
              <a:rPr lang="en-US" sz="1700" dirty="0">
                <a:latin typeface="JetBrains Mono" panose="020B0509020102050004" pitchFamily="49" charset="0"/>
              </a:rPr>
              <a:t> </a:t>
            </a:r>
            <a:r>
              <a:rPr lang="en-US" sz="1700" dirty="0">
                <a:solidFill>
                  <a:schemeClr val="accent2"/>
                </a:solidFill>
                <a:latin typeface="JetBrains Mono" panose="020B0509020102050004" pitchFamily="49" charset="0"/>
              </a:rPr>
              <a:t>PRIVATE</a:t>
            </a:r>
            <a:r>
              <a:rPr lang="en-US" sz="1700" dirty="0">
                <a:latin typeface="JetBrains Mono" panose="020B0509020102050004" pitchFamily="49" charset="0"/>
              </a:rPr>
              <a:t> Halide::</a:t>
            </a:r>
            <a:r>
              <a:rPr lang="en-US" sz="1700" dirty="0" err="1">
                <a:latin typeface="JetBrains Mono" panose="020B0509020102050004" pitchFamily="49" charset="0"/>
              </a:rPr>
              <a:t>RunGenMain</a:t>
            </a:r>
            <a:r>
              <a:rPr lang="en-US" sz="1700" dirty="0">
                <a:latin typeface="JetBrains Mono" panose="020B0509020102050004" pitchFamily="49" charset="0"/>
              </a:rPr>
              <a:t> blur)</a:t>
            </a:r>
          </a:p>
        </p:txBody>
      </p:sp>
      <p:sp>
        <p:nvSpPr>
          <p:cNvPr id="4" name="Slide Number Placeholder 3">
            <a:extLst>
              <a:ext uri="{FF2B5EF4-FFF2-40B4-BE49-F238E27FC236}">
                <a16:creationId xmlns:a16="http://schemas.microsoft.com/office/drawing/2014/main" id="{703D71B9-7595-42FB-890F-DABD22B70282}"/>
              </a:ext>
            </a:extLst>
          </p:cNvPr>
          <p:cNvSpPr>
            <a:spLocks noGrp="1"/>
          </p:cNvSpPr>
          <p:nvPr>
            <p:ph type="sldNum" sz="quarter" idx="12"/>
          </p:nvPr>
        </p:nvSpPr>
        <p:spPr/>
        <p:txBody>
          <a:bodyPr/>
          <a:lstStyle/>
          <a:p>
            <a:fld id="{EE4B2865-9F4B-463A-924A-394C76877335}" type="slidenum">
              <a:rPr lang="en-US" smtClean="0"/>
              <a:t>68</a:t>
            </a:fld>
            <a:endParaRPr lang="en-US"/>
          </a:p>
        </p:txBody>
      </p:sp>
    </p:spTree>
    <p:extLst>
      <p:ext uri="{BB962C8B-B14F-4D97-AF65-F5344CB8AC3E}">
        <p14:creationId xmlns:p14="http://schemas.microsoft.com/office/powerpoint/2010/main" val="36212907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8DEA-3350-4CF0-B9E2-7CD4619D4A66}"/>
              </a:ext>
            </a:extLst>
          </p:cNvPr>
          <p:cNvSpPr>
            <a:spLocks noGrp="1"/>
          </p:cNvSpPr>
          <p:nvPr>
            <p:ph type="title"/>
          </p:nvPr>
        </p:nvSpPr>
        <p:spPr/>
        <p:txBody>
          <a:bodyPr/>
          <a:lstStyle/>
          <a:p>
            <a:r>
              <a:rPr lang="en-US" dirty="0"/>
              <a:t>Not a </a:t>
            </a:r>
            <a:r>
              <a:rPr lang="en-US" dirty="0" err="1"/>
              <a:t>Cmake</a:t>
            </a:r>
            <a:r>
              <a:rPr lang="en-US" dirty="0"/>
              <a:t> talk, but…</a:t>
            </a:r>
          </a:p>
        </p:txBody>
      </p:sp>
      <p:sp>
        <p:nvSpPr>
          <p:cNvPr id="3" name="Content Placeholder 2">
            <a:extLst>
              <a:ext uri="{FF2B5EF4-FFF2-40B4-BE49-F238E27FC236}">
                <a16:creationId xmlns:a16="http://schemas.microsoft.com/office/drawing/2014/main" id="{D34BB927-0748-43DA-A1F1-9BF037108381}"/>
              </a:ext>
            </a:extLst>
          </p:cNvPr>
          <p:cNvSpPr>
            <a:spLocks noGrp="1"/>
          </p:cNvSpPr>
          <p:nvPr>
            <p:ph idx="1"/>
          </p:nvPr>
        </p:nvSpPr>
        <p:spPr/>
        <p:txBody>
          <a:bodyPr>
            <a:noAutofit/>
          </a:bodyPr>
          <a:lstStyle/>
          <a:p>
            <a:pPr marL="0" indent="0">
              <a:lnSpc>
                <a:spcPct val="120000"/>
              </a:lnSpc>
              <a:buNone/>
            </a:pPr>
            <a:r>
              <a:rPr lang="en-US" sz="1700" dirty="0" err="1">
                <a:solidFill>
                  <a:schemeClr val="accent4">
                    <a:alpha val="25000"/>
                  </a:schemeClr>
                </a:solidFill>
                <a:latin typeface="JetBrains Mono" panose="020B0509020102050004" pitchFamily="49" charset="0"/>
              </a:rPr>
              <a:t>cmake_minimum_required</a:t>
            </a:r>
            <a:r>
              <a:rPr lang="en-US" sz="1700" dirty="0">
                <a:solidFill>
                  <a:schemeClr val="tx1">
                    <a:alpha val="25000"/>
                  </a:schemeClr>
                </a:solidFill>
                <a:latin typeface="JetBrains Mono" panose="020B0509020102050004" pitchFamily="49" charset="0"/>
              </a:rPr>
              <a:t>(</a:t>
            </a:r>
            <a:r>
              <a:rPr lang="en-US" sz="1700" dirty="0">
                <a:solidFill>
                  <a:schemeClr val="accent2">
                    <a:alpha val="25000"/>
                  </a:schemeClr>
                </a:solidFill>
                <a:latin typeface="JetBrains Mono" panose="020B0509020102050004" pitchFamily="49" charset="0"/>
              </a:rPr>
              <a:t>VERSION</a:t>
            </a:r>
            <a:r>
              <a:rPr lang="en-US" sz="1700" dirty="0">
                <a:solidFill>
                  <a:schemeClr val="tx1">
                    <a:alpha val="25000"/>
                  </a:schemeClr>
                </a:solidFill>
                <a:latin typeface="JetBrains Mono" panose="020B0509020102050004" pitchFamily="49" charset="0"/>
              </a:rPr>
              <a:t> </a:t>
            </a:r>
            <a:r>
              <a:rPr lang="en-US" sz="1700" dirty="0">
                <a:solidFill>
                  <a:schemeClr val="accent5">
                    <a:alpha val="25000"/>
                  </a:schemeClr>
                </a:solidFill>
                <a:latin typeface="JetBrains Mono" panose="020B0509020102050004" pitchFamily="49" charset="0"/>
              </a:rPr>
              <a:t>3.16</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r>
              <a:rPr lang="en-US" sz="1700" dirty="0">
                <a:solidFill>
                  <a:schemeClr val="accent4">
                    <a:alpha val="25000"/>
                  </a:schemeClr>
                </a:solidFill>
                <a:latin typeface="JetBrains Mono" panose="020B0509020102050004" pitchFamily="49" charset="0"/>
              </a:rPr>
              <a:t>project</a:t>
            </a:r>
            <a:r>
              <a:rPr lang="en-US" sz="1700" dirty="0">
                <a:solidFill>
                  <a:schemeClr val="tx1">
                    <a:alpha val="25000"/>
                  </a:schemeClr>
                </a:solidFill>
                <a:latin typeface="JetBrains Mono" panose="020B0509020102050004" pitchFamily="49" charset="0"/>
              </a:rPr>
              <a:t>(</a:t>
            </a:r>
            <a:r>
              <a:rPr lang="en-US" sz="1700" dirty="0" err="1">
                <a:solidFill>
                  <a:schemeClr val="tx1">
                    <a:alpha val="25000"/>
                  </a:schemeClr>
                </a:solidFill>
                <a:latin typeface="JetBrains Mono" panose="020B0509020102050004" pitchFamily="49" charset="0"/>
              </a:rPr>
              <a:t>aot_example</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find_package</a:t>
            </a:r>
            <a:r>
              <a:rPr lang="en-US" sz="1700" dirty="0">
                <a:solidFill>
                  <a:schemeClr val="tx1">
                    <a:alpha val="25000"/>
                  </a:schemeClr>
                </a:solidFill>
                <a:latin typeface="JetBrains Mono" panose="020B0509020102050004" pitchFamily="49" charset="0"/>
              </a:rPr>
              <a:t>(Halide </a:t>
            </a:r>
            <a:r>
              <a:rPr lang="en-US" sz="1700" dirty="0">
                <a:solidFill>
                  <a:schemeClr val="accent2">
                    <a:alpha val="25000"/>
                  </a:schemeClr>
                </a:solidFill>
                <a:latin typeface="JetBrains Mono" panose="020B0509020102050004" pitchFamily="49" charset="0"/>
              </a:rPr>
              <a:t>REQUIRED</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solidFill>
                <a:latin typeface="JetBrains Mono" panose="020B0509020102050004" pitchFamily="49" charset="0"/>
              </a:rPr>
              <a:t>add_executable</a:t>
            </a:r>
            <a:r>
              <a:rPr lang="en-US" sz="1700" dirty="0">
                <a:latin typeface="JetBrains Mono" panose="020B0509020102050004" pitchFamily="49" charset="0"/>
              </a:rPr>
              <a:t>(</a:t>
            </a:r>
            <a:r>
              <a:rPr lang="en-US" sz="1700" dirty="0" err="1">
                <a:latin typeface="JetBrains Mono" panose="020B0509020102050004" pitchFamily="49" charset="0"/>
              </a:rPr>
              <a:t>blur_gen</a:t>
            </a:r>
            <a:r>
              <a:rPr lang="en-US" sz="1700" dirty="0">
                <a:latin typeface="JetBrains Mono" panose="020B0509020102050004" pitchFamily="49" charset="0"/>
              </a:rPr>
              <a:t> blur.cpp)</a:t>
            </a:r>
            <a:br>
              <a:rPr lang="en-US" sz="1700" dirty="0">
                <a:latin typeface="JetBrains Mono" panose="020B0509020102050004" pitchFamily="49" charset="0"/>
              </a:rPr>
            </a:br>
            <a:r>
              <a:rPr lang="en-US" sz="1700" dirty="0" err="1">
                <a:solidFill>
                  <a:schemeClr val="accent4"/>
                </a:solidFill>
                <a:latin typeface="JetBrains Mono" panose="020B0509020102050004" pitchFamily="49" charset="0"/>
              </a:rPr>
              <a:t>target_link_libraries</a:t>
            </a:r>
            <a:r>
              <a:rPr lang="en-US" sz="1700" dirty="0">
                <a:latin typeface="JetBrains Mono" panose="020B0509020102050004" pitchFamily="49" charset="0"/>
              </a:rPr>
              <a:t>(</a:t>
            </a:r>
            <a:r>
              <a:rPr lang="en-US" sz="1700" dirty="0" err="1">
                <a:latin typeface="JetBrains Mono" panose="020B0509020102050004" pitchFamily="49" charset="0"/>
              </a:rPr>
              <a:t>blur_gen</a:t>
            </a:r>
            <a:r>
              <a:rPr lang="en-US" sz="1700" dirty="0">
                <a:latin typeface="JetBrains Mono" panose="020B0509020102050004" pitchFamily="49" charset="0"/>
              </a:rPr>
              <a:t> </a:t>
            </a:r>
            <a:r>
              <a:rPr lang="en-US" sz="1700" dirty="0">
                <a:solidFill>
                  <a:schemeClr val="accent2"/>
                </a:solidFill>
                <a:latin typeface="JetBrains Mono" panose="020B0509020102050004" pitchFamily="49" charset="0"/>
              </a:rPr>
              <a:t>PRIVATE</a:t>
            </a:r>
            <a:r>
              <a:rPr lang="en-US" sz="1700" dirty="0">
                <a:latin typeface="JetBrains Mono" panose="020B0509020102050004" pitchFamily="49" charset="0"/>
              </a:rPr>
              <a:t> Halide::Generator)</a:t>
            </a:r>
            <a:br>
              <a:rPr lang="en-US" sz="1700" dirty="0">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add_halide_library</a:t>
            </a:r>
            <a:r>
              <a:rPr lang="en-US" sz="1700" dirty="0">
                <a:solidFill>
                  <a:schemeClr val="tx1">
                    <a:alpha val="25000"/>
                  </a:schemeClr>
                </a:solidFill>
                <a:latin typeface="JetBrains Mono" panose="020B0509020102050004" pitchFamily="49" charset="0"/>
              </a:rPr>
              <a:t>(blur </a:t>
            </a:r>
            <a:r>
              <a:rPr lang="en-US" sz="1700" dirty="0">
                <a:solidFill>
                  <a:schemeClr val="accent2">
                    <a:alpha val="25000"/>
                  </a:schemeClr>
                </a:solidFill>
                <a:latin typeface="JetBrains Mono" panose="020B0509020102050004" pitchFamily="49" charset="0"/>
              </a:rPr>
              <a:t>FROM</a:t>
            </a:r>
            <a:r>
              <a:rPr lang="en-US" sz="1700" dirty="0">
                <a:solidFill>
                  <a:schemeClr val="tx1">
                    <a:alpha val="25000"/>
                  </a:schemeClr>
                </a:solidFill>
                <a:latin typeface="JetBrains Mono" panose="020B0509020102050004" pitchFamily="49" charset="0"/>
              </a:rPr>
              <a:t> </a:t>
            </a:r>
            <a:r>
              <a:rPr lang="en-US" sz="1700" dirty="0" err="1">
                <a:solidFill>
                  <a:schemeClr val="tx1">
                    <a:alpha val="25000"/>
                  </a:schemeClr>
                </a:solidFill>
                <a:latin typeface="JetBrains Mono" panose="020B0509020102050004" pitchFamily="49" charset="0"/>
              </a:rPr>
              <a:t>blur_gen</a:t>
            </a:r>
            <a:br>
              <a:rPr lang="en-US" sz="1700" dirty="0">
                <a:solidFill>
                  <a:schemeClr val="tx1">
                    <a:alpha val="25000"/>
                  </a:schemeClr>
                </a:solidFill>
                <a:latin typeface="JetBrains Mono" panose="020B0509020102050004" pitchFamily="49" charset="0"/>
              </a:rPr>
            </a:br>
            <a:r>
              <a:rPr lang="en-US" sz="1700" dirty="0">
                <a:solidFill>
                  <a:schemeClr val="tx1">
                    <a:alpha val="25000"/>
                  </a:schemeClr>
                </a:solidFill>
                <a:latin typeface="JetBrains Mono" panose="020B0509020102050004" pitchFamily="49" charset="0"/>
              </a:rPr>
              <a:t>                   </a:t>
            </a:r>
            <a:r>
              <a:rPr lang="en-US" sz="1700" dirty="0">
                <a:solidFill>
                  <a:schemeClr val="accent2">
                    <a:alpha val="25000"/>
                  </a:schemeClr>
                </a:solidFill>
                <a:latin typeface="JetBrains Mono" panose="020B0509020102050004" pitchFamily="49" charset="0"/>
              </a:rPr>
              <a:t>REGISTRATION</a:t>
            </a:r>
            <a:r>
              <a:rPr lang="en-US" sz="1700" dirty="0">
                <a:solidFill>
                  <a:schemeClr val="tx1">
                    <a:alpha val="25000"/>
                  </a:schemeClr>
                </a:solidFill>
                <a:latin typeface="JetBrains Mono" panose="020B0509020102050004" pitchFamily="49" charset="0"/>
              </a:rPr>
              <a:t> </a:t>
            </a:r>
            <a:r>
              <a:rPr lang="en-US" sz="1700" dirty="0" err="1">
                <a:solidFill>
                  <a:schemeClr val="tx1">
                    <a:alpha val="25000"/>
                  </a:schemeClr>
                </a:solidFill>
                <a:latin typeface="JetBrains Mono" panose="020B0509020102050004" pitchFamily="49" charset="0"/>
              </a:rPr>
              <a:t>blur_reg</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add_executable</a:t>
            </a:r>
            <a:r>
              <a:rPr lang="en-US" sz="1700" dirty="0">
                <a:solidFill>
                  <a:schemeClr val="tx1">
                    <a:alpha val="25000"/>
                  </a:schemeClr>
                </a:solidFill>
                <a:latin typeface="JetBrains Mono" panose="020B0509020102050004" pitchFamily="49" charset="0"/>
              </a:rPr>
              <a:t>(</a:t>
            </a:r>
            <a:r>
              <a:rPr lang="en-US" sz="1700" dirty="0" err="1">
                <a:solidFill>
                  <a:schemeClr val="tx1">
                    <a:alpha val="25000"/>
                  </a:schemeClr>
                </a:solidFill>
                <a:latin typeface="JetBrains Mono" panose="020B0509020102050004" pitchFamily="49" charset="0"/>
              </a:rPr>
              <a:t>run_blur</a:t>
            </a:r>
            <a:r>
              <a:rPr lang="en-US" sz="1700" dirty="0">
                <a:solidFill>
                  <a:schemeClr val="tx1">
                    <a:alpha val="25000"/>
                  </a:schemeClr>
                </a:solidFill>
                <a:latin typeface="JetBrains Mono" panose="020B0509020102050004" pitchFamily="49" charset="0"/>
              </a:rPr>
              <a:t> </a:t>
            </a:r>
            <a:r>
              <a:rPr lang="en-US" sz="1700" dirty="0">
                <a:solidFill>
                  <a:schemeClr val="accent6">
                    <a:alpha val="25000"/>
                  </a:schemeClr>
                </a:solidFill>
                <a:latin typeface="JetBrains Mono" panose="020B0509020102050004" pitchFamily="49" charset="0"/>
              </a:rPr>
              <a:t>${</a:t>
            </a:r>
            <a:r>
              <a:rPr lang="en-US" sz="1700" dirty="0" err="1">
                <a:solidFill>
                  <a:schemeClr val="accent6">
                    <a:alpha val="25000"/>
                  </a:schemeClr>
                </a:solidFill>
                <a:latin typeface="JetBrains Mono" panose="020B0509020102050004" pitchFamily="49" charset="0"/>
              </a:rPr>
              <a:t>blur_reg</a:t>
            </a:r>
            <a:r>
              <a:rPr lang="en-US" sz="1700" dirty="0">
                <a:solidFill>
                  <a:schemeClr val="accent6">
                    <a:alpha val="25000"/>
                  </a:schemeClr>
                </a:solidFill>
                <a:latin typeface="JetBrains Mono" panose="020B0509020102050004" pitchFamily="49" charset="0"/>
              </a:rPr>
              <a:t>}</a:t>
            </a:r>
            <a:r>
              <a:rPr lang="en-US" sz="1700" dirty="0">
                <a:solidFill>
                  <a:schemeClr val="bg1">
                    <a:alpha val="25000"/>
                  </a:schemeClr>
                </a:solidFill>
                <a:latin typeface="JetBrains Mono" panose="020B0509020102050004" pitchFamily="49" charset="0"/>
              </a:rPr>
              <a:t>)</a:t>
            </a:r>
            <a:br>
              <a:rPr lang="en-US" sz="1700" dirty="0">
                <a:solidFill>
                  <a:schemeClr val="accent6">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target_link_libraries</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r>
              <a:rPr lang="en-US" sz="1700" dirty="0">
                <a:solidFill>
                  <a:schemeClr val="tx1">
                    <a:alpha val="25000"/>
                  </a:schemeClr>
                </a:solidFill>
                <a:latin typeface="JetBrains Mono" panose="020B0509020102050004" pitchFamily="49" charset="0"/>
              </a:rPr>
              <a:t>  </a:t>
            </a:r>
            <a:r>
              <a:rPr lang="en-US" sz="1700" dirty="0" err="1">
                <a:solidFill>
                  <a:schemeClr val="tx1">
                    <a:alpha val="25000"/>
                  </a:schemeClr>
                </a:solidFill>
                <a:latin typeface="JetBrains Mono" panose="020B0509020102050004" pitchFamily="49" charset="0"/>
              </a:rPr>
              <a:t>run_blur</a:t>
            </a:r>
            <a:r>
              <a:rPr lang="en-US" sz="1700" dirty="0">
                <a:solidFill>
                  <a:schemeClr val="tx1">
                    <a:alpha val="25000"/>
                  </a:schemeClr>
                </a:solidFill>
                <a:latin typeface="JetBrains Mono" panose="020B0509020102050004" pitchFamily="49" charset="0"/>
              </a:rPr>
              <a:t> </a:t>
            </a:r>
            <a:r>
              <a:rPr lang="en-US" sz="1700" dirty="0">
                <a:solidFill>
                  <a:schemeClr val="accent2">
                    <a:alpha val="25000"/>
                  </a:schemeClr>
                </a:solidFill>
                <a:latin typeface="JetBrains Mono" panose="020B0509020102050004" pitchFamily="49" charset="0"/>
              </a:rPr>
              <a:t>PRIVATE</a:t>
            </a:r>
            <a:r>
              <a:rPr lang="en-US" sz="1700" dirty="0">
                <a:solidFill>
                  <a:schemeClr val="tx1">
                    <a:alpha val="25000"/>
                  </a:schemeClr>
                </a:solidFill>
                <a:latin typeface="JetBrains Mono" panose="020B0509020102050004" pitchFamily="49" charset="0"/>
              </a:rPr>
              <a:t> Halide::</a:t>
            </a:r>
            <a:r>
              <a:rPr lang="en-US" sz="1700" dirty="0" err="1">
                <a:solidFill>
                  <a:schemeClr val="tx1">
                    <a:alpha val="25000"/>
                  </a:schemeClr>
                </a:solidFill>
                <a:latin typeface="JetBrains Mono" panose="020B0509020102050004" pitchFamily="49" charset="0"/>
              </a:rPr>
              <a:t>RunGenMain</a:t>
            </a:r>
            <a:r>
              <a:rPr lang="en-US" sz="1700" dirty="0">
                <a:solidFill>
                  <a:schemeClr val="tx1">
                    <a:alpha val="25000"/>
                  </a:schemeClr>
                </a:solidFill>
                <a:latin typeface="JetBrains Mono" panose="020B0509020102050004" pitchFamily="49" charset="0"/>
              </a:rPr>
              <a:t> blur)</a:t>
            </a:r>
          </a:p>
        </p:txBody>
      </p:sp>
      <p:sp>
        <p:nvSpPr>
          <p:cNvPr id="4" name="Slide Number Placeholder 3">
            <a:extLst>
              <a:ext uri="{FF2B5EF4-FFF2-40B4-BE49-F238E27FC236}">
                <a16:creationId xmlns:a16="http://schemas.microsoft.com/office/drawing/2014/main" id="{703D71B9-7595-42FB-890F-DABD22B70282}"/>
              </a:ext>
            </a:extLst>
          </p:cNvPr>
          <p:cNvSpPr>
            <a:spLocks noGrp="1"/>
          </p:cNvSpPr>
          <p:nvPr>
            <p:ph type="sldNum" sz="quarter" idx="12"/>
          </p:nvPr>
        </p:nvSpPr>
        <p:spPr/>
        <p:txBody>
          <a:bodyPr/>
          <a:lstStyle/>
          <a:p>
            <a:fld id="{EE4B2865-9F4B-463A-924A-394C76877335}" type="slidenum">
              <a:rPr lang="en-US" smtClean="0"/>
              <a:t>69</a:t>
            </a:fld>
            <a:endParaRPr lang="en-US"/>
          </a:p>
        </p:txBody>
      </p:sp>
    </p:spTree>
    <p:extLst>
      <p:ext uri="{BB962C8B-B14F-4D97-AF65-F5344CB8AC3E}">
        <p14:creationId xmlns:p14="http://schemas.microsoft.com/office/powerpoint/2010/main" val="15323694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436F4-CD19-494E-98FB-3A725CADF8C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5A7CDE3-3052-4E0B-A200-1063B24AE0D6}"/>
              </a:ext>
            </a:extLst>
          </p:cNvPr>
          <p:cNvSpPr>
            <a:spLocks noGrp="1"/>
          </p:cNvSpPr>
          <p:nvPr>
            <p:ph idx="1"/>
          </p:nvPr>
        </p:nvSpPr>
        <p:spPr/>
        <p:txBody>
          <a:bodyPr>
            <a:normAutofit lnSpcReduction="10000"/>
          </a:bodyPr>
          <a:lstStyle/>
          <a:p>
            <a:r>
              <a:rPr lang="en-US" b="1" dirty="0">
                <a:solidFill>
                  <a:schemeClr val="accent6"/>
                </a:solidFill>
              </a:rPr>
              <a:t>Yes: </a:t>
            </a:r>
            <a:r>
              <a:rPr lang="en-US" dirty="0"/>
              <a:t>Challenges in </a:t>
            </a:r>
            <a:r>
              <a:rPr lang="en-US" b="1" dirty="0">
                <a:solidFill>
                  <a:schemeClr val="accent4"/>
                </a:solidFill>
              </a:rPr>
              <a:t>fast array processing</a:t>
            </a:r>
          </a:p>
          <a:p>
            <a:endParaRPr lang="en-US" dirty="0"/>
          </a:p>
          <a:p>
            <a:r>
              <a:rPr lang="en-US" b="1" dirty="0">
                <a:solidFill>
                  <a:schemeClr val="accent6"/>
                </a:solidFill>
              </a:rPr>
              <a:t>Yes: </a:t>
            </a:r>
            <a:r>
              <a:rPr lang="en-US" dirty="0"/>
              <a:t>How </a:t>
            </a:r>
            <a:r>
              <a:rPr lang="en-US" b="1" dirty="0">
                <a:solidFill>
                  <a:schemeClr val="accent4"/>
                </a:solidFill>
              </a:rPr>
              <a:t>Halide</a:t>
            </a:r>
            <a:r>
              <a:rPr lang="en-US" dirty="0"/>
              <a:t> works as a </a:t>
            </a:r>
            <a:r>
              <a:rPr lang="en-US" b="1" dirty="0">
                <a:solidFill>
                  <a:schemeClr val="accent4"/>
                </a:solidFill>
              </a:rPr>
              <a:t>language</a:t>
            </a:r>
          </a:p>
          <a:p>
            <a:endParaRPr lang="en-US" dirty="0"/>
          </a:p>
          <a:p>
            <a:r>
              <a:rPr lang="en-US" b="1" dirty="0">
                <a:solidFill>
                  <a:schemeClr val="accent6"/>
                </a:solidFill>
              </a:rPr>
              <a:t>Yes: </a:t>
            </a:r>
            <a:r>
              <a:rPr lang="en-US" dirty="0"/>
              <a:t>How </a:t>
            </a:r>
            <a:r>
              <a:rPr lang="en-US" b="1" dirty="0">
                <a:solidFill>
                  <a:schemeClr val="accent4"/>
                </a:solidFill>
              </a:rPr>
              <a:t>Halide</a:t>
            </a:r>
            <a:r>
              <a:rPr lang="en-US" dirty="0"/>
              <a:t> works as a </a:t>
            </a:r>
            <a:r>
              <a:rPr lang="en-US" b="1" dirty="0">
                <a:solidFill>
                  <a:schemeClr val="accent4"/>
                </a:solidFill>
              </a:rPr>
              <a:t>C++ library</a:t>
            </a:r>
          </a:p>
          <a:p>
            <a:endParaRPr lang="en-US" dirty="0"/>
          </a:p>
          <a:p>
            <a:r>
              <a:rPr lang="en-US" b="1" dirty="0">
                <a:solidFill>
                  <a:schemeClr val="accent2"/>
                </a:solidFill>
              </a:rPr>
              <a:t>No: </a:t>
            </a:r>
            <a:r>
              <a:rPr lang="en-US" dirty="0"/>
              <a:t>assembly or microarchitecture</a:t>
            </a:r>
          </a:p>
          <a:p>
            <a:endParaRPr lang="en-US" b="1" dirty="0"/>
          </a:p>
          <a:p>
            <a:r>
              <a:rPr lang="en-US" b="1" dirty="0">
                <a:solidFill>
                  <a:schemeClr val="accent2"/>
                </a:solidFill>
              </a:rPr>
              <a:t>No: </a:t>
            </a:r>
            <a:r>
              <a:rPr lang="en-US" dirty="0"/>
              <a:t>in-depth tutorial</a:t>
            </a:r>
            <a:endParaRPr lang="en-US" b="1" dirty="0"/>
          </a:p>
        </p:txBody>
      </p:sp>
      <p:sp>
        <p:nvSpPr>
          <p:cNvPr id="4" name="Slide Number Placeholder 3">
            <a:extLst>
              <a:ext uri="{FF2B5EF4-FFF2-40B4-BE49-F238E27FC236}">
                <a16:creationId xmlns:a16="http://schemas.microsoft.com/office/drawing/2014/main" id="{395C86E5-F511-4899-B620-B10E8F5FE8EA}"/>
              </a:ext>
            </a:extLst>
          </p:cNvPr>
          <p:cNvSpPr>
            <a:spLocks noGrp="1"/>
          </p:cNvSpPr>
          <p:nvPr>
            <p:ph type="sldNum" sz="quarter" idx="12"/>
          </p:nvPr>
        </p:nvSpPr>
        <p:spPr/>
        <p:txBody>
          <a:bodyPr/>
          <a:lstStyle/>
          <a:p>
            <a:fld id="{EE4B2865-9F4B-463A-924A-394C76877335}" type="slidenum">
              <a:rPr lang="en-US" smtClean="0"/>
              <a:t>7</a:t>
            </a:fld>
            <a:endParaRPr lang="en-US"/>
          </a:p>
        </p:txBody>
      </p:sp>
    </p:spTree>
    <p:extLst>
      <p:ext uri="{BB962C8B-B14F-4D97-AF65-F5344CB8AC3E}">
        <p14:creationId xmlns:p14="http://schemas.microsoft.com/office/powerpoint/2010/main" val="1218829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8DEA-3350-4CF0-B9E2-7CD4619D4A66}"/>
              </a:ext>
            </a:extLst>
          </p:cNvPr>
          <p:cNvSpPr>
            <a:spLocks noGrp="1"/>
          </p:cNvSpPr>
          <p:nvPr>
            <p:ph type="title"/>
          </p:nvPr>
        </p:nvSpPr>
        <p:spPr/>
        <p:txBody>
          <a:bodyPr/>
          <a:lstStyle/>
          <a:p>
            <a:r>
              <a:rPr lang="en-US" dirty="0"/>
              <a:t>Not a </a:t>
            </a:r>
            <a:r>
              <a:rPr lang="en-US" dirty="0" err="1"/>
              <a:t>Cmake</a:t>
            </a:r>
            <a:r>
              <a:rPr lang="en-US" dirty="0"/>
              <a:t> talk, but…</a:t>
            </a:r>
          </a:p>
        </p:txBody>
      </p:sp>
      <p:sp>
        <p:nvSpPr>
          <p:cNvPr id="3" name="Content Placeholder 2">
            <a:extLst>
              <a:ext uri="{FF2B5EF4-FFF2-40B4-BE49-F238E27FC236}">
                <a16:creationId xmlns:a16="http://schemas.microsoft.com/office/drawing/2014/main" id="{D34BB927-0748-43DA-A1F1-9BF037108381}"/>
              </a:ext>
            </a:extLst>
          </p:cNvPr>
          <p:cNvSpPr>
            <a:spLocks noGrp="1"/>
          </p:cNvSpPr>
          <p:nvPr>
            <p:ph idx="1"/>
          </p:nvPr>
        </p:nvSpPr>
        <p:spPr/>
        <p:txBody>
          <a:bodyPr>
            <a:noAutofit/>
          </a:bodyPr>
          <a:lstStyle/>
          <a:p>
            <a:pPr marL="0" indent="0">
              <a:lnSpc>
                <a:spcPct val="120000"/>
              </a:lnSpc>
              <a:buNone/>
            </a:pPr>
            <a:r>
              <a:rPr lang="en-US" sz="1700" dirty="0" err="1">
                <a:solidFill>
                  <a:schemeClr val="accent4">
                    <a:alpha val="25000"/>
                  </a:schemeClr>
                </a:solidFill>
                <a:latin typeface="JetBrains Mono" panose="020B0509020102050004" pitchFamily="49" charset="0"/>
              </a:rPr>
              <a:t>cmake_minimum_required</a:t>
            </a:r>
            <a:r>
              <a:rPr lang="en-US" sz="1700" dirty="0">
                <a:solidFill>
                  <a:schemeClr val="tx1">
                    <a:alpha val="25000"/>
                  </a:schemeClr>
                </a:solidFill>
                <a:latin typeface="JetBrains Mono" panose="020B0509020102050004" pitchFamily="49" charset="0"/>
              </a:rPr>
              <a:t>(</a:t>
            </a:r>
            <a:r>
              <a:rPr lang="en-US" sz="1700" dirty="0">
                <a:solidFill>
                  <a:schemeClr val="accent2">
                    <a:alpha val="25000"/>
                  </a:schemeClr>
                </a:solidFill>
                <a:latin typeface="JetBrains Mono" panose="020B0509020102050004" pitchFamily="49" charset="0"/>
              </a:rPr>
              <a:t>VERSION</a:t>
            </a:r>
            <a:r>
              <a:rPr lang="en-US" sz="1700" dirty="0">
                <a:solidFill>
                  <a:schemeClr val="tx1">
                    <a:alpha val="25000"/>
                  </a:schemeClr>
                </a:solidFill>
                <a:latin typeface="JetBrains Mono" panose="020B0509020102050004" pitchFamily="49" charset="0"/>
              </a:rPr>
              <a:t> </a:t>
            </a:r>
            <a:r>
              <a:rPr lang="en-US" sz="1700" dirty="0">
                <a:solidFill>
                  <a:schemeClr val="accent5">
                    <a:alpha val="25000"/>
                  </a:schemeClr>
                </a:solidFill>
                <a:latin typeface="JetBrains Mono" panose="020B0509020102050004" pitchFamily="49" charset="0"/>
              </a:rPr>
              <a:t>3.16</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r>
              <a:rPr lang="en-US" sz="1700" dirty="0">
                <a:solidFill>
                  <a:schemeClr val="accent4">
                    <a:alpha val="25000"/>
                  </a:schemeClr>
                </a:solidFill>
                <a:latin typeface="JetBrains Mono" panose="020B0509020102050004" pitchFamily="49" charset="0"/>
              </a:rPr>
              <a:t>project</a:t>
            </a:r>
            <a:r>
              <a:rPr lang="en-US" sz="1700" dirty="0">
                <a:solidFill>
                  <a:schemeClr val="tx1">
                    <a:alpha val="25000"/>
                  </a:schemeClr>
                </a:solidFill>
                <a:latin typeface="JetBrains Mono" panose="020B0509020102050004" pitchFamily="49" charset="0"/>
              </a:rPr>
              <a:t>(</a:t>
            </a:r>
            <a:r>
              <a:rPr lang="en-US" sz="1700" dirty="0" err="1">
                <a:solidFill>
                  <a:schemeClr val="tx1">
                    <a:alpha val="25000"/>
                  </a:schemeClr>
                </a:solidFill>
                <a:latin typeface="JetBrains Mono" panose="020B0509020102050004" pitchFamily="49" charset="0"/>
              </a:rPr>
              <a:t>aot_example</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find_package</a:t>
            </a:r>
            <a:r>
              <a:rPr lang="en-US" sz="1700" dirty="0">
                <a:solidFill>
                  <a:schemeClr val="tx1">
                    <a:alpha val="25000"/>
                  </a:schemeClr>
                </a:solidFill>
                <a:latin typeface="JetBrains Mono" panose="020B0509020102050004" pitchFamily="49" charset="0"/>
              </a:rPr>
              <a:t>(Halide </a:t>
            </a:r>
            <a:r>
              <a:rPr lang="en-US" sz="1700" dirty="0">
                <a:solidFill>
                  <a:schemeClr val="accent2">
                    <a:alpha val="25000"/>
                  </a:schemeClr>
                </a:solidFill>
                <a:latin typeface="JetBrains Mono" panose="020B0509020102050004" pitchFamily="49" charset="0"/>
              </a:rPr>
              <a:t>REQUIRED</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add_executable</a:t>
            </a:r>
            <a:r>
              <a:rPr lang="en-US" sz="1700" dirty="0">
                <a:solidFill>
                  <a:schemeClr val="tx1">
                    <a:alpha val="25000"/>
                  </a:schemeClr>
                </a:solidFill>
                <a:latin typeface="JetBrains Mono" panose="020B0509020102050004" pitchFamily="49" charset="0"/>
              </a:rPr>
              <a:t>(</a:t>
            </a:r>
            <a:r>
              <a:rPr lang="en-US" sz="1700" dirty="0" err="1">
                <a:solidFill>
                  <a:schemeClr val="tx1">
                    <a:alpha val="25000"/>
                  </a:schemeClr>
                </a:solidFill>
                <a:latin typeface="JetBrains Mono" panose="020B0509020102050004" pitchFamily="49" charset="0"/>
              </a:rPr>
              <a:t>blur_gen</a:t>
            </a:r>
            <a:r>
              <a:rPr lang="en-US" sz="1700" dirty="0">
                <a:solidFill>
                  <a:schemeClr val="tx1">
                    <a:alpha val="25000"/>
                  </a:schemeClr>
                </a:solidFill>
                <a:latin typeface="JetBrains Mono" panose="020B0509020102050004" pitchFamily="49" charset="0"/>
              </a:rPr>
              <a:t> blur.cpp)</a:t>
            </a:r>
            <a:br>
              <a:rPr lang="en-US" sz="1700" dirty="0">
                <a:solidFill>
                  <a:schemeClr val="tx1">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target_link_libraries</a:t>
            </a:r>
            <a:r>
              <a:rPr lang="en-US" sz="1700" dirty="0">
                <a:solidFill>
                  <a:schemeClr val="tx1">
                    <a:alpha val="25000"/>
                  </a:schemeClr>
                </a:solidFill>
                <a:latin typeface="JetBrains Mono" panose="020B0509020102050004" pitchFamily="49" charset="0"/>
              </a:rPr>
              <a:t>(</a:t>
            </a:r>
            <a:r>
              <a:rPr lang="en-US" sz="1700" dirty="0" err="1">
                <a:solidFill>
                  <a:schemeClr val="tx1">
                    <a:alpha val="25000"/>
                  </a:schemeClr>
                </a:solidFill>
                <a:latin typeface="JetBrains Mono" panose="020B0509020102050004" pitchFamily="49" charset="0"/>
              </a:rPr>
              <a:t>blur_gen</a:t>
            </a:r>
            <a:r>
              <a:rPr lang="en-US" sz="1700" dirty="0">
                <a:solidFill>
                  <a:schemeClr val="tx1">
                    <a:alpha val="25000"/>
                  </a:schemeClr>
                </a:solidFill>
                <a:latin typeface="JetBrains Mono" panose="020B0509020102050004" pitchFamily="49" charset="0"/>
              </a:rPr>
              <a:t> </a:t>
            </a:r>
            <a:r>
              <a:rPr lang="en-US" sz="1700" dirty="0">
                <a:solidFill>
                  <a:schemeClr val="accent2">
                    <a:alpha val="25000"/>
                  </a:schemeClr>
                </a:solidFill>
                <a:latin typeface="JetBrains Mono" panose="020B0509020102050004" pitchFamily="49" charset="0"/>
              </a:rPr>
              <a:t>PRIVATE</a:t>
            </a:r>
            <a:r>
              <a:rPr lang="en-US" sz="1700" dirty="0">
                <a:solidFill>
                  <a:schemeClr val="tx1">
                    <a:alpha val="25000"/>
                  </a:schemeClr>
                </a:solidFill>
                <a:latin typeface="JetBrains Mono" panose="020B0509020102050004" pitchFamily="49" charset="0"/>
              </a:rPr>
              <a:t> Halide::Generator)</a:t>
            </a:r>
            <a:br>
              <a:rPr lang="en-US" sz="1700" dirty="0">
                <a:solidFill>
                  <a:schemeClr val="tx1">
                    <a:alpha val="25000"/>
                  </a:schemeClr>
                </a:solidFill>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solidFill>
                <a:latin typeface="JetBrains Mono" panose="020B0509020102050004" pitchFamily="49" charset="0"/>
              </a:rPr>
              <a:t>add_halide_library</a:t>
            </a:r>
            <a:r>
              <a:rPr lang="en-US" sz="1700" dirty="0">
                <a:latin typeface="JetBrains Mono" panose="020B0509020102050004" pitchFamily="49" charset="0"/>
              </a:rPr>
              <a:t>(blur </a:t>
            </a:r>
            <a:r>
              <a:rPr lang="en-US" sz="1700" dirty="0">
                <a:solidFill>
                  <a:schemeClr val="accent2"/>
                </a:solidFill>
                <a:latin typeface="JetBrains Mono" panose="020B0509020102050004" pitchFamily="49" charset="0"/>
              </a:rPr>
              <a:t>FROM</a:t>
            </a:r>
            <a:r>
              <a:rPr lang="en-US" sz="1700" dirty="0">
                <a:latin typeface="JetBrains Mono" panose="020B0509020102050004" pitchFamily="49" charset="0"/>
              </a:rPr>
              <a:t> </a:t>
            </a:r>
            <a:r>
              <a:rPr lang="en-US" sz="1700" dirty="0" err="1">
                <a:latin typeface="JetBrains Mono" panose="020B0509020102050004" pitchFamily="49" charset="0"/>
              </a:rPr>
              <a:t>blur_gen</a:t>
            </a:r>
            <a:br>
              <a:rPr lang="en-US" sz="1700" dirty="0">
                <a:solidFill>
                  <a:schemeClr val="tx1">
                    <a:alpha val="25000"/>
                  </a:schemeClr>
                </a:solidFill>
                <a:latin typeface="JetBrains Mono" panose="020B0509020102050004" pitchFamily="49" charset="0"/>
              </a:rPr>
            </a:br>
            <a:r>
              <a:rPr lang="en-US" sz="1700" dirty="0">
                <a:solidFill>
                  <a:schemeClr val="tx1">
                    <a:alpha val="25000"/>
                  </a:schemeClr>
                </a:solidFill>
                <a:latin typeface="JetBrains Mono" panose="020B0509020102050004" pitchFamily="49" charset="0"/>
              </a:rPr>
              <a:t>                   </a:t>
            </a:r>
            <a:r>
              <a:rPr lang="en-US" sz="1700" dirty="0">
                <a:solidFill>
                  <a:schemeClr val="accent2">
                    <a:alpha val="25000"/>
                  </a:schemeClr>
                </a:solidFill>
                <a:latin typeface="JetBrains Mono" panose="020B0509020102050004" pitchFamily="49" charset="0"/>
              </a:rPr>
              <a:t>REGISTRATION</a:t>
            </a:r>
            <a:r>
              <a:rPr lang="en-US" sz="1700" dirty="0">
                <a:solidFill>
                  <a:schemeClr val="tx1">
                    <a:alpha val="25000"/>
                  </a:schemeClr>
                </a:solidFill>
                <a:latin typeface="JetBrains Mono" panose="020B0509020102050004" pitchFamily="49" charset="0"/>
              </a:rPr>
              <a:t> </a:t>
            </a:r>
            <a:r>
              <a:rPr lang="en-US" sz="1700" dirty="0" err="1">
                <a:solidFill>
                  <a:schemeClr val="tx1">
                    <a:alpha val="25000"/>
                  </a:schemeClr>
                </a:solidFill>
                <a:latin typeface="JetBrains Mono" panose="020B0509020102050004" pitchFamily="49" charset="0"/>
              </a:rPr>
              <a:t>blur_reg</a:t>
            </a:r>
            <a:r>
              <a:rPr lang="en-US" sz="1700" dirty="0">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add_executable</a:t>
            </a:r>
            <a:r>
              <a:rPr lang="en-US" sz="1700" dirty="0">
                <a:solidFill>
                  <a:schemeClr val="tx1">
                    <a:alpha val="25000"/>
                  </a:schemeClr>
                </a:solidFill>
                <a:latin typeface="JetBrains Mono" panose="020B0509020102050004" pitchFamily="49" charset="0"/>
              </a:rPr>
              <a:t>(</a:t>
            </a:r>
            <a:r>
              <a:rPr lang="en-US" sz="1700" dirty="0" err="1">
                <a:solidFill>
                  <a:schemeClr val="tx1">
                    <a:alpha val="25000"/>
                  </a:schemeClr>
                </a:solidFill>
                <a:latin typeface="JetBrains Mono" panose="020B0509020102050004" pitchFamily="49" charset="0"/>
              </a:rPr>
              <a:t>run_blur</a:t>
            </a:r>
            <a:r>
              <a:rPr lang="en-US" sz="1700" dirty="0">
                <a:solidFill>
                  <a:schemeClr val="tx1">
                    <a:alpha val="25000"/>
                  </a:schemeClr>
                </a:solidFill>
                <a:latin typeface="JetBrains Mono" panose="020B0509020102050004" pitchFamily="49" charset="0"/>
              </a:rPr>
              <a:t> </a:t>
            </a:r>
            <a:r>
              <a:rPr lang="en-US" sz="1700" dirty="0">
                <a:solidFill>
                  <a:schemeClr val="accent6">
                    <a:alpha val="25000"/>
                  </a:schemeClr>
                </a:solidFill>
                <a:latin typeface="JetBrains Mono" panose="020B0509020102050004" pitchFamily="49" charset="0"/>
              </a:rPr>
              <a:t>${</a:t>
            </a:r>
            <a:r>
              <a:rPr lang="en-US" sz="1700" dirty="0" err="1">
                <a:solidFill>
                  <a:schemeClr val="accent6">
                    <a:alpha val="25000"/>
                  </a:schemeClr>
                </a:solidFill>
                <a:latin typeface="JetBrains Mono" panose="020B0509020102050004" pitchFamily="49" charset="0"/>
              </a:rPr>
              <a:t>blur_reg</a:t>
            </a:r>
            <a:r>
              <a:rPr lang="en-US" sz="1700" dirty="0">
                <a:solidFill>
                  <a:schemeClr val="accent6">
                    <a:alpha val="25000"/>
                  </a:schemeClr>
                </a:solidFill>
                <a:latin typeface="JetBrains Mono" panose="020B0509020102050004" pitchFamily="49" charset="0"/>
              </a:rPr>
              <a:t>}</a:t>
            </a:r>
            <a:r>
              <a:rPr lang="en-US" sz="1700" dirty="0">
                <a:solidFill>
                  <a:schemeClr val="bg1">
                    <a:alpha val="25000"/>
                  </a:schemeClr>
                </a:solidFill>
                <a:latin typeface="JetBrains Mono" panose="020B0509020102050004" pitchFamily="49" charset="0"/>
              </a:rPr>
              <a:t>)</a:t>
            </a:r>
            <a:br>
              <a:rPr lang="en-US" sz="1700" dirty="0">
                <a:solidFill>
                  <a:schemeClr val="accent6">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target_link_libraries</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r>
              <a:rPr lang="en-US" sz="1700" dirty="0">
                <a:solidFill>
                  <a:schemeClr val="tx1">
                    <a:alpha val="25000"/>
                  </a:schemeClr>
                </a:solidFill>
                <a:latin typeface="JetBrains Mono" panose="020B0509020102050004" pitchFamily="49" charset="0"/>
              </a:rPr>
              <a:t>  </a:t>
            </a:r>
            <a:r>
              <a:rPr lang="en-US" sz="1700" dirty="0" err="1">
                <a:solidFill>
                  <a:schemeClr val="tx1">
                    <a:alpha val="25000"/>
                  </a:schemeClr>
                </a:solidFill>
                <a:latin typeface="JetBrains Mono" panose="020B0509020102050004" pitchFamily="49" charset="0"/>
              </a:rPr>
              <a:t>run_blur</a:t>
            </a:r>
            <a:r>
              <a:rPr lang="en-US" sz="1700" dirty="0">
                <a:solidFill>
                  <a:schemeClr val="tx1">
                    <a:alpha val="25000"/>
                  </a:schemeClr>
                </a:solidFill>
                <a:latin typeface="JetBrains Mono" panose="020B0509020102050004" pitchFamily="49" charset="0"/>
              </a:rPr>
              <a:t> </a:t>
            </a:r>
            <a:r>
              <a:rPr lang="en-US" sz="1700" dirty="0">
                <a:solidFill>
                  <a:schemeClr val="accent2">
                    <a:alpha val="25000"/>
                  </a:schemeClr>
                </a:solidFill>
                <a:latin typeface="JetBrains Mono" panose="020B0509020102050004" pitchFamily="49" charset="0"/>
              </a:rPr>
              <a:t>PRIVATE</a:t>
            </a:r>
            <a:r>
              <a:rPr lang="en-US" sz="1700" dirty="0">
                <a:solidFill>
                  <a:schemeClr val="tx1">
                    <a:alpha val="25000"/>
                  </a:schemeClr>
                </a:solidFill>
                <a:latin typeface="JetBrains Mono" panose="020B0509020102050004" pitchFamily="49" charset="0"/>
              </a:rPr>
              <a:t> Halide::</a:t>
            </a:r>
            <a:r>
              <a:rPr lang="en-US" sz="1700" dirty="0" err="1">
                <a:solidFill>
                  <a:schemeClr val="tx1">
                    <a:alpha val="25000"/>
                  </a:schemeClr>
                </a:solidFill>
                <a:latin typeface="JetBrains Mono" panose="020B0509020102050004" pitchFamily="49" charset="0"/>
              </a:rPr>
              <a:t>RunGenMain</a:t>
            </a:r>
            <a:r>
              <a:rPr lang="en-US" sz="1700" dirty="0">
                <a:solidFill>
                  <a:schemeClr val="tx1">
                    <a:alpha val="25000"/>
                  </a:schemeClr>
                </a:solidFill>
                <a:latin typeface="JetBrains Mono" panose="020B0509020102050004" pitchFamily="49" charset="0"/>
              </a:rPr>
              <a:t> blur)</a:t>
            </a:r>
          </a:p>
        </p:txBody>
      </p:sp>
      <p:sp>
        <p:nvSpPr>
          <p:cNvPr id="4" name="Slide Number Placeholder 3">
            <a:extLst>
              <a:ext uri="{FF2B5EF4-FFF2-40B4-BE49-F238E27FC236}">
                <a16:creationId xmlns:a16="http://schemas.microsoft.com/office/drawing/2014/main" id="{703D71B9-7595-42FB-890F-DABD22B70282}"/>
              </a:ext>
            </a:extLst>
          </p:cNvPr>
          <p:cNvSpPr>
            <a:spLocks noGrp="1"/>
          </p:cNvSpPr>
          <p:nvPr>
            <p:ph type="sldNum" sz="quarter" idx="12"/>
          </p:nvPr>
        </p:nvSpPr>
        <p:spPr/>
        <p:txBody>
          <a:bodyPr/>
          <a:lstStyle/>
          <a:p>
            <a:fld id="{EE4B2865-9F4B-463A-924A-394C76877335}" type="slidenum">
              <a:rPr lang="en-US" smtClean="0"/>
              <a:t>70</a:t>
            </a:fld>
            <a:endParaRPr lang="en-US"/>
          </a:p>
        </p:txBody>
      </p:sp>
    </p:spTree>
    <p:extLst>
      <p:ext uri="{BB962C8B-B14F-4D97-AF65-F5344CB8AC3E}">
        <p14:creationId xmlns:p14="http://schemas.microsoft.com/office/powerpoint/2010/main" val="27901903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8DEA-3350-4CF0-B9E2-7CD4619D4A66}"/>
              </a:ext>
            </a:extLst>
          </p:cNvPr>
          <p:cNvSpPr>
            <a:spLocks noGrp="1"/>
          </p:cNvSpPr>
          <p:nvPr>
            <p:ph type="title"/>
          </p:nvPr>
        </p:nvSpPr>
        <p:spPr/>
        <p:txBody>
          <a:bodyPr/>
          <a:lstStyle/>
          <a:p>
            <a:r>
              <a:rPr lang="en-US" dirty="0"/>
              <a:t>Not a </a:t>
            </a:r>
            <a:r>
              <a:rPr lang="en-US" dirty="0" err="1"/>
              <a:t>Cmake</a:t>
            </a:r>
            <a:r>
              <a:rPr lang="en-US" dirty="0"/>
              <a:t> talk, but…</a:t>
            </a:r>
          </a:p>
        </p:txBody>
      </p:sp>
      <p:sp>
        <p:nvSpPr>
          <p:cNvPr id="3" name="Content Placeholder 2">
            <a:extLst>
              <a:ext uri="{FF2B5EF4-FFF2-40B4-BE49-F238E27FC236}">
                <a16:creationId xmlns:a16="http://schemas.microsoft.com/office/drawing/2014/main" id="{D34BB927-0748-43DA-A1F1-9BF037108381}"/>
              </a:ext>
            </a:extLst>
          </p:cNvPr>
          <p:cNvSpPr>
            <a:spLocks noGrp="1"/>
          </p:cNvSpPr>
          <p:nvPr>
            <p:ph idx="1"/>
          </p:nvPr>
        </p:nvSpPr>
        <p:spPr/>
        <p:txBody>
          <a:bodyPr>
            <a:noAutofit/>
          </a:bodyPr>
          <a:lstStyle/>
          <a:p>
            <a:pPr marL="0" indent="0">
              <a:lnSpc>
                <a:spcPct val="120000"/>
              </a:lnSpc>
              <a:buNone/>
            </a:pPr>
            <a:r>
              <a:rPr lang="en-US" sz="1700" dirty="0" err="1">
                <a:solidFill>
                  <a:schemeClr val="accent4">
                    <a:alpha val="25000"/>
                  </a:schemeClr>
                </a:solidFill>
                <a:latin typeface="JetBrains Mono" panose="020B0509020102050004" pitchFamily="49" charset="0"/>
              </a:rPr>
              <a:t>cmake_minimum_required</a:t>
            </a:r>
            <a:r>
              <a:rPr lang="en-US" sz="1700" dirty="0">
                <a:solidFill>
                  <a:schemeClr val="tx1">
                    <a:alpha val="25000"/>
                  </a:schemeClr>
                </a:solidFill>
                <a:latin typeface="JetBrains Mono" panose="020B0509020102050004" pitchFamily="49" charset="0"/>
              </a:rPr>
              <a:t>(</a:t>
            </a:r>
            <a:r>
              <a:rPr lang="en-US" sz="1700" dirty="0">
                <a:solidFill>
                  <a:schemeClr val="accent2">
                    <a:alpha val="25000"/>
                  </a:schemeClr>
                </a:solidFill>
                <a:latin typeface="JetBrains Mono" panose="020B0509020102050004" pitchFamily="49" charset="0"/>
              </a:rPr>
              <a:t>VERSION</a:t>
            </a:r>
            <a:r>
              <a:rPr lang="en-US" sz="1700" dirty="0">
                <a:solidFill>
                  <a:schemeClr val="tx1">
                    <a:alpha val="25000"/>
                  </a:schemeClr>
                </a:solidFill>
                <a:latin typeface="JetBrains Mono" panose="020B0509020102050004" pitchFamily="49" charset="0"/>
              </a:rPr>
              <a:t> </a:t>
            </a:r>
            <a:r>
              <a:rPr lang="en-US" sz="1700" dirty="0">
                <a:solidFill>
                  <a:schemeClr val="accent5">
                    <a:alpha val="25000"/>
                  </a:schemeClr>
                </a:solidFill>
                <a:latin typeface="JetBrains Mono" panose="020B0509020102050004" pitchFamily="49" charset="0"/>
              </a:rPr>
              <a:t>3.16</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r>
              <a:rPr lang="en-US" sz="1700" dirty="0">
                <a:solidFill>
                  <a:schemeClr val="accent4">
                    <a:alpha val="25000"/>
                  </a:schemeClr>
                </a:solidFill>
                <a:latin typeface="JetBrains Mono" panose="020B0509020102050004" pitchFamily="49" charset="0"/>
              </a:rPr>
              <a:t>project</a:t>
            </a:r>
            <a:r>
              <a:rPr lang="en-US" sz="1700" dirty="0">
                <a:solidFill>
                  <a:schemeClr val="tx1">
                    <a:alpha val="25000"/>
                  </a:schemeClr>
                </a:solidFill>
                <a:latin typeface="JetBrains Mono" panose="020B0509020102050004" pitchFamily="49" charset="0"/>
              </a:rPr>
              <a:t>(</a:t>
            </a:r>
            <a:r>
              <a:rPr lang="en-US" sz="1700" dirty="0" err="1">
                <a:solidFill>
                  <a:schemeClr val="tx1">
                    <a:alpha val="25000"/>
                  </a:schemeClr>
                </a:solidFill>
                <a:latin typeface="JetBrains Mono" panose="020B0509020102050004" pitchFamily="49" charset="0"/>
              </a:rPr>
              <a:t>aot_example</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find_package</a:t>
            </a:r>
            <a:r>
              <a:rPr lang="en-US" sz="1700" dirty="0">
                <a:solidFill>
                  <a:schemeClr val="tx1">
                    <a:alpha val="25000"/>
                  </a:schemeClr>
                </a:solidFill>
                <a:latin typeface="JetBrains Mono" panose="020B0509020102050004" pitchFamily="49" charset="0"/>
              </a:rPr>
              <a:t>(Halide </a:t>
            </a:r>
            <a:r>
              <a:rPr lang="en-US" sz="1700" dirty="0">
                <a:solidFill>
                  <a:schemeClr val="accent2">
                    <a:alpha val="25000"/>
                  </a:schemeClr>
                </a:solidFill>
                <a:latin typeface="JetBrains Mono" panose="020B0509020102050004" pitchFamily="49" charset="0"/>
              </a:rPr>
              <a:t>REQUIRED</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add_executable</a:t>
            </a:r>
            <a:r>
              <a:rPr lang="en-US" sz="1700" dirty="0">
                <a:solidFill>
                  <a:schemeClr val="tx1">
                    <a:alpha val="25000"/>
                  </a:schemeClr>
                </a:solidFill>
                <a:latin typeface="JetBrains Mono" panose="020B0509020102050004" pitchFamily="49" charset="0"/>
              </a:rPr>
              <a:t>(</a:t>
            </a:r>
            <a:r>
              <a:rPr lang="en-US" sz="1700" dirty="0" err="1">
                <a:solidFill>
                  <a:schemeClr val="tx1">
                    <a:alpha val="25000"/>
                  </a:schemeClr>
                </a:solidFill>
                <a:latin typeface="JetBrains Mono" panose="020B0509020102050004" pitchFamily="49" charset="0"/>
              </a:rPr>
              <a:t>blur_gen</a:t>
            </a:r>
            <a:r>
              <a:rPr lang="en-US" sz="1700" dirty="0">
                <a:solidFill>
                  <a:schemeClr val="tx1">
                    <a:alpha val="25000"/>
                  </a:schemeClr>
                </a:solidFill>
                <a:latin typeface="JetBrains Mono" panose="020B0509020102050004" pitchFamily="49" charset="0"/>
              </a:rPr>
              <a:t> blur.cpp)</a:t>
            </a:r>
            <a:br>
              <a:rPr lang="en-US" sz="1700" dirty="0">
                <a:solidFill>
                  <a:schemeClr val="tx1">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target_link_libraries</a:t>
            </a:r>
            <a:r>
              <a:rPr lang="en-US" sz="1700" dirty="0">
                <a:solidFill>
                  <a:schemeClr val="tx1">
                    <a:alpha val="25000"/>
                  </a:schemeClr>
                </a:solidFill>
                <a:latin typeface="JetBrains Mono" panose="020B0509020102050004" pitchFamily="49" charset="0"/>
              </a:rPr>
              <a:t>(</a:t>
            </a:r>
            <a:r>
              <a:rPr lang="en-US" sz="1700" dirty="0" err="1">
                <a:solidFill>
                  <a:schemeClr val="tx1">
                    <a:alpha val="25000"/>
                  </a:schemeClr>
                </a:solidFill>
                <a:latin typeface="JetBrains Mono" panose="020B0509020102050004" pitchFamily="49" charset="0"/>
              </a:rPr>
              <a:t>blur_gen</a:t>
            </a:r>
            <a:r>
              <a:rPr lang="en-US" sz="1700" dirty="0">
                <a:solidFill>
                  <a:schemeClr val="tx1">
                    <a:alpha val="25000"/>
                  </a:schemeClr>
                </a:solidFill>
                <a:latin typeface="JetBrains Mono" panose="020B0509020102050004" pitchFamily="49" charset="0"/>
              </a:rPr>
              <a:t> </a:t>
            </a:r>
            <a:r>
              <a:rPr lang="en-US" sz="1700" dirty="0">
                <a:solidFill>
                  <a:schemeClr val="accent2">
                    <a:alpha val="25000"/>
                  </a:schemeClr>
                </a:solidFill>
                <a:latin typeface="JetBrains Mono" panose="020B0509020102050004" pitchFamily="49" charset="0"/>
              </a:rPr>
              <a:t>PRIVATE</a:t>
            </a:r>
            <a:r>
              <a:rPr lang="en-US" sz="1700" dirty="0">
                <a:solidFill>
                  <a:schemeClr val="tx1">
                    <a:alpha val="25000"/>
                  </a:schemeClr>
                </a:solidFill>
                <a:latin typeface="JetBrains Mono" panose="020B0509020102050004" pitchFamily="49" charset="0"/>
              </a:rPr>
              <a:t> Halide::Generator)</a:t>
            </a:r>
            <a:br>
              <a:rPr lang="en-US" sz="1700" dirty="0">
                <a:solidFill>
                  <a:schemeClr val="tx1">
                    <a:alpha val="25000"/>
                  </a:schemeClr>
                </a:solidFill>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alpha val="25000"/>
                  </a:schemeClr>
                </a:solidFill>
                <a:latin typeface="JetBrains Mono" panose="020B0509020102050004" pitchFamily="49" charset="0"/>
              </a:rPr>
              <a:t>add_halide_library</a:t>
            </a:r>
            <a:r>
              <a:rPr lang="en-US" sz="1700" dirty="0">
                <a:solidFill>
                  <a:schemeClr val="tx1">
                    <a:alpha val="25000"/>
                  </a:schemeClr>
                </a:solidFill>
                <a:latin typeface="JetBrains Mono" panose="020B0509020102050004" pitchFamily="49" charset="0"/>
              </a:rPr>
              <a:t>(blur </a:t>
            </a:r>
            <a:r>
              <a:rPr lang="en-US" sz="1700" dirty="0">
                <a:solidFill>
                  <a:schemeClr val="accent2">
                    <a:alpha val="25000"/>
                  </a:schemeClr>
                </a:solidFill>
                <a:latin typeface="JetBrains Mono" panose="020B0509020102050004" pitchFamily="49" charset="0"/>
              </a:rPr>
              <a:t>FROM</a:t>
            </a:r>
            <a:r>
              <a:rPr lang="en-US" sz="1700" dirty="0">
                <a:solidFill>
                  <a:schemeClr val="tx1">
                    <a:alpha val="25000"/>
                  </a:schemeClr>
                </a:solidFill>
                <a:latin typeface="JetBrains Mono" panose="020B0509020102050004" pitchFamily="49" charset="0"/>
              </a:rPr>
              <a:t> </a:t>
            </a:r>
            <a:r>
              <a:rPr lang="en-US" sz="1700" dirty="0" err="1">
                <a:solidFill>
                  <a:schemeClr val="tx1">
                    <a:alpha val="25000"/>
                  </a:schemeClr>
                </a:solidFill>
                <a:latin typeface="JetBrains Mono" panose="020B0509020102050004" pitchFamily="49" charset="0"/>
              </a:rPr>
              <a:t>blur_gen</a:t>
            </a:r>
            <a:br>
              <a:rPr lang="en-US" sz="1700" dirty="0">
                <a:solidFill>
                  <a:schemeClr val="tx1">
                    <a:alpha val="25000"/>
                  </a:schemeClr>
                </a:solidFill>
                <a:latin typeface="JetBrains Mono" panose="020B0509020102050004" pitchFamily="49" charset="0"/>
              </a:rPr>
            </a:br>
            <a:r>
              <a:rPr lang="en-US" sz="1700" dirty="0">
                <a:solidFill>
                  <a:schemeClr val="tx1">
                    <a:alpha val="25000"/>
                  </a:schemeClr>
                </a:solidFill>
                <a:latin typeface="JetBrains Mono" panose="020B0509020102050004" pitchFamily="49" charset="0"/>
              </a:rPr>
              <a:t>                   </a:t>
            </a:r>
            <a:r>
              <a:rPr lang="en-US" sz="1700" dirty="0">
                <a:solidFill>
                  <a:schemeClr val="accent2"/>
                </a:solidFill>
                <a:latin typeface="JetBrains Mono" panose="020B0509020102050004" pitchFamily="49" charset="0"/>
              </a:rPr>
              <a:t>REGISTRATION</a:t>
            </a:r>
            <a:r>
              <a:rPr lang="en-US" sz="1700" dirty="0">
                <a:latin typeface="JetBrains Mono" panose="020B0509020102050004" pitchFamily="49" charset="0"/>
              </a:rPr>
              <a:t> </a:t>
            </a:r>
            <a:r>
              <a:rPr lang="en-US" sz="1700" dirty="0" err="1">
                <a:latin typeface="JetBrains Mono" panose="020B0509020102050004" pitchFamily="49" charset="0"/>
              </a:rPr>
              <a:t>blur_reg</a:t>
            </a:r>
            <a:r>
              <a:rPr lang="en-US" sz="1700" dirty="0">
                <a:solidFill>
                  <a:schemeClr val="tx1">
                    <a:alpha val="25000"/>
                  </a:schemeClr>
                </a:solidFill>
                <a:latin typeface="JetBrains Mono" panose="020B0509020102050004" pitchFamily="49" charset="0"/>
              </a:rPr>
              <a:t>)</a:t>
            </a:r>
            <a:br>
              <a:rPr lang="en-US" sz="1700" dirty="0">
                <a:solidFill>
                  <a:schemeClr val="tx1">
                    <a:alpha val="25000"/>
                  </a:schemeClr>
                </a:solidFill>
                <a:latin typeface="JetBrains Mono" panose="020B0509020102050004" pitchFamily="49" charset="0"/>
              </a:rPr>
            </a:br>
            <a:br>
              <a:rPr lang="en-US" sz="1700" dirty="0">
                <a:solidFill>
                  <a:schemeClr val="tx1">
                    <a:alpha val="25000"/>
                  </a:schemeClr>
                </a:solidFill>
                <a:latin typeface="JetBrains Mono" panose="020B0509020102050004" pitchFamily="49" charset="0"/>
              </a:rPr>
            </a:br>
            <a:r>
              <a:rPr lang="en-US" sz="1700" dirty="0" err="1">
                <a:solidFill>
                  <a:schemeClr val="accent4"/>
                </a:solidFill>
                <a:latin typeface="JetBrains Mono" panose="020B0509020102050004" pitchFamily="49" charset="0"/>
              </a:rPr>
              <a:t>add_executable</a:t>
            </a:r>
            <a:r>
              <a:rPr lang="en-US" sz="1700" dirty="0">
                <a:latin typeface="JetBrains Mono" panose="020B0509020102050004" pitchFamily="49" charset="0"/>
              </a:rPr>
              <a:t>(</a:t>
            </a:r>
            <a:r>
              <a:rPr lang="en-US" sz="1700" dirty="0" err="1">
                <a:latin typeface="JetBrains Mono" panose="020B0509020102050004" pitchFamily="49" charset="0"/>
              </a:rPr>
              <a:t>run_blur</a:t>
            </a:r>
            <a:r>
              <a:rPr lang="en-US" sz="1700" dirty="0">
                <a:latin typeface="JetBrains Mono" panose="020B0509020102050004" pitchFamily="49" charset="0"/>
              </a:rPr>
              <a:t> </a:t>
            </a:r>
            <a:r>
              <a:rPr lang="en-US" sz="1700" dirty="0">
                <a:solidFill>
                  <a:schemeClr val="accent6"/>
                </a:solidFill>
                <a:latin typeface="JetBrains Mono" panose="020B0509020102050004" pitchFamily="49" charset="0"/>
              </a:rPr>
              <a:t>${</a:t>
            </a:r>
            <a:r>
              <a:rPr lang="en-US" sz="1700" dirty="0" err="1">
                <a:solidFill>
                  <a:schemeClr val="accent6"/>
                </a:solidFill>
                <a:latin typeface="JetBrains Mono" panose="020B0509020102050004" pitchFamily="49" charset="0"/>
              </a:rPr>
              <a:t>blur_reg</a:t>
            </a:r>
            <a:r>
              <a:rPr lang="en-US" sz="1700" dirty="0">
                <a:solidFill>
                  <a:schemeClr val="accent6"/>
                </a:solidFill>
                <a:latin typeface="JetBrains Mono" panose="020B0509020102050004" pitchFamily="49" charset="0"/>
              </a:rPr>
              <a:t>}</a:t>
            </a:r>
            <a:r>
              <a:rPr lang="en-US" sz="1700" dirty="0">
                <a:solidFill>
                  <a:schemeClr val="bg1"/>
                </a:solidFill>
                <a:latin typeface="JetBrains Mono" panose="020B0509020102050004" pitchFamily="49" charset="0"/>
              </a:rPr>
              <a:t>)</a:t>
            </a:r>
            <a:br>
              <a:rPr lang="en-US" sz="1700" dirty="0">
                <a:solidFill>
                  <a:schemeClr val="accent6"/>
                </a:solidFill>
                <a:latin typeface="JetBrains Mono" panose="020B0509020102050004" pitchFamily="49" charset="0"/>
              </a:rPr>
            </a:br>
            <a:r>
              <a:rPr lang="en-US" sz="1700" dirty="0" err="1">
                <a:solidFill>
                  <a:schemeClr val="accent4"/>
                </a:solidFill>
                <a:latin typeface="JetBrains Mono" panose="020B0509020102050004" pitchFamily="49" charset="0"/>
              </a:rPr>
              <a:t>target_link_libraries</a:t>
            </a:r>
            <a:r>
              <a:rPr lang="en-US" sz="1700" dirty="0">
                <a:latin typeface="JetBrains Mono" panose="020B0509020102050004" pitchFamily="49" charset="0"/>
              </a:rPr>
              <a:t>(</a:t>
            </a:r>
            <a:br>
              <a:rPr lang="en-US" sz="1700" dirty="0">
                <a:latin typeface="JetBrains Mono" panose="020B0509020102050004" pitchFamily="49" charset="0"/>
              </a:rPr>
            </a:br>
            <a:r>
              <a:rPr lang="en-US" sz="1700" dirty="0">
                <a:latin typeface="JetBrains Mono" panose="020B0509020102050004" pitchFamily="49" charset="0"/>
              </a:rPr>
              <a:t>  </a:t>
            </a:r>
            <a:r>
              <a:rPr lang="en-US" sz="1700" dirty="0" err="1">
                <a:latin typeface="JetBrains Mono" panose="020B0509020102050004" pitchFamily="49" charset="0"/>
              </a:rPr>
              <a:t>run_blur</a:t>
            </a:r>
            <a:r>
              <a:rPr lang="en-US" sz="1700" dirty="0">
                <a:latin typeface="JetBrains Mono" panose="020B0509020102050004" pitchFamily="49" charset="0"/>
              </a:rPr>
              <a:t> </a:t>
            </a:r>
            <a:r>
              <a:rPr lang="en-US" sz="1700" dirty="0">
                <a:solidFill>
                  <a:schemeClr val="accent2"/>
                </a:solidFill>
                <a:latin typeface="JetBrains Mono" panose="020B0509020102050004" pitchFamily="49" charset="0"/>
              </a:rPr>
              <a:t>PRIVATE</a:t>
            </a:r>
            <a:r>
              <a:rPr lang="en-US" sz="1700" dirty="0">
                <a:latin typeface="JetBrains Mono" panose="020B0509020102050004" pitchFamily="49" charset="0"/>
              </a:rPr>
              <a:t> Halide::</a:t>
            </a:r>
            <a:r>
              <a:rPr lang="en-US" sz="1700" dirty="0" err="1">
                <a:latin typeface="JetBrains Mono" panose="020B0509020102050004" pitchFamily="49" charset="0"/>
              </a:rPr>
              <a:t>RunGenMain</a:t>
            </a:r>
            <a:r>
              <a:rPr lang="en-US" sz="1700" dirty="0">
                <a:latin typeface="JetBrains Mono" panose="020B0509020102050004" pitchFamily="49" charset="0"/>
              </a:rPr>
              <a:t> blur)</a:t>
            </a:r>
          </a:p>
        </p:txBody>
      </p:sp>
      <p:sp>
        <p:nvSpPr>
          <p:cNvPr id="4" name="Slide Number Placeholder 3">
            <a:extLst>
              <a:ext uri="{FF2B5EF4-FFF2-40B4-BE49-F238E27FC236}">
                <a16:creationId xmlns:a16="http://schemas.microsoft.com/office/drawing/2014/main" id="{703D71B9-7595-42FB-890F-DABD22B70282}"/>
              </a:ext>
            </a:extLst>
          </p:cNvPr>
          <p:cNvSpPr>
            <a:spLocks noGrp="1"/>
          </p:cNvSpPr>
          <p:nvPr>
            <p:ph type="sldNum" sz="quarter" idx="12"/>
          </p:nvPr>
        </p:nvSpPr>
        <p:spPr/>
        <p:txBody>
          <a:bodyPr/>
          <a:lstStyle/>
          <a:p>
            <a:fld id="{EE4B2865-9F4B-463A-924A-394C76877335}" type="slidenum">
              <a:rPr lang="en-US" smtClean="0"/>
              <a:t>71</a:t>
            </a:fld>
            <a:endParaRPr lang="en-US"/>
          </a:p>
        </p:txBody>
      </p:sp>
    </p:spTree>
    <p:extLst>
      <p:ext uri="{BB962C8B-B14F-4D97-AF65-F5344CB8AC3E}">
        <p14:creationId xmlns:p14="http://schemas.microsoft.com/office/powerpoint/2010/main" val="2588335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F14F-F0E8-49BB-B8CD-EE449046CD66}"/>
              </a:ext>
            </a:extLst>
          </p:cNvPr>
          <p:cNvSpPr>
            <a:spLocks noGrp="1"/>
          </p:cNvSpPr>
          <p:nvPr>
            <p:ph type="title"/>
          </p:nvPr>
        </p:nvSpPr>
        <p:spPr/>
        <p:txBody>
          <a:bodyPr/>
          <a:lstStyle/>
          <a:p>
            <a:r>
              <a:rPr lang="en-US" dirty="0"/>
              <a:t>Runtime considerations</a:t>
            </a:r>
          </a:p>
        </p:txBody>
      </p:sp>
      <p:sp>
        <p:nvSpPr>
          <p:cNvPr id="3" name="Content Placeholder 2">
            <a:extLst>
              <a:ext uri="{FF2B5EF4-FFF2-40B4-BE49-F238E27FC236}">
                <a16:creationId xmlns:a16="http://schemas.microsoft.com/office/drawing/2014/main" id="{A414DC19-AE91-4B01-86CF-A42C5E5E5510}"/>
              </a:ext>
            </a:extLst>
          </p:cNvPr>
          <p:cNvSpPr>
            <a:spLocks noGrp="1"/>
          </p:cNvSpPr>
          <p:nvPr>
            <p:ph idx="1"/>
          </p:nvPr>
        </p:nvSpPr>
        <p:spPr>
          <a:xfrm>
            <a:off x="628650" y="1825625"/>
            <a:ext cx="7936410" cy="4351338"/>
          </a:xfrm>
        </p:spPr>
        <p:txBody>
          <a:bodyPr/>
          <a:lstStyle/>
          <a:p>
            <a:r>
              <a:rPr lang="en-US" dirty="0"/>
              <a:t>Halide has a </a:t>
            </a:r>
            <a:r>
              <a:rPr lang="en-US" b="1" dirty="0">
                <a:solidFill>
                  <a:schemeClr val="accent4"/>
                </a:solidFill>
              </a:rPr>
              <a:t>minimal runtime </a:t>
            </a:r>
            <a:r>
              <a:rPr lang="en-US" dirty="0"/>
              <a:t>that is </a:t>
            </a:r>
            <a:r>
              <a:rPr lang="en-US" b="1" dirty="0">
                <a:solidFill>
                  <a:schemeClr val="accent4"/>
                </a:solidFill>
              </a:rPr>
              <a:t>piecemeal replaceable</a:t>
            </a:r>
          </a:p>
          <a:p>
            <a:endParaRPr lang="en-US" dirty="0"/>
          </a:p>
          <a:p>
            <a:r>
              <a:rPr lang="en-US" dirty="0"/>
              <a:t>Dynamic allocation uses </a:t>
            </a:r>
            <a:r>
              <a:rPr lang="en-US" b="1" dirty="0">
                <a:solidFill>
                  <a:schemeClr val="accent4"/>
                </a:solidFill>
              </a:rPr>
              <a:t>system malloc </a:t>
            </a:r>
            <a:r>
              <a:rPr lang="en-US" dirty="0"/>
              <a:t>by default but </a:t>
            </a:r>
            <a:r>
              <a:rPr lang="en-US" b="1" dirty="0">
                <a:solidFill>
                  <a:schemeClr val="accent4"/>
                </a:solidFill>
              </a:rPr>
              <a:t>can be replaced</a:t>
            </a:r>
            <a:r>
              <a:rPr lang="en-US" dirty="0"/>
              <a:t>.</a:t>
            </a:r>
          </a:p>
          <a:p>
            <a:endParaRPr lang="en-US" dirty="0"/>
          </a:p>
          <a:p>
            <a:r>
              <a:rPr lang="en-US" dirty="0"/>
              <a:t>Highly tuned thread pool </a:t>
            </a:r>
            <a:r>
              <a:rPr lang="en-US" b="1" dirty="0">
                <a:solidFill>
                  <a:schemeClr val="accent4"/>
                </a:solidFill>
              </a:rPr>
              <a:t>faster than TBB</a:t>
            </a:r>
          </a:p>
          <a:p>
            <a:endParaRPr lang="en-US" dirty="0"/>
          </a:p>
          <a:p>
            <a:r>
              <a:rPr lang="en-US" b="1" dirty="0">
                <a:solidFill>
                  <a:schemeClr val="accent4"/>
                </a:solidFill>
              </a:rPr>
              <a:t>AOT</a:t>
            </a:r>
            <a:r>
              <a:rPr lang="en-US" dirty="0"/>
              <a:t> Halide is used in </a:t>
            </a:r>
            <a:r>
              <a:rPr lang="en-US" b="1" dirty="0">
                <a:solidFill>
                  <a:schemeClr val="accent4"/>
                </a:solidFill>
              </a:rPr>
              <a:t>embedded</a:t>
            </a:r>
          </a:p>
        </p:txBody>
      </p:sp>
      <p:sp>
        <p:nvSpPr>
          <p:cNvPr id="4" name="Slide Number Placeholder 3">
            <a:extLst>
              <a:ext uri="{FF2B5EF4-FFF2-40B4-BE49-F238E27FC236}">
                <a16:creationId xmlns:a16="http://schemas.microsoft.com/office/drawing/2014/main" id="{5C6B457D-E1C6-45C2-83EA-EBCA407A4B94}"/>
              </a:ext>
            </a:extLst>
          </p:cNvPr>
          <p:cNvSpPr>
            <a:spLocks noGrp="1"/>
          </p:cNvSpPr>
          <p:nvPr>
            <p:ph type="sldNum" sz="quarter" idx="12"/>
          </p:nvPr>
        </p:nvSpPr>
        <p:spPr/>
        <p:txBody>
          <a:bodyPr/>
          <a:lstStyle/>
          <a:p>
            <a:fld id="{EE4B2865-9F4B-463A-924A-394C76877335}" type="slidenum">
              <a:rPr lang="en-US" smtClean="0"/>
              <a:t>72</a:t>
            </a:fld>
            <a:endParaRPr lang="en-US"/>
          </a:p>
        </p:txBody>
      </p:sp>
    </p:spTree>
    <p:extLst>
      <p:ext uri="{BB962C8B-B14F-4D97-AF65-F5344CB8AC3E}">
        <p14:creationId xmlns:p14="http://schemas.microsoft.com/office/powerpoint/2010/main" val="42122303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0E43-5E3B-45A5-9FB8-B6E25192BADE}"/>
              </a:ext>
            </a:extLst>
          </p:cNvPr>
          <p:cNvSpPr>
            <a:spLocks noGrp="1"/>
          </p:cNvSpPr>
          <p:nvPr>
            <p:ph type="title"/>
          </p:nvPr>
        </p:nvSpPr>
        <p:spPr/>
        <p:txBody>
          <a:bodyPr/>
          <a:lstStyle/>
          <a:p>
            <a:r>
              <a:rPr lang="en-US" dirty="0"/>
              <a:t>Too long, didn’t listen</a:t>
            </a:r>
          </a:p>
        </p:txBody>
      </p:sp>
      <p:sp>
        <p:nvSpPr>
          <p:cNvPr id="3" name="Content Placeholder 2">
            <a:extLst>
              <a:ext uri="{FF2B5EF4-FFF2-40B4-BE49-F238E27FC236}">
                <a16:creationId xmlns:a16="http://schemas.microsoft.com/office/drawing/2014/main" id="{D2771D80-2FBA-4313-A712-0D206F93F627}"/>
              </a:ext>
            </a:extLst>
          </p:cNvPr>
          <p:cNvSpPr>
            <a:spLocks noGrp="1"/>
          </p:cNvSpPr>
          <p:nvPr>
            <p:ph idx="1"/>
          </p:nvPr>
        </p:nvSpPr>
        <p:spPr>
          <a:xfrm>
            <a:off x="628650" y="1825624"/>
            <a:ext cx="7886700" cy="4667249"/>
          </a:xfrm>
        </p:spPr>
        <p:txBody>
          <a:bodyPr>
            <a:normAutofit fontScale="77500" lnSpcReduction="20000"/>
          </a:bodyPr>
          <a:lstStyle/>
          <a:p>
            <a:pPr>
              <a:lnSpc>
                <a:spcPct val="120000"/>
              </a:lnSpc>
            </a:pPr>
            <a:r>
              <a:rPr lang="en-US" dirty="0"/>
              <a:t>Performance is a trade off between </a:t>
            </a:r>
            <a:r>
              <a:rPr lang="en-US" b="1" dirty="0">
                <a:solidFill>
                  <a:schemeClr val="accent4"/>
                </a:solidFill>
              </a:rPr>
              <a:t>parallelism</a:t>
            </a:r>
            <a:r>
              <a:rPr lang="en-US" dirty="0"/>
              <a:t>, </a:t>
            </a:r>
            <a:r>
              <a:rPr lang="en-US" b="1" dirty="0">
                <a:solidFill>
                  <a:schemeClr val="accent4"/>
                </a:solidFill>
              </a:rPr>
              <a:t>locality</a:t>
            </a:r>
            <a:r>
              <a:rPr lang="en-US" dirty="0"/>
              <a:t>, and </a:t>
            </a:r>
            <a:r>
              <a:rPr lang="en-US" b="1" dirty="0">
                <a:solidFill>
                  <a:schemeClr val="accent4"/>
                </a:solidFill>
              </a:rPr>
              <a:t>redundant </a:t>
            </a:r>
            <a:r>
              <a:rPr lang="en-US" b="1" dirty="0" err="1">
                <a:solidFill>
                  <a:schemeClr val="accent4"/>
                </a:solidFill>
              </a:rPr>
              <a:t>recomputation</a:t>
            </a:r>
            <a:br>
              <a:rPr lang="en-US" b="1" dirty="0">
                <a:solidFill>
                  <a:schemeClr val="accent4"/>
                </a:solidFill>
              </a:rPr>
            </a:br>
            <a:endParaRPr lang="en-US" b="1" dirty="0">
              <a:solidFill>
                <a:schemeClr val="accent4"/>
              </a:solidFill>
            </a:endParaRPr>
          </a:p>
          <a:p>
            <a:pPr>
              <a:lnSpc>
                <a:spcPct val="120000"/>
              </a:lnSpc>
            </a:pPr>
            <a:r>
              <a:rPr lang="en-US" dirty="0"/>
              <a:t>Performance is </a:t>
            </a:r>
            <a:r>
              <a:rPr lang="en-US" b="1" dirty="0">
                <a:solidFill>
                  <a:schemeClr val="accent4"/>
                </a:solidFill>
              </a:rPr>
              <a:t>counterintuitive</a:t>
            </a:r>
            <a:r>
              <a:rPr lang="en-US" dirty="0"/>
              <a:t> and you need to </a:t>
            </a:r>
            <a:r>
              <a:rPr lang="en-US" b="1" dirty="0">
                <a:solidFill>
                  <a:schemeClr val="accent4"/>
                </a:solidFill>
              </a:rPr>
              <a:t>rapidly test many alternatives</a:t>
            </a:r>
            <a:r>
              <a:rPr lang="en-US" dirty="0"/>
              <a:t>.</a:t>
            </a:r>
            <a:br>
              <a:rPr lang="en-US" dirty="0"/>
            </a:br>
            <a:endParaRPr lang="en-US" dirty="0"/>
          </a:p>
          <a:p>
            <a:pPr>
              <a:lnSpc>
                <a:spcPct val="120000"/>
              </a:lnSpc>
            </a:pPr>
            <a:r>
              <a:rPr lang="en-US" dirty="0"/>
              <a:t>Halide decouples </a:t>
            </a:r>
            <a:r>
              <a:rPr lang="en-US" b="1" dirty="0">
                <a:solidFill>
                  <a:schemeClr val="accent4"/>
                </a:solidFill>
              </a:rPr>
              <a:t>algorithms</a:t>
            </a:r>
            <a:r>
              <a:rPr lang="en-US" dirty="0"/>
              <a:t> from </a:t>
            </a:r>
            <a:r>
              <a:rPr lang="en-US" b="1" dirty="0">
                <a:solidFill>
                  <a:schemeClr val="accent4"/>
                </a:solidFill>
              </a:rPr>
              <a:t>schedules</a:t>
            </a:r>
            <a:br>
              <a:rPr lang="en-US" dirty="0"/>
            </a:br>
            <a:endParaRPr lang="en-US" dirty="0"/>
          </a:p>
          <a:p>
            <a:pPr>
              <a:lnSpc>
                <a:spcPct val="120000"/>
              </a:lnSpc>
            </a:pPr>
            <a:r>
              <a:rPr lang="en-US" dirty="0"/>
              <a:t>Halide code is </a:t>
            </a:r>
            <a:r>
              <a:rPr lang="en-US" b="1" dirty="0">
                <a:solidFill>
                  <a:schemeClr val="accent4"/>
                </a:solidFill>
              </a:rPr>
              <a:t>easier to maintain </a:t>
            </a:r>
            <a:r>
              <a:rPr lang="en-US" dirty="0"/>
              <a:t>and </a:t>
            </a:r>
            <a:r>
              <a:rPr lang="en-US" b="1" dirty="0">
                <a:solidFill>
                  <a:schemeClr val="accent4"/>
                </a:solidFill>
              </a:rPr>
              <a:t>faster than hand-tuned C++</a:t>
            </a:r>
            <a:r>
              <a:rPr lang="en-US" dirty="0">
                <a:solidFill>
                  <a:schemeClr val="accent4"/>
                </a:solidFill>
              </a:rPr>
              <a:t> </a:t>
            </a:r>
            <a:r>
              <a:rPr lang="en-US" dirty="0">
                <a:solidFill>
                  <a:schemeClr val="bg1"/>
                </a:solidFill>
              </a:rPr>
              <a:t>for a fixed development budget</a:t>
            </a:r>
            <a:br>
              <a:rPr lang="en-US" dirty="0"/>
            </a:br>
            <a:endParaRPr lang="en-US" dirty="0"/>
          </a:p>
          <a:p>
            <a:pPr>
              <a:lnSpc>
                <a:spcPct val="120000"/>
              </a:lnSpc>
            </a:pPr>
            <a:r>
              <a:rPr lang="en-US" b="1" dirty="0">
                <a:solidFill>
                  <a:schemeClr val="accent4"/>
                </a:solidFill>
              </a:rPr>
              <a:t>Halide 10.0.0 </a:t>
            </a:r>
            <a:r>
              <a:rPr lang="en-US" dirty="0"/>
              <a:t>just released. </a:t>
            </a:r>
            <a:r>
              <a:rPr lang="en-US" b="1" dirty="0">
                <a:solidFill>
                  <a:schemeClr val="accent2"/>
                </a:solidFill>
              </a:rPr>
              <a:t>Try it today!</a:t>
            </a:r>
          </a:p>
        </p:txBody>
      </p:sp>
      <p:sp>
        <p:nvSpPr>
          <p:cNvPr id="4" name="Slide Number Placeholder 3">
            <a:extLst>
              <a:ext uri="{FF2B5EF4-FFF2-40B4-BE49-F238E27FC236}">
                <a16:creationId xmlns:a16="http://schemas.microsoft.com/office/drawing/2014/main" id="{FB8BA22A-C8FF-4AD7-A194-1D6675A37206}"/>
              </a:ext>
            </a:extLst>
          </p:cNvPr>
          <p:cNvSpPr>
            <a:spLocks noGrp="1"/>
          </p:cNvSpPr>
          <p:nvPr>
            <p:ph type="sldNum" sz="quarter" idx="12"/>
          </p:nvPr>
        </p:nvSpPr>
        <p:spPr/>
        <p:txBody>
          <a:bodyPr/>
          <a:lstStyle/>
          <a:p>
            <a:fld id="{EE4B2865-9F4B-463A-924A-394C76877335}" type="slidenum">
              <a:rPr lang="en-US" smtClean="0"/>
              <a:t>73</a:t>
            </a:fld>
            <a:endParaRPr lang="en-US"/>
          </a:p>
        </p:txBody>
      </p:sp>
    </p:spTree>
    <p:extLst>
      <p:ext uri="{BB962C8B-B14F-4D97-AF65-F5344CB8AC3E}">
        <p14:creationId xmlns:p14="http://schemas.microsoft.com/office/powerpoint/2010/main" val="2659766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C51934-00C9-4ACD-8076-F2DC66A33367}"/>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71CCADB6-6ABE-483F-A0A4-FE02FC011441}"/>
              </a:ext>
            </a:extLst>
          </p:cNvPr>
          <p:cNvSpPr>
            <a:spLocks noGrp="1"/>
          </p:cNvSpPr>
          <p:nvPr>
            <p:ph type="body" idx="1"/>
          </p:nvPr>
        </p:nvSpPr>
        <p:spPr/>
        <p:txBody>
          <a:bodyPr>
            <a:normAutofit fontScale="92500" lnSpcReduction="20000"/>
          </a:bodyPr>
          <a:lstStyle/>
          <a:p>
            <a:r>
              <a:rPr lang="en-US" dirty="0"/>
              <a:t>Learn more at </a:t>
            </a:r>
            <a:r>
              <a:rPr lang="en-US" dirty="0">
                <a:solidFill>
                  <a:schemeClr val="accent5"/>
                </a:solidFill>
                <a:hlinkClick r:id="rId3">
                  <a:extLst>
                    <a:ext uri="{A12FA001-AC4F-418D-AE19-62706E023703}">
                      <ahyp:hlinkClr xmlns:ahyp="http://schemas.microsoft.com/office/drawing/2018/hyperlinkcolor" val="tx"/>
                    </a:ext>
                  </a:extLst>
                </a:hlinkClick>
              </a:rPr>
              <a:t>https://halide-lang.org</a:t>
            </a:r>
            <a:r>
              <a:rPr lang="en-US" dirty="0">
                <a:solidFill>
                  <a:schemeClr val="accent5"/>
                </a:solidFill>
              </a:rPr>
              <a:t> </a:t>
            </a:r>
          </a:p>
          <a:p>
            <a:r>
              <a:rPr lang="en-US" dirty="0">
                <a:solidFill>
                  <a:schemeClr val="bg1"/>
                </a:solidFill>
              </a:rPr>
              <a:t>Reach me at </a:t>
            </a:r>
            <a:r>
              <a:rPr lang="en-US" b="1" dirty="0">
                <a:solidFill>
                  <a:schemeClr val="accent4"/>
                </a:solidFill>
              </a:rPr>
              <a:t>alex_reinking@berkeley.edu</a:t>
            </a:r>
          </a:p>
          <a:p>
            <a:r>
              <a:rPr lang="en-US" b="1" dirty="0">
                <a:solidFill>
                  <a:schemeClr val="accent4"/>
                </a:solidFill>
              </a:rPr>
              <a:t>LinkedIn: </a:t>
            </a:r>
            <a:r>
              <a:rPr lang="en-US" dirty="0" err="1">
                <a:solidFill>
                  <a:schemeClr val="bg1"/>
                </a:solidFill>
              </a:rPr>
              <a:t>alexreinking</a:t>
            </a:r>
            <a:endParaRPr lang="en-US" dirty="0">
              <a:solidFill>
                <a:schemeClr val="bg1"/>
              </a:solidFill>
            </a:endParaRPr>
          </a:p>
          <a:p>
            <a:r>
              <a:rPr lang="en-US" b="1" dirty="0">
                <a:solidFill>
                  <a:schemeClr val="accent4"/>
                </a:solidFill>
              </a:rPr>
              <a:t>Twitter: </a:t>
            </a:r>
            <a:r>
              <a:rPr lang="en-US" dirty="0" err="1">
                <a:solidFill>
                  <a:schemeClr val="bg1"/>
                </a:solidFill>
              </a:rPr>
              <a:t>alexreinking</a:t>
            </a:r>
            <a:endParaRPr lang="en-US" dirty="0">
              <a:solidFill>
                <a:schemeClr val="bg1"/>
              </a:solidFill>
            </a:endParaRPr>
          </a:p>
        </p:txBody>
      </p:sp>
      <p:sp>
        <p:nvSpPr>
          <p:cNvPr id="6" name="Slide Number Placeholder 5">
            <a:extLst>
              <a:ext uri="{FF2B5EF4-FFF2-40B4-BE49-F238E27FC236}">
                <a16:creationId xmlns:a16="http://schemas.microsoft.com/office/drawing/2014/main" id="{4D289ABD-EB66-407B-BD2F-ED38282FDC14}"/>
              </a:ext>
            </a:extLst>
          </p:cNvPr>
          <p:cNvSpPr>
            <a:spLocks noGrp="1"/>
          </p:cNvSpPr>
          <p:nvPr>
            <p:ph type="sldNum" sz="quarter" idx="12"/>
          </p:nvPr>
        </p:nvSpPr>
        <p:spPr/>
        <p:txBody>
          <a:bodyPr/>
          <a:lstStyle/>
          <a:p>
            <a:fld id="{EE4B2865-9F4B-463A-924A-394C76877335}" type="slidenum">
              <a:rPr lang="en-US" smtClean="0"/>
              <a:t>74</a:t>
            </a:fld>
            <a:endParaRPr lang="en-US"/>
          </a:p>
        </p:txBody>
      </p:sp>
    </p:spTree>
    <p:extLst>
      <p:ext uri="{BB962C8B-B14F-4D97-AF65-F5344CB8AC3E}">
        <p14:creationId xmlns:p14="http://schemas.microsoft.com/office/powerpoint/2010/main" val="1070379854"/>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B9F59-2202-4955-9E65-F57720F32BD0}"/>
              </a:ext>
            </a:extLst>
          </p:cNvPr>
          <p:cNvSpPr>
            <a:spLocks noGrp="1"/>
          </p:cNvSpPr>
          <p:nvPr>
            <p:ph type="title"/>
          </p:nvPr>
        </p:nvSpPr>
        <p:spPr/>
        <p:txBody>
          <a:bodyPr/>
          <a:lstStyle/>
          <a:p>
            <a:r>
              <a:rPr lang="en-US" dirty="0"/>
              <a:t>What about X feature?</a:t>
            </a:r>
          </a:p>
        </p:txBody>
      </p:sp>
      <p:sp>
        <p:nvSpPr>
          <p:cNvPr id="3" name="Content Placeholder 2">
            <a:extLst>
              <a:ext uri="{FF2B5EF4-FFF2-40B4-BE49-F238E27FC236}">
                <a16:creationId xmlns:a16="http://schemas.microsoft.com/office/drawing/2014/main" id="{7F5D9833-8B26-40EC-8DAB-A148EABD3CBC}"/>
              </a:ext>
            </a:extLst>
          </p:cNvPr>
          <p:cNvSpPr>
            <a:spLocks noGrp="1"/>
          </p:cNvSpPr>
          <p:nvPr>
            <p:ph idx="1"/>
          </p:nvPr>
        </p:nvSpPr>
        <p:spPr/>
        <p:txBody>
          <a:bodyPr/>
          <a:lstStyle/>
          <a:p>
            <a:r>
              <a:rPr lang="en-US" dirty="0"/>
              <a:t>Open a PR! ;)</a:t>
            </a:r>
          </a:p>
          <a:p>
            <a:endParaRPr lang="en-US" dirty="0"/>
          </a:p>
          <a:p>
            <a:r>
              <a:rPr lang="en-US" dirty="0"/>
              <a:t>Halide has external functions</a:t>
            </a:r>
          </a:p>
          <a:p>
            <a:endParaRPr lang="en-US" dirty="0"/>
          </a:p>
          <a:p>
            <a:r>
              <a:rPr lang="en-US" dirty="0"/>
              <a:t>Supply bounds equations</a:t>
            </a:r>
          </a:p>
          <a:p>
            <a:r>
              <a:rPr lang="en-US" dirty="0"/>
              <a:t>Fill a buffer</a:t>
            </a:r>
          </a:p>
          <a:p>
            <a:r>
              <a:rPr lang="en-US" dirty="0"/>
              <a:t>Do anything.</a:t>
            </a:r>
          </a:p>
        </p:txBody>
      </p:sp>
      <p:sp>
        <p:nvSpPr>
          <p:cNvPr id="4" name="Slide Number Placeholder 3">
            <a:extLst>
              <a:ext uri="{FF2B5EF4-FFF2-40B4-BE49-F238E27FC236}">
                <a16:creationId xmlns:a16="http://schemas.microsoft.com/office/drawing/2014/main" id="{189D2EB4-27A9-4DE6-A9B2-A1758DEED03C}"/>
              </a:ext>
            </a:extLst>
          </p:cNvPr>
          <p:cNvSpPr>
            <a:spLocks noGrp="1"/>
          </p:cNvSpPr>
          <p:nvPr>
            <p:ph type="sldNum" sz="quarter" idx="12"/>
          </p:nvPr>
        </p:nvSpPr>
        <p:spPr/>
        <p:txBody>
          <a:bodyPr/>
          <a:lstStyle/>
          <a:p>
            <a:fld id="{EE4B2865-9F4B-463A-924A-394C76877335}" type="slidenum">
              <a:rPr lang="en-US" smtClean="0"/>
              <a:t>75</a:t>
            </a:fld>
            <a:endParaRPr lang="en-US"/>
          </a:p>
        </p:txBody>
      </p:sp>
    </p:spTree>
    <p:extLst>
      <p:ext uri="{BB962C8B-B14F-4D97-AF65-F5344CB8AC3E}">
        <p14:creationId xmlns:p14="http://schemas.microsoft.com/office/powerpoint/2010/main" val="14772925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4AC9-A28A-4AE1-8041-E20B50F432C7}"/>
              </a:ext>
            </a:extLst>
          </p:cNvPr>
          <p:cNvSpPr>
            <a:spLocks noGrp="1"/>
          </p:cNvSpPr>
          <p:nvPr>
            <p:ph type="title"/>
          </p:nvPr>
        </p:nvSpPr>
        <p:spPr/>
        <p:txBody>
          <a:bodyPr/>
          <a:lstStyle/>
          <a:p>
            <a:r>
              <a:rPr lang="en-US" dirty="0"/>
              <a:t>Why not templates?</a:t>
            </a:r>
          </a:p>
        </p:txBody>
      </p:sp>
      <p:sp>
        <p:nvSpPr>
          <p:cNvPr id="3" name="Content Placeholder 2">
            <a:extLst>
              <a:ext uri="{FF2B5EF4-FFF2-40B4-BE49-F238E27FC236}">
                <a16:creationId xmlns:a16="http://schemas.microsoft.com/office/drawing/2014/main" id="{93977BAF-C2F8-4FBD-A73E-6E638247CA4B}"/>
              </a:ext>
            </a:extLst>
          </p:cNvPr>
          <p:cNvSpPr>
            <a:spLocks noGrp="1"/>
          </p:cNvSpPr>
          <p:nvPr>
            <p:ph idx="1"/>
          </p:nvPr>
        </p:nvSpPr>
        <p:spPr/>
        <p:txBody>
          <a:bodyPr>
            <a:normAutofit/>
          </a:bodyPr>
          <a:lstStyle/>
          <a:p>
            <a:r>
              <a:rPr lang="en-US" dirty="0"/>
              <a:t>Fusion across component boundaries</a:t>
            </a:r>
          </a:p>
          <a:p>
            <a:endParaRPr lang="en-US" dirty="0"/>
          </a:p>
          <a:p>
            <a:r>
              <a:rPr lang="en-US" dirty="0"/>
              <a:t>Very difficult and complex to express a full compiler in the template system.</a:t>
            </a:r>
          </a:p>
          <a:p>
            <a:pPr marL="0" indent="0">
              <a:buNone/>
            </a:pPr>
            <a:endParaRPr lang="en-US" dirty="0"/>
          </a:p>
          <a:p>
            <a:r>
              <a:rPr lang="en-US" dirty="0"/>
              <a:t>Offline analysis and tooling</a:t>
            </a:r>
          </a:p>
          <a:p>
            <a:endParaRPr lang="en-US" dirty="0"/>
          </a:p>
          <a:p>
            <a:r>
              <a:rPr lang="en-US" dirty="0"/>
              <a:t>Build times</a:t>
            </a:r>
          </a:p>
          <a:p>
            <a:endParaRPr lang="en-US" dirty="0"/>
          </a:p>
        </p:txBody>
      </p:sp>
      <p:sp>
        <p:nvSpPr>
          <p:cNvPr id="4" name="Slide Number Placeholder 3">
            <a:extLst>
              <a:ext uri="{FF2B5EF4-FFF2-40B4-BE49-F238E27FC236}">
                <a16:creationId xmlns:a16="http://schemas.microsoft.com/office/drawing/2014/main" id="{7A9FBE5B-7AB2-4BC6-B9DB-400717D4CB47}"/>
              </a:ext>
            </a:extLst>
          </p:cNvPr>
          <p:cNvSpPr>
            <a:spLocks noGrp="1"/>
          </p:cNvSpPr>
          <p:nvPr>
            <p:ph type="sldNum" sz="quarter" idx="12"/>
          </p:nvPr>
        </p:nvSpPr>
        <p:spPr/>
        <p:txBody>
          <a:bodyPr/>
          <a:lstStyle/>
          <a:p>
            <a:fld id="{EE4B2865-9F4B-463A-924A-394C76877335}" type="slidenum">
              <a:rPr lang="en-US" smtClean="0"/>
              <a:t>76</a:t>
            </a:fld>
            <a:endParaRPr lang="en-US"/>
          </a:p>
        </p:txBody>
      </p:sp>
    </p:spTree>
    <p:extLst>
      <p:ext uri="{BB962C8B-B14F-4D97-AF65-F5344CB8AC3E}">
        <p14:creationId xmlns:p14="http://schemas.microsoft.com/office/powerpoint/2010/main" val="3656657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A24D-6678-4F41-9C7B-7831737D135C}"/>
              </a:ext>
            </a:extLst>
          </p:cNvPr>
          <p:cNvSpPr>
            <a:spLocks noGrp="1"/>
          </p:cNvSpPr>
          <p:nvPr>
            <p:ph type="title"/>
          </p:nvPr>
        </p:nvSpPr>
        <p:spPr/>
        <p:txBody>
          <a:bodyPr>
            <a:normAutofit/>
          </a:bodyPr>
          <a:lstStyle/>
          <a:p>
            <a:r>
              <a:rPr lang="en-US" sz="4000" dirty="0"/>
              <a:t>Understanding performance</a:t>
            </a:r>
          </a:p>
        </p:txBody>
      </p:sp>
      <p:sp>
        <p:nvSpPr>
          <p:cNvPr id="3" name="Content Placeholder 2">
            <a:extLst>
              <a:ext uri="{FF2B5EF4-FFF2-40B4-BE49-F238E27FC236}">
                <a16:creationId xmlns:a16="http://schemas.microsoft.com/office/drawing/2014/main" id="{5AE06690-A0D1-4DAC-8282-F943777E0465}"/>
              </a:ext>
            </a:extLst>
          </p:cNvPr>
          <p:cNvSpPr>
            <a:spLocks noGrp="1"/>
          </p:cNvSpPr>
          <p:nvPr>
            <p:ph idx="1"/>
          </p:nvPr>
        </p:nvSpPr>
        <p:spPr/>
        <p:txBody>
          <a:bodyPr>
            <a:normAutofit/>
          </a:bodyPr>
          <a:lstStyle/>
          <a:p>
            <a:r>
              <a:rPr lang="en-US" dirty="0"/>
              <a:t>CPUs are </a:t>
            </a:r>
            <a:r>
              <a:rPr lang="en-US" b="1" i="1" dirty="0">
                <a:solidFill>
                  <a:schemeClr val="accent4"/>
                </a:solidFill>
              </a:rPr>
              <a:t>incredibly</a:t>
            </a:r>
            <a:r>
              <a:rPr lang="en-US" b="1" dirty="0">
                <a:solidFill>
                  <a:schemeClr val="accent4"/>
                </a:solidFill>
              </a:rPr>
              <a:t> </a:t>
            </a:r>
            <a:r>
              <a:rPr lang="en-US" b="1" i="1" dirty="0">
                <a:solidFill>
                  <a:schemeClr val="accent4"/>
                </a:solidFill>
              </a:rPr>
              <a:t>complex</a:t>
            </a:r>
            <a:r>
              <a:rPr lang="en-US" b="1" dirty="0">
                <a:solidFill>
                  <a:schemeClr val="accent2"/>
                </a:solidFill>
              </a:rPr>
              <a:t> </a:t>
            </a:r>
            <a:r>
              <a:rPr lang="en-US" dirty="0">
                <a:solidFill>
                  <a:schemeClr val="bg1"/>
                </a:solidFill>
              </a:rPr>
              <a:t>alone</a:t>
            </a:r>
          </a:p>
          <a:p>
            <a:pPr lvl="1"/>
            <a:r>
              <a:rPr lang="en-US" dirty="0"/>
              <a:t>Multi-level caches</a:t>
            </a:r>
          </a:p>
          <a:p>
            <a:pPr lvl="1"/>
            <a:r>
              <a:rPr lang="en-US" dirty="0"/>
              <a:t>Vector instructions</a:t>
            </a:r>
          </a:p>
          <a:p>
            <a:pPr lvl="1"/>
            <a:r>
              <a:rPr lang="en-US" dirty="0"/>
              <a:t>Multiple cores / SMT</a:t>
            </a:r>
          </a:p>
          <a:p>
            <a:pPr lvl="1"/>
            <a:r>
              <a:rPr lang="en-US" dirty="0"/>
              <a:t>Superscalar and out-of-order execution</a:t>
            </a:r>
          </a:p>
          <a:p>
            <a:pPr lvl="1"/>
            <a:r>
              <a:rPr lang="en-US" dirty="0"/>
              <a:t>…</a:t>
            </a:r>
          </a:p>
          <a:p>
            <a:pPr lvl="1"/>
            <a:endParaRPr lang="en-US" dirty="0"/>
          </a:p>
          <a:p>
            <a:r>
              <a:rPr lang="en-US" dirty="0"/>
              <a:t>Heterogeneous: using </a:t>
            </a:r>
            <a:r>
              <a:rPr lang="en-US" b="1" dirty="0">
                <a:solidFill>
                  <a:schemeClr val="accent4"/>
                </a:solidFill>
              </a:rPr>
              <a:t>GPUs</a:t>
            </a:r>
            <a:r>
              <a:rPr lang="en-US" dirty="0"/>
              <a:t> and </a:t>
            </a:r>
            <a:r>
              <a:rPr lang="en-US" b="1" dirty="0">
                <a:solidFill>
                  <a:schemeClr val="accent4"/>
                </a:solidFill>
              </a:rPr>
              <a:t>DSPs</a:t>
            </a:r>
            <a:r>
              <a:rPr lang="en-US" dirty="0"/>
              <a:t>?</a:t>
            </a:r>
          </a:p>
          <a:p>
            <a:pPr marL="457200" lvl="1" indent="0">
              <a:buNone/>
            </a:pPr>
            <a:endParaRPr lang="en-US" dirty="0"/>
          </a:p>
          <a:p>
            <a:r>
              <a:rPr lang="en-US" b="1" dirty="0">
                <a:solidFill>
                  <a:schemeClr val="accent4"/>
                </a:solidFill>
              </a:rPr>
              <a:t>Counterintuitive</a:t>
            </a:r>
            <a:r>
              <a:rPr lang="en-US" dirty="0"/>
              <a:t> more often than not</a:t>
            </a:r>
          </a:p>
        </p:txBody>
      </p:sp>
      <p:sp>
        <p:nvSpPr>
          <p:cNvPr id="4" name="Slide Number Placeholder 3">
            <a:extLst>
              <a:ext uri="{FF2B5EF4-FFF2-40B4-BE49-F238E27FC236}">
                <a16:creationId xmlns:a16="http://schemas.microsoft.com/office/drawing/2014/main" id="{7363D15E-0CCE-40B4-B1C6-DDF6A542DBAA}"/>
              </a:ext>
            </a:extLst>
          </p:cNvPr>
          <p:cNvSpPr>
            <a:spLocks noGrp="1"/>
          </p:cNvSpPr>
          <p:nvPr>
            <p:ph type="sldNum" sz="quarter" idx="12"/>
          </p:nvPr>
        </p:nvSpPr>
        <p:spPr/>
        <p:txBody>
          <a:bodyPr/>
          <a:lstStyle/>
          <a:p>
            <a:fld id="{EE4B2865-9F4B-463A-924A-394C76877335}" type="slidenum">
              <a:rPr lang="en-US" smtClean="0"/>
              <a:t>8</a:t>
            </a:fld>
            <a:endParaRPr lang="en-US"/>
          </a:p>
        </p:txBody>
      </p:sp>
    </p:spTree>
    <p:extLst>
      <p:ext uri="{BB962C8B-B14F-4D97-AF65-F5344CB8AC3E}">
        <p14:creationId xmlns:p14="http://schemas.microsoft.com/office/powerpoint/2010/main" val="38108320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D97-BA7D-4D90-AE72-0A2DB7D60BC5}"/>
              </a:ext>
            </a:extLst>
          </p:cNvPr>
          <p:cNvSpPr>
            <a:spLocks noGrp="1"/>
          </p:cNvSpPr>
          <p:nvPr>
            <p:ph type="title"/>
          </p:nvPr>
        </p:nvSpPr>
        <p:spPr/>
        <p:txBody>
          <a:bodyPr/>
          <a:lstStyle/>
          <a:p>
            <a:r>
              <a:rPr lang="en-US" dirty="0"/>
              <a:t>Parallelism</a:t>
            </a:r>
          </a:p>
        </p:txBody>
      </p:sp>
      <p:sp>
        <p:nvSpPr>
          <p:cNvPr id="6" name="Slide Number Placeholder 5">
            <a:extLst>
              <a:ext uri="{FF2B5EF4-FFF2-40B4-BE49-F238E27FC236}">
                <a16:creationId xmlns:a16="http://schemas.microsoft.com/office/drawing/2014/main" id="{5D97DED1-0BA4-4C77-863B-EE42A2AE7AA0}"/>
              </a:ext>
            </a:extLst>
          </p:cNvPr>
          <p:cNvSpPr>
            <a:spLocks noGrp="1"/>
          </p:cNvSpPr>
          <p:nvPr>
            <p:ph type="sldNum" sz="quarter" idx="12"/>
          </p:nvPr>
        </p:nvSpPr>
        <p:spPr/>
        <p:txBody>
          <a:bodyPr/>
          <a:lstStyle/>
          <a:p>
            <a:fld id="{EE4B2865-9F4B-463A-924A-394C76877335}" type="slidenum">
              <a:rPr lang="en-US" smtClean="0"/>
              <a:t>9</a:t>
            </a:fld>
            <a:endParaRPr lang="en-US"/>
          </a:p>
        </p:txBody>
      </p:sp>
      <p:sp>
        <p:nvSpPr>
          <p:cNvPr id="8" name="Rectangle 7">
            <a:extLst>
              <a:ext uri="{FF2B5EF4-FFF2-40B4-BE49-F238E27FC236}">
                <a16:creationId xmlns:a16="http://schemas.microsoft.com/office/drawing/2014/main" id="{2FD3D54D-67D5-4A9B-A5EB-2E6FA98A6F2E}"/>
              </a:ext>
            </a:extLst>
          </p:cNvPr>
          <p:cNvSpPr/>
          <p:nvPr/>
        </p:nvSpPr>
        <p:spPr>
          <a:xfrm>
            <a:off x="3274456" y="215644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CF93A5-003A-4677-9BE1-86D25206FEB3}"/>
              </a:ext>
            </a:extLst>
          </p:cNvPr>
          <p:cNvSpPr/>
          <p:nvPr/>
        </p:nvSpPr>
        <p:spPr>
          <a:xfrm>
            <a:off x="3599825" y="215644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C97038-375F-489E-A802-3138F909D175}"/>
              </a:ext>
            </a:extLst>
          </p:cNvPr>
          <p:cNvSpPr/>
          <p:nvPr/>
        </p:nvSpPr>
        <p:spPr>
          <a:xfrm>
            <a:off x="3925194" y="215644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55F6EA5-DAC4-446F-92D0-330574D75A41}"/>
              </a:ext>
            </a:extLst>
          </p:cNvPr>
          <p:cNvSpPr/>
          <p:nvPr/>
        </p:nvSpPr>
        <p:spPr>
          <a:xfrm>
            <a:off x="4250563" y="215644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C78CB11-8552-4D72-B9B2-F238B8D306DE}"/>
              </a:ext>
            </a:extLst>
          </p:cNvPr>
          <p:cNvSpPr/>
          <p:nvPr/>
        </p:nvSpPr>
        <p:spPr>
          <a:xfrm>
            <a:off x="3274456" y="247648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DB952C-F158-4735-94A8-2D42C8B1E468}"/>
              </a:ext>
            </a:extLst>
          </p:cNvPr>
          <p:cNvSpPr/>
          <p:nvPr/>
        </p:nvSpPr>
        <p:spPr>
          <a:xfrm>
            <a:off x="3599825" y="247648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58DDB3B-5069-4142-80D5-94E8E86D14AF}"/>
              </a:ext>
            </a:extLst>
          </p:cNvPr>
          <p:cNvSpPr/>
          <p:nvPr/>
        </p:nvSpPr>
        <p:spPr>
          <a:xfrm>
            <a:off x="3925194" y="247648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63A9EB-C643-4DB4-BEAE-80440D1F85A3}"/>
              </a:ext>
            </a:extLst>
          </p:cNvPr>
          <p:cNvSpPr/>
          <p:nvPr/>
        </p:nvSpPr>
        <p:spPr>
          <a:xfrm>
            <a:off x="4250563" y="247648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C825CD-72D8-49F6-8D1E-C909DA1388E1}"/>
              </a:ext>
            </a:extLst>
          </p:cNvPr>
          <p:cNvSpPr/>
          <p:nvPr/>
        </p:nvSpPr>
        <p:spPr>
          <a:xfrm>
            <a:off x="3274456" y="279652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581DE55-59F5-4C7F-AE2E-D362EF074D81}"/>
              </a:ext>
            </a:extLst>
          </p:cNvPr>
          <p:cNvSpPr/>
          <p:nvPr/>
        </p:nvSpPr>
        <p:spPr>
          <a:xfrm>
            <a:off x="3599825" y="279652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020D050-4202-4C67-8A2B-D022F9792B35}"/>
              </a:ext>
            </a:extLst>
          </p:cNvPr>
          <p:cNvSpPr/>
          <p:nvPr/>
        </p:nvSpPr>
        <p:spPr>
          <a:xfrm>
            <a:off x="3925194" y="279652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2A826B8-0960-4534-94F4-B40727EB6A14}"/>
              </a:ext>
            </a:extLst>
          </p:cNvPr>
          <p:cNvSpPr/>
          <p:nvPr/>
        </p:nvSpPr>
        <p:spPr>
          <a:xfrm>
            <a:off x="4250563" y="279652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3DC216-7F88-4A2B-B887-9FE08925EAC5}"/>
              </a:ext>
            </a:extLst>
          </p:cNvPr>
          <p:cNvSpPr/>
          <p:nvPr/>
        </p:nvSpPr>
        <p:spPr>
          <a:xfrm>
            <a:off x="3274456" y="311656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BFF926D-C203-423D-B0EE-67EBCC31150A}"/>
              </a:ext>
            </a:extLst>
          </p:cNvPr>
          <p:cNvSpPr/>
          <p:nvPr/>
        </p:nvSpPr>
        <p:spPr>
          <a:xfrm>
            <a:off x="3599825" y="311656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1FCB0BA-558E-43DD-B1DC-C5924DE57AC1}"/>
              </a:ext>
            </a:extLst>
          </p:cNvPr>
          <p:cNvSpPr/>
          <p:nvPr/>
        </p:nvSpPr>
        <p:spPr>
          <a:xfrm>
            <a:off x="3925194" y="311656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2F6FCEA-724B-4616-9D90-5F4CB8D29DEA}"/>
              </a:ext>
            </a:extLst>
          </p:cNvPr>
          <p:cNvSpPr/>
          <p:nvPr/>
        </p:nvSpPr>
        <p:spPr>
          <a:xfrm>
            <a:off x="4250563" y="311656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7563FD8-1929-4FDF-BE6C-1AC9F1ABB4D3}"/>
              </a:ext>
            </a:extLst>
          </p:cNvPr>
          <p:cNvSpPr/>
          <p:nvPr/>
        </p:nvSpPr>
        <p:spPr>
          <a:xfrm>
            <a:off x="3273587" y="342139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553E216-96F2-4318-A5E7-A369111F5C48}"/>
              </a:ext>
            </a:extLst>
          </p:cNvPr>
          <p:cNvSpPr/>
          <p:nvPr/>
        </p:nvSpPr>
        <p:spPr>
          <a:xfrm>
            <a:off x="3598956" y="342139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BAA0D5-ABDC-4634-9967-644A512E07FF}"/>
              </a:ext>
            </a:extLst>
          </p:cNvPr>
          <p:cNvSpPr/>
          <p:nvPr/>
        </p:nvSpPr>
        <p:spPr>
          <a:xfrm>
            <a:off x="3924325" y="342139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4460A5-4EA6-4C3A-AA61-CC4EB491FAA1}"/>
              </a:ext>
            </a:extLst>
          </p:cNvPr>
          <p:cNvSpPr/>
          <p:nvPr/>
        </p:nvSpPr>
        <p:spPr>
          <a:xfrm>
            <a:off x="4249694" y="342139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44765B5-F510-430C-AF21-0E3C2478FD70}"/>
              </a:ext>
            </a:extLst>
          </p:cNvPr>
          <p:cNvSpPr/>
          <p:nvPr/>
        </p:nvSpPr>
        <p:spPr>
          <a:xfrm>
            <a:off x="3273587" y="374143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E521CFE-4501-4F09-B9E1-1D6AB000CC4D}"/>
              </a:ext>
            </a:extLst>
          </p:cNvPr>
          <p:cNvSpPr/>
          <p:nvPr/>
        </p:nvSpPr>
        <p:spPr>
          <a:xfrm>
            <a:off x="3598956" y="374143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343732E-91F0-4437-8786-D08207B451C0}"/>
              </a:ext>
            </a:extLst>
          </p:cNvPr>
          <p:cNvSpPr/>
          <p:nvPr/>
        </p:nvSpPr>
        <p:spPr>
          <a:xfrm>
            <a:off x="3924325" y="374143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C2853E2-DA4F-4A4D-AA16-92EAA32C2C59}"/>
              </a:ext>
            </a:extLst>
          </p:cNvPr>
          <p:cNvSpPr/>
          <p:nvPr/>
        </p:nvSpPr>
        <p:spPr>
          <a:xfrm>
            <a:off x="4249694" y="374143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D0702C9-8C29-4963-8435-847F638A338B}"/>
              </a:ext>
            </a:extLst>
          </p:cNvPr>
          <p:cNvSpPr/>
          <p:nvPr/>
        </p:nvSpPr>
        <p:spPr>
          <a:xfrm>
            <a:off x="3273587" y="406147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20EC732-E7D4-49D4-9E44-99FF6FA530DF}"/>
              </a:ext>
            </a:extLst>
          </p:cNvPr>
          <p:cNvSpPr/>
          <p:nvPr/>
        </p:nvSpPr>
        <p:spPr>
          <a:xfrm>
            <a:off x="3598956" y="406147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3D3B081-CA56-4A72-9E0D-0D5FDC7C6774}"/>
              </a:ext>
            </a:extLst>
          </p:cNvPr>
          <p:cNvSpPr/>
          <p:nvPr/>
        </p:nvSpPr>
        <p:spPr>
          <a:xfrm>
            <a:off x="3924325" y="406147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0A2D5F7-F205-4761-A1DF-FB650225FBB4}"/>
              </a:ext>
            </a:extLst>
          </p:cNvPr>
          <p:cNvSpPr/>
          <p:nvPr/>
        </p:nvSpPr>
        <p:spPr>
          <a:xfrm>
            <a:off x="4249694" y="406147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A9D7F94-3AC3-4F54-9FF0-A6F3970BA2A9}"/>
              </a:ext>
            </a:extLst>
          </p:cNvPr>
          <p:cNvSpPr/>
          <p:nvPr/>
        </p:nvSpPr>
        <p:spPr>
          <a:xfrm>
            <a:off x="3273587" y="438151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D5689FC-9686-4F6E-8860-96EB66869C4B}"/>
              </a:ext>
            </a:extLst>
          </p:cNvPr>
          <p:cNvSpPr/>
          <p:nvPr/>
        </p:nvSpPr>
        <p:spPr>
          <a:xfrm>
            <a:off x="3598956" y="438151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07D8F3B-2C56-453A-8551-755A5D8BEC72}"/>
              </a:ext>
            </a:extLst>
          </p:cNvPr>
          <p:cNvSpPr/>
          <p:nvPr/>
        </p:nvSpPr>
        <p:spPr>
          <a:xfrm>
            <a:off x="3924325" y="438151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CD2A376-5173-4B9F-B0B5-3358EF335987}"/>
              </a:ext>
            </a:extLst>
          </p:cNvPr>
          <p:cNvSpPr/>
          <p:nvPr/>
        </p:nvSpPr>
        <p:spPr>
          <a:xfrm>
            <a:off x="4249694" y="438151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DA49685-A757-460F-B9BD-A5D0ACAA2F84}"/>
              </a:ext>
            </a:extLst>
          </p:cNvPr>
          <p:cNvSpPr/>
          <p:nvPr/>
        </p:nvSpPr>
        <p:spPr>
          <a:xfrm>
            <a:off x="4574265" y="215644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7FDF9BF-6384-48BC-AD23-A2B7B7D28906}"/>
              </a:ext>
            </a:extLst>
          </p:cNvPr>
          <p:cNvSpPr/>
          <p:nvPr/>
        </p:nvSpPr>
        <p:spPr>
          <a:xfrm>
            <a:off x="4899634" y="215644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0CA5E86-6B9A-4807-8072-591871722936}"/>
              </a:ext>
            </a:extLst>
          </p:cNvPr>
          <p:cNvSpPr/>
          <p:nvPr/>
        </p:nvSpPr>
        <p:spPr>
          <a:xfrm>
            <a:off x="5225003" y="215644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04400D8-B313-45E6-A780-65813853380C}"/>
              </a:ext>
            </a:extLst>
          </p:cNvPr>
          <p:cNvSpPr/>
          <p:nvPr/>
        </p:nvSpPr>
        <p:spPr>
          <a:xfrm>
            <a:off x="5550372" y="215644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FAFCD47-9463-4097-98E1-4CF864882AAF}"/>
              </a:ext>
            </a:extLst>
          </p:cNvPr>
          <p:cNvSpPr/>
          <p:nvPr/>
        </p:nvSpPr>
        <p:spPr>
          <a:xfrm>
            <a:off x="4574265" y="247648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51B9E57-6B7B-40D8-9B30-9E1228D970C3}"/>
              </a:ext>
            </a:extLst>
          </p:cNvPr>
          <p:cNvSpPr/>
          <p:nvPr/>
        </p:nvSpPr>
        <p:spPr>
          <a:xfrm>
            <a:off x="4899634" y="247648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968AACF-BA90-410F-9735-7805D83C505A}"/>
              </a:ext>
            </a:extLst>
          </p:cNvPr>
          <p:cNvSpPr/>
          <p:nvPr/>
        </p:nvSpPr>
        <p:spPr>
          <a:xfrm>
            <a:off x="5225003" y="247648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386E904-3849-4E9F-BF07-BF1D348604FF}"/>
              </a:ext>
            </a:extLst>
          </p:cNvPr>
          <p:cNvSpPr/>
          <p:nvPr/>
        </p:nvSpPr>
        <p:spPr>
          <a:xfrm>
            <a:off x="5550372" y="247648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41E4439-9DEC-4915-8B3C-D1DCD5EB8CDC}"/>
              </a:ext>
            </a:extLst>
          </p:cNvPr>
          <p:cNvSpPr/>
          <p:nvPr/>
        </p:nvSpPr>
        <p:spPr>
          <a:xfrm>
            <a:off x="4574265" y="279652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08EFCC7-BE2F-4F22-B0D8-0F843D7816D8}"/>
              </a:ext>
            </a:extLst>
          </p:cNvPr>
          <p:cNvSpPr/>
          <p:nvPr/>
        </p:nvSpPr>
        <p:spPr>
          <a:xfrm>
            <a:off x="4899634" y="279652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8D10CD6-5E17-4F95-AB6B-005AC980F482}"/>
              </a:ext>
            </a:extLst>
          </p:cNvPr>
          <p:cNvSpPr/>
          <p:nvPr/>
        </p:nvSpPr>
        <p:spPr>
          <a:xfrm>
            <a:off x="5225003" y="279652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07D5A06-09B6-4950-8323-7CC8AD2616BB}"/>
              </a:ext>
            </a:extLst>
          </p:cNvPr>
          <p:cNvSpPr/>
          <p:nvPr/>
        </p:nvSpPr>
        <p:spPr>
          <a:xfrm>
            <a:off x="5550372" y="279652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537CA72-D3C2-4A3F-90A1-2F4A72A834C9}"/>
              </a:ext>
            </a:extLst>
          </p:cNvPr>
          <p:cNvSpPr/>
          <p:nvPr/>
        </p:nvSpPr>
        <p:spPr>
          <a:xfrm>
            <a:off x="4574265" y="311656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F28ECD6-16E9-426D-955B-638CA3742074}"/>
              </a:ext>
            </a:extLst>
          </p:cNvPr>
          <p:cNvSpPr/>
          <p:nvPr/>
        </p:nvSpPr>
        <p:spPr>
          <a:xfrm>
            <a:off x="4899634" y="311656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FBCA884C-8BEC-4396-9360-43CCF5B15750}"/>
              </a:ext>
            </a:extLst>
          </p:cNvPr>
          <p:cNvSpPr/>
          <p:nvPr/>
        </p:nvSpPr>
        <p:spPr>
          <a:xfrm>
            <a:off x="5225003" y="311656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74A1184-1F43-4E4C-826E-814CE7F371AC}"/>
              </a:ext>
            </a:extLst>
          </p:cNvPr>
          <p:cNvSpPr/>
          <p:nvPr/>
        </p:nvSpPr>
        <p:spPr>
          <a:xfrm>
            <a:off x="5550372" y="3116569"/>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1D2554B-0B63-40AB-AECE-38333A68C6C4}"/>
              </a:ext>
            </a:extLst>
          </p:cNvPr>
          <p:cNvSpPr/>
          <p:nvPr/>
        </p:nvSpPr>
        <p:spPr>
          <a:xfrm>
            <a:off x="4573396" y="342139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B6294D0-FFC6-4B7F-BE76-C80BE1FD882B}"/>
              </a:ext>
            </a:extLst>
          </p:cNvPr>
          <p:cNvSpPr/>
          <p:nvPr/>
        </p:nvSpPr>
        <p:spPr>
          <a:xfrm>
            <a:off x="4898765" y="342139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31008C6-BE38-47BD-80E2-EA30914AC869}"/>
              </a:ext>
            </a:extLst>
          </p:cNvPr>
          <p:cNvSpPr/>
          <p:nvPr/>
        </p:nvSpPr>
        <p:spPr>
          <a:xfrm>
            <a:off x="5224134" y="342139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FD7B91FF-DC1C-4DD1-BE98-80076375AB73}"/>
              </a:ext>
            </a:extLst>
          </p:cNvPr>
          <p:cNvSpPr/>
          <p:nvPr/>
        </p:nvSpPr>
        <p:spPr>
          <a:xfrm>
            <a:off x="5549503" y="342139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71A2AEC-0154-4B7B-981F-F00D7DAB9446}"/>
              </a:ext>
            </a:extLst>
          </p:cNvPr>
          <p:cNvSpPr/>
          <p:nvPr/>
        </p:nvSpPr>
        <p:spPr>
          <a:xfrm>
            <a:off x="4573396" y="374143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FA4EA85-1A4B-4692-9883-446EC38BF9E2}"/>
              </a:ext>
            </a:extLst>
          </p:cNvPr>
          <p:cNvSpPr/>
          <p:nvPr/>
        </p:nvSpPr>
        <p:spPr>
          <a:xfrm>
            <a:off x="4898765" y="374143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BF03A71D-CA51-4F41-8284-142EB26C8641}"/>
              </a:ext>
            </a:extLst>
          </p:cNvPr>
          <p:cNvSpPr/>
          <p:nvPr/>
        </p:nvSpPr>
        <p:spPr>
          <a:xfrm>
            <a:off x="5224134" y="374143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0727531-C87A-4E78-906D-FF144F9B374B}"/>
              </a:ext>
            </a:extLst>
          </p:cNvPr>
          <p:cNvSpPr/>
          <p:nvPr/>
        </p:nvSpPr>
        <p:spPr>
          <a:xfrm>
            <a:off x="5549503" y="374143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34A71FC-97AF-4432-B817-9782C717BA92}"/>
              </a:ext>
            </a:extLst>
          </p:cNvPr>
          <p:cNvSpPr/>
          <p:nvPr/>
        </p:nvSpPr>
        <p:spPr>
          <a:xfrm>
            <a:off x="4573396" y="406147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AD49CA3A-41E9-4198-AB48-3716572C7FC3}"/>
              </a:ext>
            </a:extLst>
          </p:cNvPr>
          <p:cNvSpPr/>
          <p:nvPr/>
        </p:nvSpPr>
        <p:spPr>
          <a:xfrm>
            <a:off x="4898765" y="406147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52097542-14EE-467B-91D5-5517B2CA9B7D}"/>
              </a:ext>
            </a:extLst>
          </p:cNvPr>
          <p:cNvSpPr/>
          <p:nvPr/>
        </p:nvSpPr>
        <p:spPr>
          <a:xfrm>
            <a:off x="5224134" y="406147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20D397B7-0F56-43D0-B2E2-C5074072D9A6}"/>
              </a:ext>
            </a:extLst>
          </p:cNvPr>
          <p:cNvSpPr/>
          <p:nvPr/>
        </p:nvSpPr>
        <p:spPr>
          <a:xfrm>
            <a:off x="5549503" y="406147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A349AA34-3DC4-4F5F-9B77-1EF5E7CD9353}"/>
              </a:ext>
            </a:extLst>
          </p:cNvPr>
          <p:cNvSpPr/>
          <p:nvPr/>
        </p:nvSpPr>
        <p:spPr>
          <a:xfrm>
            <a:off x="4573396" y="438151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6711266-F6BC-44CD-A52F-ED958EFA3BE8}"/>
              </a:ext>
            </a:extLst>
          </p:cNvPr>
          <p:cNvSpPr/>
          <p:nvPr/>
        </p:nvSpPr>
        <p:spPr>
          <a:xfrm>
            <a:off x="4898765" y="438151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3370816-B12E-4BED-AF51-6AA70B968745}"/>
              </a:ext>
            </a:extLst>
          </p:cNvPr>
          <p:cNvSpPr/>
          <p:nvPr/>
        </p:nvSpPr>
        <p:spPr>
          <a:xfrm>
            <a:off x="5224134" y="438151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2B307DDA-EA2F-4B6C-87AE-3977675EC937}"/>
              </a:ext>
            </a:extLst>
          </p:cNvPr>
          <p:cNvSpPr/>
          <p:nvPr/>
        </p:nvSpPr>
        <p:spPr>
          <a:xfrm>
            <a:off x="5549503" y="4381510"/>
            <a:ext cx="320040" cy="3200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86AAE42C-661C-4A2C-A1D5-2BCC77A3F2A8}"/>
              </a:ext>
            </a:extLst>
          </p:cNvPr>
          <p:cNvSpPr txBox="1"/>
          <p:nvPr/>
        </p:nvSpPr>
        <p:spPr>
          <a:xfrm>
            <a:off x="3337297" y="4862489"/>
            <a:ext cx="2464874" cy="369332"/>
          </a:xfrm>
          <a:prstGeom prst="rect">
            <a:avLst/>
          </a:prstGeom>
          <a:solidFill>
            <a:schemeClr val="tx2">
              <a:lumMod val="90000"/>
              <a:lumOff val="10000"/>
            </a:schemeClr>
          </a:solidFill>
        </p:spPr>
        <p:txBody>
          <a:bodyPr wrap="square" rtlCol="0">
            <a:spAutoFit/>
          </a:bodyPr>
          <a:lstStyle/>
          <a:p>
            <a:pPr algn="ctr"/>
            <a:r>
              <a:rPr lang="en-US" b="1" dirty="0">
                <a:solidFill>
                  <a:schemeClr val="accent4"/>
                </a:solidFill>
              </a:rPr>
              <a:t>Independent tasks</a:t>
            </a:r>
            <a:endParaRPr lang="en-US" dirty="0"/>
          </a:p>
        </p:txBody>
      </p:sp>
    </p:spTree>
    <p:extLst>
      <p:ext uri="{BB962C8B-B14F-4D97-AF65-F5344CB8AC3E}">
        <p14:creationId xmlns:p14="http://schemas.microsoft.com/office/powerpoint/2010/main" val="31014237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CppCon">
  <a:themeElements>
    <a:clrScheme name="Darcula">
      <a:dk1>
        <a:srgbClr val="EEEEEE"/>
      </a:dk1>
      <a:lt1>
        <a:srgbClr val="EEEEEE"/>
      </a:lt1>
      <a:dk2>
        <a:srgbClr val="2B2B2B"/>
      </a:dk2>
      <a:lt2>
        <a:srgbClr val="2B2B2B"/>
      </a:lt2>
      <a:accent1>
        <a:srgbClr val="287BDE"/>
      </a:accent1>
      <a:accent2>
        <a:srgbClr val="CC7832"/>
      </a:accent2>
      <a:accent3>
        <a:srgbClr val="808080"/>
      </a:accent3>
      <a:accent4>
        <a:srgbClr val="FFC66D"/>
      </a:accent4>
      <a:accent5>
        <a:srgbClr val="589DF6"/>
      </a:accent5>
      <a:accent6>
        <a:srgbClr val="629755"/>
      </a:accent6>
      <a:hlink>
        <a:srgbClr val="287BDE"/>
      </a:hlink>
      <a:folHlink>
        <a:srgbClr val="287BDE"/>
      </a:folHlink>
    </a:clrScheme>
    <a:fontScheme name="Montserrat">
      <a:majorFont>
        <a:latin typeface="Montserrat Alternates Medium"/>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ppCon" id="{40141898-FA3E-4978-A39E-ACF6D732F1DA}" vid="{55557140-039E-46ED-96DC-E45A162A03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11792</TotalTime>
  <Words>16216</Words>
  <Application>Microsoft Office PowerPoint</Application>
  <PresentationFormat>On-screen Show (4:3)</PresentationFormat>
  <Paragraphs>1231</Paragraphs>
  <Slides>76</Slides>
  <Notes>76</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Arial</vt:lpstr>
      <vt:lpstr>Calibri</vt:lpstr>
      <vt:lpstr>Cambria Math</vt:lpstr>
      <vt:lpstr>Consolas</vt:lpstr>
      <vt:lpstr>Helvetica Neue</vt:lpstr>
      <vt:lpstr>JetBrains Mono</vt:lpstr>
      <vt:lpstr>Montserrat</vt:lpstr>
      <vt:lpstr>Montserrat Alternates Medium</vt:lpstr>
      <vt:lpstr>CppCon</vt:lpstr>
      <vt:lpstr>Halide</vt:lpstr>
      <vt:lpstr>Alex Reinking</vt:lpstr>
      <vt:lpstr>Domain-Specific Languages</vt:lpstr>
      <vt:lpstr>Halide</vt:lpstr>
      <vt:lpstr>PowerPoint Presentation</vt:lpstr>
      <vt:lpstr>PowerPoint Presentation</vt:lpstr>
      <vt:lpstr>Agenda</vt:lpstr>
      <vt:lpstr>Understanding performance</vt:lpstr>
      <vt:lpstr>Parallelism</vt:lpstr>
      <vt:lpstr>Parallelism</vt:lpstr>
      <vt:lpstr>Redundant work</vt:lpstr>
      <vt:lpstr>Redundant work</vt:lpstr>
      <vt:lpstr>Redundant work</vt:lpstr>
      <vt:lpstr>Redundant work</vt:lpstr>
      <vt:lpstr>Locality</vt:lpstr>
      <vt:lpstr>Locality</vt:lpstr>
      <vt:lpstr>Trading off</vt:lpstr>
      <vt:lpstr>Trading off</vt:lpstr>
      <vt:lpstr>Trading off</vt:lpstr>
      <vt:lpstr>Why not use libraries?</vt:lpstr>
      <vt:lpstr>Why not “–O4”?</vt:lpstr>
      <vt:lpstr>Running example</vt:lpstr>
      <vt:lpstr>Two-Stage Blur</vt:lpstr>
      <vt:lpstr>Two-Stage Blur</vt:lpstr>
      <vt:lpstr>Two-Stage Blur</vt:lpstr>
      <vt:lpstr>Two-Stage Blur</vt:lpstr>
      <vt:lpstr>PowerPoint Presentation</vt:lpstr>
      <vt:lpstr>PowerPoint Presentation</vt:lpstr>
      <vt:lpstr>PowerPoint Presentation</vt:lpstr>
      <vt:lpstr>Performance analysis</vt:lpstr>
      <vt:lpstr>Swap the loops!</vt:lpstr>
      <vt:lpstr>PowerPoint Presentation</vt:lpstr>
      <vt:lpstr>PowerPoint Presentation</vt:lpstr>
      <vt:lpstr>PowerPoint Presentation</vt:lpstr>
      <vt:lpstr>PowerPoint Presentation</vt:lpstr>
      <vt:lpstr>Algorithm</vt:lpstr>
      <vt:lpstr>PowerPoint Presentation</vt:lpstr>
      <vt:lpstr>PowerPoint Presentation</vt:lpstr>
      <vt:lpstr>PowerPoint Presentation</vt:lpstr>
      <vt:lpstr>Question break</vt:lpstr>
      <vt:lpstr>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Automatic scheduling</vt:lpstr>
      <vt:lpstr>PowerPoint Presentation</vt:lpstr>
      <vt:lpstr>Question break</vt:lpstr>
      <vt:lpstr>PowerPoint Presentation</vt:lpstr>
      <vt:lpstr>PowerPoint Presentation</vt:lpstr>
      <vt:lpstr>Frontend</vt:lpstr>
      <vt:lpstr>Backend</vt:lpstr>
      <vt:lpstr>JIT mode</vt:lpstr>
      <vt:lpstr>PowerPoint Presentation</vt:lpstr>
      <vt:lpstr>PowerPoint Presentation</vt:lpstr>
      <vt:lpstr>Ahead-of-Time mode</vt:lpstr>
      <vt:lpstr>PowerPoint Presentation</vt:lpstr>
      <vt:lpstr>Build commands</vt:lpstr>
      <vt:lpstr>Build commands</vt:lpstr>
      <vt:lpstr>Not a Cmake talk, but…</vt:lpstr>
      <vt:lpstr>Not a Cmake talk, but…</vt:lpstr>
      <vt:lpstr>Not a Cmake talk, but…</vt:lpstr>
      <vt:lpstr>Not a Cmake talk, but…</vt:lpstr>
      <vt:lpstr>Runtime considerations</vt:lpstr>
      <vt:lpstr>Too long, didn’t listen</vt:lpstr>
      <vt:lpstr>Questions?</vt:lpstr>
      <vt:lpstr>What about X feature?</vt:lpstr>
      <vt:lpstr>Why not templates?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Halide</dc:title>
  <dc:creator>Alexander Reinking</dc:creator>
  <cp:lastModifiedBy>Alexander Reinking</cp:lastModifiedBy>
  <cp:revision>895</cp:revision>
  <dcterms:created xsi:type="dcterms:W3CDTF">2020-09-08T02:36:14Z</dcterms:created>
  <dcterms:modified xsi:type="dcterms:W3CDTF">2020-09-18T16:00:25Z</dcterms:modified>
</cp:coreProperties>
</file>